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3" r:id="rId3"/>
    <p:sldId id="257" r:id="rId4"/>
    <p:sldId id="275" r:id="rId5"/>
    <p:sldId id="330" r:id="rId6"/>
    <p:sldId id="332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264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279" r:id="rId27"/>
    <p:sldId id="313" r:id="rId28"/>
    <p:sldId id="314" r:id="rId29"/>
    <p:sldId id="315" r:id="rId30"/>
    <p:sldId id="316" r:id="rId31"/>
    <p:sldId id="317" r:id="rId32"/>
    <p:sldId id="318" r:id="rId33"/>
    <p:sldId id="320" r:id="rId34"/>
    <p:sldId id="331" r:id="rId35"/>
    <p:sldId id="321" r:id="rId36"/>
    <p:sldId id="322" r:id="rId37"/>
    <p:sldId id="323" r:id="rId3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11" autoAdjust="0"/>
    <p:restoredTop sz="94660"/>
  </p:normalViewPr>
  <p:slideViewPr>
    <p:cSldViewPr snapToGrid="0">
      <p:cViewPr varScale="1">
        <p:scale>
          <a:sx n="165" d="100"/>
          <a:sy n="165" d="100"/>
        </p:scale>
        <p:origin x="208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134B5C-AD40-4FE7-A6BE-BE7CEC4CF3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D819B7C-9B0B-4D8A-9C87-149D32F043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0771D2E-3A68-4C71-9262-1BE580DE9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31/07/2020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167F99-CE52-4583-A0B8-130811074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87D603C-0E11-4A7D-B52C-B2D1A107A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5506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1478C6-092A-4B4F-BA78-5283F2D64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C0D221B-CBFC-4CF3-A8B8-13E32F67A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8CE4E16-BE1F-4BF1-8E41-3305B08F3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31/07/2020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C168FCC-3525-446C-85E1-66976018E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3B6F8B1-2638-4791-BFEC-EF3779BE3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2914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2C6F780-2FE0-4A94-91C4-CF9966749D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0F19589-2739-42E9-BBCD-BA0E050FD4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97F280A-B0BF-4779-BE08-AB8DD4634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31/07/2020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81ABCC6-DCCD-4B50-926D-83CD901A7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50208E-5A73-4B58-903B-A2B42A105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8523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ABD171-B042-4EC4-A789-0F18F0ABF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5051D1-9B48-4C78-AF6B-72A28223D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5B86D39-848B-4A68-A180-BB2F9D2EE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31/07/2020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4825B75-49C7-4210-A853-A7A04902D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D31E4E-1CCC-4A3D-BC91-1972604DE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8384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40A7A7-D9E9-4010-9207-CFEE7013D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3A9364F-B1E3-45A8-93B1-554926C51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AB2CFA-90B5-4975-908E-5B85F4BFE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31/07/2020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A8BDEC-74A7-4951-A780-DB47E61F6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DCE7F1C-A068-450D-89C2-62A99BD12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5064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9FD5C8-7ED1-4549-A913-420F32CAB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34227E0-69F6-4FDC-84D5-3FA2CADC43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ED42926-4C46-4C12-83DA-2E4098C56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3D2C3E5-2D6A-40D1-B23E-731A3FFC8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31/07/2020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D68E776-DF84-4E85-BC87-085C4A8C7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1FFE9D0-B995-433B-A7EC-FE900E6BD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8581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336B7F-C3DD-496F-9F07-805D61CAA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70364A0-7062-48A2-A707-30CBD7677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E49DF13-0433-4ABF-B90B-A4DD021590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E5457AC-CE25-405D-9DB6-FF5E633247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F3375F2-076B-49BE-89F9-F6624D63D6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6E6DCD5-AD39-471E-AF80-CDFACFD43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31/07/2020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9B90A3A-2EB4-41BC-817D-CA909EFC1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6D3E668-ADE9-41CC-BB3E-BB17AAEAA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3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59FD0C-6B44-405F-89C2-DC4E06D63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9DC699F-48A1-4496-8BF0-1931F430C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31/07/2020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4A10B88-3B34-4634-B25C-0A981FCDF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0EB00A3-0C74-419B-A214-6BD08FAF4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6353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494F0F0-F858-4A71-894C-75AD619CA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31/07/2020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7C2B749-02B1-4654-8F11-6E7703E5E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D88B2DF-0DBE-4324-A832-C43F4FE01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0065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DF4A28-BFBD-40CC-8D19-34C10F42D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6A9C2B8-23E2-4E01-BBE5-11401E00D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2F3BC13-ADC8-4064-8BDE-83327299DF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5C507E-94B0-44E5-8581-B0B658626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31/07/2020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AA10D56-0748-4A4C-9207-B690C4E9C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8CB2BC1-99EE-439B-80AD-39A48A975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6304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B521F7-E1E4-4140-9011-6933182B7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7E28A64-4903-4E23-ACCD-D1502E0032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ABD1AEB-53A0-45D8-BFCA-384940D0C6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76BA664-3CB3-4335-BBCA-2AE43EF28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C2013-40B0-41EB-933D-A02E1651441F}" type="datetimeFigureOut">
              <a:rPr lang="pt-BR" smtClean="0"/>
              <a:t>31/07/2020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3FE12B4-57AC-49B8-B997-8E68030F3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2483319-303D-46DB-96E5-9BA08890A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2513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5FD849A-3248-4C79-92CD-3E938D4B4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76A2692-0232-4BBA-978E-038AD554F1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12F8781-853D-45B3-92C0-C4333A206C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C2013-40B0-41EB-933D-A02E1651441F}" type="datetimeFigureOut">
              <a:rPr lang="pt-BR" smtClean="0"/>
              <a:t>31/07/2020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EDFD076-52D7-4344-A98C-3CC7C951D4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6DD8C1-7DFF-4AE8-9CA6-3234315613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D509B-773C-449E-AE23-B05CAF72A53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5577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795DE076-1D33-49C3-B8E7-7C35D9F79F04}"/>
              </a:ext>
            </a:extLst>
          </p:cNvPr>
          <p:cNvSpPr txBox="1"/>
          <p:nvPr/>
        </p:nvSpPr>
        <p:spPr>
          <a:xfrm>
            <a:off x="5309099" y="3718375"/>
            <a:ext cx="156164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5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Vídeo 3.1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0BDD67A-2B4D-4300-9CAA-4B9C2B5F7A34}"/>
              </a:ext>
            </a:extLst>
          </p:cNvPr>
          <p:cNvSpPr txBox="1"/>
          <p:nvPr/>
        </p:nvSpPr>
        <p:spPr>
          <a:xfrm>
            <a:off x="5363602" y="3032918"/>
            <a:ext cx="14526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Aula 3</a:t>
            </a:r>
            <a:endParaRPr lang="pt-BR" sz="320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699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2269029" y="1254645"/>
            <a:ext cx="7641836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PRINCÍPIOS BÁSICOS DE ECONOMIA E FINANÇAS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F1B8752-9415-43F5-8858-22638B8B4DF3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Balanço de pagamentos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FEDE0E2-F09B-4D37-AE36-CC5039F9D27A}"/>
              </a:ext>
            </a:extLst>
          </p:cNvPr>
          <p:cNvCxnSpPr>
            <a:cxnSpLocks/>
          </p:cNvCxnSpPr>
          <p:nvPr/>
        </p:nvCxnSpPr>
        <p:spPr>
          <a:xfrm>
            <a:off x="2004034" y="3318235"/>
            <a:ext cx="0" cy="1710317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5260B6C2-387A-4EAA-A05F-B1AF832F09C4}"/>
              </a:ext>
            </a:extLst>
          </p:cNvPr>
          <p:cNvSpPr txBox="1"/>
          <p:nvPr/>
        </p:nvSpPr>
        <p:spPr>
          <a:xfrm>
            <a:off x="2140425" y="3228636"/>
            <a:ext cx="8926644" cy="1799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Conta Capital: 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Patrimônio de migrantes, patentes, entre outros;</a:t>
            </a:r>
          </a:p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Conta Financeira: 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Investimento direto; investimento em carteiras de renda fixa, ações, entre outros.</a:t>
            </a:r>
          </a:p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Erros e Omissões</a:t>
            </a:r>
          </a:p>
        </p:txBody>
      </p:sp>
    </p:spTree>
    <p:extLst>
      <p:ext uri="{BB962C8B-B14F-4D97-AF65-F5344CB8AC3E}">
        <p14:creationId xmlns:p14="http://schemas.microsoft.com/office/powerpoint/2010/main" val="2229191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436015" y="1254645"/>
            <a:ext cx="5307864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DE JUROS REAL E NOMINAL</a:t>
            </a:r>
            <a:endParaRPr lang="pt-BR" sz="245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F1B8752-9415-43F5-8858-22638B8B4DF3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de juros nominal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FEDE0E2-F09B-4D37-AE36-CC5039F9D27A}"/>
              </a:ext>
            </a:extLst>
          </p:cNvPr>
          <p:cNvCxnSpPr>
            <a:cxnSpLocks/>
          </p:cNvCxnSpPr>
          <p:nvPr/>
        </p:nvCxnSpPr>
        <p:spPr>
          <a:xfrm>
            <a:off x="2004034" y="3318235"/>
            <a:ext cx="0" cy="217759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5260B6C2-387A-4EAA-A05F-B1AF832F09C4}"/>
              </a:ext>
            </a:extLst>
          </p:cNvPr>
          <p:cNvSpPr txBox="1"/>
          <p:nvPr/>
        </p:nvSpPr>
        <p:spPr>
          <a:xfrm>
            <a:off x="2140424" y="3228636"/>
            <a:ext cx="8370455" cy="2238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Taxas de Juros que correspondem à taxa de remuneração do capital no tempo;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Uma taxa é Nominal quando o valor do capital inicial tomado como base de cálculo não representa o valor efetivamente recebido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ou desembolsado.</a:t>
            </a:r>
          </a:p>
        </p:txBody>
      </p:sp>
    </p:spTree>
    <p:extLst>
      <p:ext uri="{BB962C8B-B14F-4D97-AF65-F5344CB8AC3E}">
        <p14:creationId xmlns:p14="http://schemas.microsoft.com/office/powerpoint/2010/main" val="179915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436015" y="1254645"/>
            <a:ext cx="5307864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DE JUROS REAL E NOMINAL</a:t>
            </a:r>
            <a:endParaRPr lang="pt-BR" sz="245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F1B8752-9415-43F5-8858-22638B8B4DF3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de juros nominal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FEDE0E2-F09B-4D37-AE36-CC5039F9D27A}"/>
              </a:ext>
            </a:extLst>
          </p:cNvPr>
          <p:cNvCxnSpPr>
            <a:cxnSpLocks/>
          </p:cNvCxnSpPr>
          <p:nvPr/>
        </p:nvCxnSpPr>
        <p:spPr>
          <a:xfrm>
            <a:off x="2004034" y="3035432"/>
            <a:ext cx="0" cy="264893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5260B6C2-387A-4EAA-A05F-B1AF832F09C4}"/>
              </a:ext>
            </a:extLst>
          </p:cNvPr>
          <p:cNvSpPr txBox="1"/>
          <p:nvPr/>
        </p:nvSpPr>
        <p:spPr>
          <a:xfrm>
            <a:off x="2140424" y="2945833"/>
            <a:ext cx="8370455" cy="1470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a taxa referente a um período que geralmente não coincide com o período de capitalização dos juros.</a:t>
            </a:r>
          </a:p>
          <a:p>
            <a:pPr>
              <a:lnSpc>
                <a:spcPct val="20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Exemplo: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Taxa de 12% </a:t>
            </a:r>
            <a:r>
              <a:rPr lang="pt-BR" sz="1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a.a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com capitalização mensal.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9EB5802A-0956-4181-A6A6-1D94CA8FFF36}"/>
              </a:ext>
            </a:extLst>
          </p:cNvPr>
          <p:cNvSpPr/>
          <p:nvPr/>
        </p:nvSpPr>
        <p:spPr>
          <a:xfrm>
            <a:off x="2140424" y="4417055"/>
            <a:ext cx="2825694" cy="1294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(12%:12 = 1% a.m.)</a:t>
            </a:r>
          </a:p>
          <a:p>
            <a:pPr algn="ctr">
              <a:lnSpc>
                <a:spcPct val="150000"/>
              </a:lnSpc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nominal – 12% a.a.</a:t>
            </a:r>
          </a:p>
          <a:p>
            <a:pPr algn="ctr">
              <a:lnSpc>
                <a:spcPct val="150000"/>
              </a:lnSpc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efetiva – 1% a.m.</a:t>
            </a:r>
          </a:p>
        </p:txBody>
      </p:sp>
    </p:spTree>
    <p:extLst>
      <p:ext uri="{BB962C8B-B14F-4D97-AF65-F5344CB8AC3E}">
        <p14:creationId xmlns:p14="http://schemas.microsoft.com/office/powerpoint/2010/main" val="2741466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436015" y="1254645"/>
            <a:ext cx="5307864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DE JUROS REAL E NOMINAL</a:t>
            </a:r>
            <a:endParaRPr lang="pt-BR" sz="245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F1B8752-9415-43F5-8858-22638B8B4DF3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de juros real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FEDE0E2-F09B-4D37-AE36-CC5039F9D27A}"/>
              </a:ext>
            </a:extLst>
          </p:cNvPr>
          <p:cNvCxnSpPr>
            <a:cxnSpLocks/>
          </p:cNvCxnSpPr>
          <p:nvPr/>
        </p:nvCxnSpPr>
        <p:spPr>
          <a:xfrm>
            <a:off x="2004034" y="3287967"/>
            <a:ext cx="0" cy="131975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5260B6C2-387A-4EAA-A05F-B1AF832F09C4}"/>
              </a:ext>
            </a:extLst>
          </p:cNvPr>
          <p:cNvSpPr txBox="1"/>
          <p:nvPr/>
        </p:nvSpPr>
        <p:spPr>
          <a:xfrm>
            <a:off x="2140424" y="3198368"/>
            <a:ext cx="8370455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taxa real é calculada a partir da taxa efetiva, considerando-se os efeitos inflacionários no período;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Corrige a taxa nominal.</a:t>
            </a:r>
          </a:p>
        </p:txBody>
      </p:sp>
    </p:spTree>
    <p:extLst>
      <p:ext uri="{BB962C8B-B14F-4D97-AF65-F5344CB8AC3E}">
        <p14:creationId xmlns:p14="http://schemas.microsoft.com/office/powerpoint/2010/main" val="1557708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436015" y="1254645"/>
            <a:ext cx="5307864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DE JUROS REAL E NOMINAL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F1B8752-9415-43F5-8858-22638B8B4DF3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de juros real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FEDE0E2-F09B-4D37-AE36-CC5039F9D27A}"/>
              </a:ext>
            </a:extLst>
          </p:cNvPr>
          <p:cNvCxnSpPr>
            <a:cxnSpLocks/>
          </p:cNvCxnSpPr>
          <p:nvPr/>
        </p:nvCxnSpPr>
        <p:spPr>
          <a:xfrm>
            <a:off x="2004034" y="3259687"/>
            <a:ext cx="0" cy="2258544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5260B6C2-387A-4EAA-A05F-B1AF832F09C4}"/>
              </a:ext>
            </a:extLst>
          </p:cNvPr>
          <p:cNvSpPr txBox="1"/>
          <p:nvPr/>
        </p:nvSpPr>
        <p:spPr>
          <a:xfrm>
            <a:off x="2140424" y="3170088"/>
            <a:ext cx="8370455" cy="2348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Exemplo: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Um fundo de investimento pagou uma taxa efetiva de juros de 2,1% em determinado mês. Sabendo-se que a inflação no período foi de 0,7%, qual a rentabilidade real.</a:t>
            </a:r>
          </a:p>
          <a:p>
            <a:pPr>
              <a:lnSpc>
                <a:spcPct val="20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real (r) = 2,1 – 0,7 = 1,4% ao mês</a:t>
            </a:r>
          </a:p>
        </p:txBody>
      </p:sp>
    </p:spTree>
    <p:extLst>
      <p:ext uri="{BB962C8B-B14F-4D97-AF65-F5344CB8AC3E}">
        <p14:creationId xmlns:p14="http://schemas.microsoft.com/office/powerpoint/2010/main" val="1168334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7B7ECB8F-F8C3-4F76-8A0D-5FFBAD32AE85}"/>
              </a:ext>
            </a:extLst>
          </p:cNvPr>
          <p:cNvSpPr txBox="1"/>
          <p:nvPr/>
        </p:nvSpPr>
        <p:spPr>
          <a:xfrm>
            <a:off x="3839162" y="1254645"/>
            <a:ext cx="450155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INDICADORES DE INFLAÇÃO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F6CEB455-D376-4926-999D-C6968ECA9367}"/>
              </a:ext>
            </a:extLst>
          </p:cNvPr>
          <p:cNvCxnSpPr>
            <a:cxnSpLocks/>
          </p:cNvCxnSpPr>
          <p:nvPr/>
        </p:nvCxnSpPr>
        <p:spPr>
          <a:xfrm>
            <a:off x="2004034" y="2840724"/>
            <a:ext cx="0" cy="2664171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2D322C9C-DD0E-435C-AA70-EC410158AB1F}"/>
              </a:ext>
            </a:extLst>
          </p:cNvPr>
          <p:cNvSpPr txBox="1"/>
          <p:nvPr/>
        </p:nvSpPr>
        <p:spPr>
          <a:xfrm>
            <a:off x="2140425" y="3266397"/>
            <a:ext cx="8926644" cy="2238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Inflação é um termo utilizado na área da economia que representa um aumento contínuo e generalizado dos preços de bens e serviços em um sistema econômico;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Pode representar a variação dos preços de todos os produtos ofertados no mercado.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0EE01DC6-515E-48E5-A233-79C01146E4B0}"/>
              </a:ext>
            </a:extLst>
          </p:cNvPr>
          <p:cNvSpPr txBox="1"/>
          <p:nvPr/>
        </p:nvSpPr>
        <p:spPr>
          <a:xfrm>
            <a:off x="2140427" y="2825684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Como podemos definir </a:t>
            </a:r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inflação</a:t>
            </a:r>
            <a:r>
              <a:rPr lang="pt-B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?</a:t>
            </a:r>
            <a:endParaRPr lang="pt-BR" sz="220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66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7B7ECB8F-F8C3-4F76-8A0D-5FFBAD32AE85}"/>
              </a:ext>
            </a:extLst>
          </p:cNvPr>
          <p:cNvSpPr txBox="1"/>
          <p:nvPr/>
        </p:nvSpPr>
        <p:spPr>
          <a:xfrm>
            <a:off x="3839162" y="1254645"/>
            <a:ext cx="4501553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INDICADORES DE INFLAÇÃO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F6CEB455-D376-4926-999D-C6968ECA9367}"/>
              </a:ext>
            </a:extLst>
          </p:cNvPr>
          <p:cNvCxnSpPr>
            <a:cxnSpLocks/>
          </p:cNvCxnSpPr>
          <p:nvPr/>
        </p:nvCxnSpPr>
        <p:spPr>
          <a:xfrm>
            <a:off x="2004034" y="2840724"/>
            <a:ext cx="0" cy="2664171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2D322C9C-DD0E-435C-AA70-EC410158AB1F}"/>
              </a:ext>
            </a:extLst>
          </p:cNvPr>
          <p:cNvSpPr txBox="1"/>
          <p:nvPr/>
        </p:nvSpPr>
        <p:spPr>
          <a:xfrm>
            <a:off x="2140425" y="3266397"/>
            <a:ext cx="8926644" cy="2238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 uma cesta de produtos custa R$100,00 em Julho e passa a ser vendida por R$150,00 em Agosto, verifica-se uma inflação de 50% no mês.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Pode representar também a redução do poder aquisitivo do dinheiro em relação ao poder de compra, devido principalmente pelo rendimento salarial que não sofre alteração.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0EE01DC6-515E-48E5-A233-79C01146E4B0}"/>
              </a:ext>
            </a:extLst>
          </p:cNvPr>
          <p:cNvSpPr txBox="1"/>
          <p:nvPr/>
        </p:nvSpPr>
        <p:spPr>
          <a:xfrm>
            <a:off x="2140427" y="2825684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Como podemos definir </a:t>
            </a:r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inflação</a:t>
            </a:r>
            <a:r>
              <a:rPr lang="pt-B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?</a:t>
            </a:r>
            <a:endParaRPr lang="pt-BR" sz="220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68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839171" y="1254645"/>
            <a:ext cx="4501552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INDICADORES DE INFLAÇÃO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F1B8752-9415-43F5-8858-22638B8B4DF3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IPCA – Índice de preços ao consumidor amplo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FEDE0E2-F09B-4D37-AE36-CC5039F9D27A}"/>
              </a:ext>
            </a:extLst>
          </p:cNvPr>
          <p:cNvCxnSpPr>
            <a:cxnSpLocks/>
          </p:cNvCxnSpPr>
          <p:nvPr/>
        </p:nvCxnSpPr>
        <p:spPr>
          <a:xfrm>
            <a:off x="2004034" y="3015874"/>
            <a:ext cx="0" cy="255397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5260B6C2-387A-4EAA-A05F-B1AF832F09C4}"/>
              </a:ext>
            </a:extLst>
          </p:cNvPr>
          <p:cNvSpPr txBox="1"/>
          <p:nvPr/>
        </p:nvSpPr>
        <p:spPr>
          <a:xfrm>
            <a:off x="2140424" y="2926275"/>
            <a:ext cx="8370455" cy="2677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Parâmetro para o sistema de metas inflacionárias no Brasil;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Calculado pelo IBGE;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Famílias com renda mensal de 1 a 40 salários mínimos;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Residentes nos Estados: Pará, Minas Gerais, DF, Mato Grosso, Paraná, Ceará, Goiás, Rio Grande do Sul, Pernambuco, Rio de Janeiro, Bahia, São Paulo e Espírito Santo.</a:t>
            </a:r>
          </a:p>
        </p:txBody>
      </p:sp>
    </p:spTree>
    <p:extLst>
      <p:ext uri="{BB962C8B-B14F-4D97-AF65-F5344CB8AC3E}">
        <p14:creationId xmlns:p14="http://schemas.microsoft.com/office/powerpoint/2010/main" val="2002611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839171" y="1254645"/>
            <a:ext cx="4501552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INDICADORES DE INFLAÇÃO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F1B8752-9415-43F5-8858-22638B8B4DF3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IGPM – Índice de preços do mercado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FEDE0E2-F09B-4D37-AE36-CC5039F9D27A}"/>
              </a:ext>
            </a:extLst>
          </p:cNvPr>
          <p:cNvCxnSpPr>
            <a:cxnSpLocks/>
          </p:cNvCxnSpPr>
          <p:nvPr/>
        </p:nvCxnSpPr>
        <p:spPr>
          <a:xfrm>
            <a:off x="2004034" y="2733070"/>
            <a:ext cx="0" cy="3464644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5260B6C2-387A-4EAA-A05F-B1AF832F09C4}"/>
              </a:ext>
            </a:extLst>
          </p:cNvPr>
          <p:cNvSpPr txBox="1"/>
          <p:nvPr/>
        </p:nvSpPr>
        <p:spPr>
          <a:xfrm>
            <a:off x="2140424" y="2643471"/>
            <a:ext cx="8370455" cy="3554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Índice usado para a correção dos contratos bancários. Utilizado no dia 30 do mês vigente;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Calculado pela FGV;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Divulgado mensalmente;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Composição: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60% IPA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30% IPC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10% INCC </a:t>
            </a:r>
          </a:p>
        </p:txBody>
      </p:sp>
    </p:spTree>
    <p:extLst>
      <p:ext uri="{BB962C8B-B14F-4D97-AF65-F5344CB8AC3E}">
        <p14:creationId xmlns:p14="http://schemas.microsoft.com/office/powerpoint/2010/main" val="2609424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839171" y="1254645"/>
            <a:ext cx="4501552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INDICADORES DE INFLAÇÃO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F1B8752-9415-43F5-8858-22638B8B4DF3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SELIC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FEDE0E2-F09B-4D37-AE36-CC5039F9D27A}"/>
              </a:ext>
            </a:extLst>
          </p:cNvPr>
          <p:cNvCxnSpPr>
            <a:cxnSpLocks/>
          </p:cNvCxnSpPr>
          <p:nvPr/>
        </p:nvCxnSpPr>
        <p:spPr>
          <a:xfrm>
            <a:off x="2004034" y="3421227"/>
            <a:ext cx="0" cy="905676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5260B6C2-387A-4EAA-A05F-B1AF832F09C4}"/>
              </a:ext>
            </a:extLst>
          </p:cNvPr>
          <p:cNvSpPr txBox="1"/>
          <p:nvPr/>
        </p:nvSpPr>
        <p:spPr>
          <a:xfrm>
            <a:off x="2140424" y="3331628"/>
            <a:ext cx="8370455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básica da economia;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Referência para as demais taxas do mercado.</a:t>
            </a:r>
          </a:p>
        </p:txBody>
      </p:sp>
    </p:spTree>
    <p:extLst>
      <p:ext uri="{BB962C8B-B14F-4D97-AF65-F5344CB8AC3E}">
        <p14:creationId xmlns:p14="http://schemas.microsoft.com/office/powerpoint/2010/main" val="2491386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11917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845224" y="1254645"/>
            <a:ext cx="4501552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INDICADORES DE INFLAÇÃO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F1B8752-9415-43F5-8858-22638B8B4DF3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COPOM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FEDE0E2-F09B-4D37-AE36-CC5039F9D27A}"/>
              </a:ext>
            </a:extLst>
          </p:cNvPr>
          <p:cNvCxnSpPr>
            <a:cxnSpLocks/>
          </p:cNvCxnSpPr>
          <p:nvPr/>
        </p:nvCxnSpPr>
        <p:spPr>
          <a:xfrm>
            <a:off x="2004034" y="3204411"/>
            <a:ext cx="0" cy="214889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5260B6C2-387A-4EAA-A05F-B1AF832F09C4}"/>
              </a:ext>
            </a:extLst>
          </p:cNvPr>
          <p:cNvSpPr txBox="1"/>
          <p:nvPr/>
        </p:nvSpPr>
        <p:spPr>
          <a:xfrm>
            <a:off x="2140424" y="3114812"/>
            <a:ext cx="8370455" cy="2238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Estabelece metas periódicas para a taxa SELIC;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Atribuições: definir a meta da taxa SELIC; implementar a política monetária; analisar o relatório de inflação.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Composição: oito membros da diretoria do Banco Central com direito a voto, presidido pelo presidente do Banco Central.</a:t>
            </a:r>
          </a:p>
        </p:txBody>
      </p:sp>
    </p:spTree>
    <p:extLst>
      <p:ext uri="{BB962C8B-B14F-4D97-AF65-F5344CB8AC3E}">
        <p14:creationId xmlns:p14="http://schemas.microsoft.com/office/powerpoint/2010/main" val="24297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845224" y="1254645"/>
            <a:ext cx="4501552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INDICADORES DE INFLAÇÃO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F1B8752-9415-43F5-8858-22638B8B4DF3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SELIC Over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FEDE0E2-F09B-4D37-AE36-CC5039F9D27A}"/>
              </a:ext>
            </a:extLst>
          </p:cNvPr>
          <p:cNvCxnSpPr>
            <a:cxnSpLocks/>
          </p:cNvCxnSpPr>
          <p:nvPr/>
        </p:nvCxnSpPr>
        <p:spPr>
          <a:xfrm>
            <a:off x="2004034" y="2733070"/>
            <a:ext cx="0" cy="2587481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5260B6C2-387A-4EAA-A05F-B1AF832F09C4}"/>
              </a:ext>
            </a:extLst>
          </p:cNvPr>
          <p:cNvSpPr txBox="1"/>
          <p:nvPr/>
        </p:nvSpPr>
        <p:spPr>
          <a:xfrm>
            <a:off x="2140424" y="2643471"/>
            <a:ext cx="8370455" cy="2677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a taxa de juros praticada quando uma instituição financeira empresta dinheiro para outra e usa, como garantia, os títulos públicos adquiridos no Banco Central.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Como as instituições financeiras realizam milhões de operações diariamente, é comum chegar no fim do dia com uma quantia maior ou menor do que deveriam ter na conta do Banco Central.</a:t>
            </a:r>
          </a:p>
        </p:txBody>
      </p:sp>
    </p:spTree>
    <p:extLst>
      <p:ext uri="{BB962C8B-B14F-4D97-AF65-F5344CB8AC3E}">
        <p14:creationId xmlns:p14="http://schemas.microsoft.com/office/powerpoint/2010/main" val="264749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845224" y="1254645"/>
            <a:ext cx="4501552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INDICADORES DE INFLAÇÃO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F1B8752-9415-43F5-8858-22638B8B4DF3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SELIC Over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FEDE0E2-F09B-4D37-AE36-CC5039F9D27A}"/>
              </a:ext>
            </a:extLst>
          </p:cNvPr>
          <p:cNvCxnSpPr>
            <a:cxnSpLocks/>
          </p:cNvCxnSpPr>
          <p:nvPr/>
        </p:nvCxnSpPr>
        <p:spPr>
          <a:xfrm>
            <a:off x="2004034" y="3176130"/>
            <a:ext cx="0" cy="214889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5260B6C2-387A-4EAA-A05F-B1AF832F09C4}"/>
              </a:ext>
            </a:extLst>
          </p:cNvPr>
          <p:cNvSpPr txBox="1"/>
          <p:nvPr/>
        </p:nvSpPr>
        <p:spPr>
          <a:xfrm>
            <a:off x="2140424" y="3086531"/>
            <a:ext cx="8370455" cy="2238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Neste caso, elas são obrigadas a pegar empréstimos com outros bancos para cumprir a lei.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Esses empréstimos são de curtíssimo prazo (o tempo entre a retirada e o retorno do valor acontece em torno de 24 horas). Como garantia, as instituições oferecem os títulos públicos adquiridos do Banco Central.</a:t>
            </a:r>
          </a:p>
        </p:txBody>
      </p:sp>
    </p:spTree>
    <p:extLst>
      <p:ext uri="{BB962C8B-B14F-4D97-AF65-F5344CB8AC3E}">
        <p14:creationId xmlns:p14="http://schemas.microsoft.com/office/powerpoint/2010/main" val="54002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845224" y="1254645"/>
            <a:ext cx="4501552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INDICADORES DE INFLAÇÃO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F1B8752-9415-43F5-8858-22638B8B4DF3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referencial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FEDE0E2-F09B-4D37-AE36-CC5039F9D27A}"/>
              </a:ext>
            </a:extLst>
          </p:cNvPr>
          <p:cNvCxnSpPr>
            <a:cxnSpLocks/>
          </p:cNvCxnSpPr>
          <p:nvPr/>
        </p:nvCxnSpPr>
        <p:spPr>
          <a:xfrm>
            <a:off x="2004034" y="3374093"/>
            <a:ext cx="0" cy="183893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5260B6C2-387A-4EAA-A05F-B1AF832F09C4}"/>
              </a:ext>
            </a:extLst>
          </p:cNvPr>
          <p:cNvSpPr txBox="1"/>
          <p:nvPr/>
        </p:nvSpPr>
        <p:spPr>
          <a:xfrm>
            <a:off x="2140424" y="3284494"/>
            <a:ext cx="9322562" cy="484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uma taxa de reajuste, calculada e divulgada diariamente pelo Banco Central.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032C540C-FE2F-488D-B475-0AF8E3B4EA65}"/>
              </a:ext>
            </a:extLst>
          </p:cNvPr>
          <p:cNvSpPr/>
          <p:nvPr/>
        </p:nvSpPr>
        <p:spPr>
          <a:xfrm>
            <a:off x="2140423" y="3804318"/>
            <a:ext cx="8936061" cy="14974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Tem como finalidade ser mais um indicador da inflação e é utilizada para correção monetária da caderneta de poupança, dos títulos de capitalização e também do saldo do FGTS.</a:t>
            </a:r>
          </a:p>
        </p:txBody>
      </p:sp>
    </p:spTree>
    <p:extLst>
      <p:ext uri="{BB962C8B-B14F-4D97-AF65-F5344CB8AC3E}">
        <p14:creationId xmlns:p14="http://schemas.microsoft.com/office/powerpoint/2010/main" val="294729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845224" y="1254645"/>
            <a:ext cx="4501552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INDICADORES DE INFLAÇÃO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F1B8752-9415-43F5-8858-22638B8B4DF3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referencial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FEDE0E2-F09B-4D37-AE36-CC5039F9D27A}"/>
              </a:ext>
            </a:extLst>
          </p:cNvPr>
          <p:cNvCxnSpPr>
            <a:cxnSpLocks/>
          </p:cNvCxnSpPr>
          <p:nvPr/>
        </p:nvCxnSpPr>
        <p:spPr>
          <a:xfrm>
            <a:off x="2004034" y="3057222"/>
            <a:ext cx="0" cy="2742103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5260B6C2-387A-4EAA-A05F-B1AF832F09C4}"/>
              </a:ext>
            </a:extLst>
          </p:cNvPr>
          <p:cNvSpPr txBox="1"/>
          <p:nvPr/>
        </p:nvSpPr>
        <p:spPr>
          <a:xfrm>
            <a:off x="2140424" y="2967623"/>
            <a:ext cx="9322562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Não é necessário calcular a taxa referencial, uma vez que ela já é calculada e disponibilizada diariamente pelo Banco Central. A fórmula é a seguinte: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2">
                <a:extLst>
                  <a:ext uri="{FF2B5EF4-FFF2-40B4-BE49-F238E27FC236}">
                    <a16:creationId xmlns:a16="http://schemas.microsoft.com/office/drawing/2014/main" id="{9FD1B19D-0114-4408-A9A4-CA425856F75A}"/>
                  </a:ext>
                </a:extLst>
              </p:cNvPr>
              <p:cNvSpPr txBox="1"/>
              <p:nvPr/>
            </p:nvSpPr>
            <p:spPr>
              <a:xfrm>
                <a:off x="2262973" y="4072299"/>
                <a:ext cx="3016916" cy="6223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𝑇𝑅</m:t>
                      </m:r>
                      <m:r>
                        <a:rPr lang="pt-BR" b="0" i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</a:rPr>
                        <m:t>=100 ×[</m:t>
                      </m:r>
                      <m:d>
                        <m:dPr>
                          <m:ctrlPr>
                            <a:rPr lang="pt-BR" b="0" i="1" smtClean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pt-BR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BR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pt-BR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𝑇𝐵𝐹</m:t>
                              </m:r>
                            </m:num>
                            <m:den>
                              <m:r>
                                <a:rPr lang="pt-BR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den>
                          </m:f>
                        </m:e>
                      </m:d>
                      <m:r>
                        <a:rPr lang="pt-BR" b="0" i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−1]</m:t>
                      </m:r>
                    </m:oMath>
                  </m:oMathPara>
                </a14:m>
                <a:endParaRPr lang="pt-BR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TextBox 2">
                <a:extLst>
                  <a:ext uri="{FF2B5EF4-FFF2-40B4-BE49-F238E27FC236}">
                    <a16:creationId xmlns:a16="http://schemas.microsoft.com/office/drawing/2014/main" id="{9FD1B19D-0114-4408-A9A4-CA425856F7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2973" y="4072299"/>
                <a:ext cx="3016916" cy="62235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CaixaDeTexto 8">
            <a:extLst>
              <a:ext uri="{FF2B5EF4-FFF2-40B4-BE49-F238E27FC236}">
                <a16:creationId xmlns:a16="http://schemas.microsoft.com/office/drawing/2014/main" id="{56B1B8B1-8B25-4038-85C7-6262732A6425}"/>
              </a:ext>
            </a:extLst>
          </p:cNvPr>
          <p:cNvSpPr txBox="1"/>
          <p:nvPr/>
        </p:nvSpPr>
        <p:spPr>
          <a:xfrm>
            <a:off x="2140424" y="4876572"/>
            <a:ext cx="6937585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Taxa Básica Financeira (TBF) tem a mesma taxa das </a:t>
            </a: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LTNs (Letras do Tesouro Nacional) 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ao mês.</a:t>
            </a:r>
          </a:p>
        </p:txBody>
      </p:sp>
    </p:spTree>
    <p:extLst>
      <p:ext uri="{BB962C8B-B14F-4D97-AF65-F5344CB8AC3E}">
        <p14:creationId xmlns:p14="http://schemas.microsoft.com/office/powerpoint/2010/main" val="767665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3845224" y="1254645"/>
            <a:ext cx="4501552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INDICADORES DE INFLAÇÃO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F1B8752-9415-43F5-8858-22638B8B4DF3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de câmbio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FEDE0E2-F09B-4D37-AE36-CC5039F9D27A}"/>
              </a:ext>
            </a:extLst>
          </p:cNvPr>
          <p:cNvCxnSpPr>
            <a:cxnSpLocks/>
          </p:cNvCxnSpPr>
          <p:nvPr/>
        </p:nvCxnSpPr>
        <p:spPr>
          <a:xfrm>
            <a:off x="2004034" y="2515915"/>
            <a:ext cx="0" cy="3805491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5260B6C2-387A-4EAA-A05F-B1AF832F09C4}"/>
              </a:ext>
            </a:extLst>
          </p:cNvPr>
          <p:cNvSpPr txBox="1"/>
          <p:nvPr/>
        </p:nvSpPr>
        <p:spPr>
          <a:xfrm>
            <a:off x="2140424" y="2426316"/>
            <a:ext cx="8549566" cy="3992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de câmbio: 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valor em moeda nacional para adquirir uma unidade da moeda estrangeira;</a:t>
            </a:r>
          </a:p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PTAX: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média de todos os negócios em dólares realizados numa determinada data no mercado interbancário de câmbio com liquidação em D2;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Calculada ao final de cada dia pelo banco central;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Política cambial: fixa, flutuante ou flutuante com intervenção do Banco Central (suja).</a:t>
            </a:r>
          </a:p>
        </p:txBody>
      </p:sp>
    </p:spTree>
    <p:extLst>
      <p:ext uri="{BB962C8B-B14F-4D97-AF65-F5344CB8AC3E}">
        <p14:creationId xmlns:p14="http://schemas.microsoft.com/office/powerpoint/2010/main" val="2683167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91008FBD-3AEE-472A-B645-EDEA43214921}"/>
              </a:ext>
            </a:extLst>
          </p:cNvPr>
          <p:cNvSpPr txBox="1"/>
          <p:nvPr/>
        </p:nvSpPr>
        <p:spPr>
          <a:xfrm>
            <a:off x="5278643" y="3360155"/>
            <a:ext cx="162256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Vídeo 3.2</a:t>
            </a:r>
          </a:p>
        </p:txBody>
      </p:sp>
    </p:spTree>
    <p:extLst>
      <p:ext uri="{BB962C8B-B14F-4D97-AF65-F5344CB8AC3E}">
        <p14:creationId xmlns:p14="http://schemas.microsoft.com/office/powerpoint/2010/main" val="29235659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AF8933F-4BF8-48BB-A356-CEA90BF86EB0}"/>
              </a:ext>
            </a:extLst>
          </p:cNvPr>
          <p:cNvSpPr txBox="1"/>
          <p:nvPr/>
        </p:nvSpPr>
        <p:spPr>
          <a:xfrm>
            <a:off x="4288004" y="1254645"/>
            <a:ext cx="3603872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POLÍTICA MONETÁRIA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F958110-3535-4529-BA0F-832C90E11277}"/>
              </a:ext>
            </a:extLst>
          </p:cNvPr>
          <p:cNvSpPr txBox="1"/>
          <p:nvPr/>
        </p:nvSpPr>
        <p:spPr>
          <a:xfrm>
            <a:off x="2122505" y="3062347"/>
            <a:ext cx="9557297" cy="2677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Manter a estabilidade de preços (controle da inflação);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Promover o crescimento e o desenvolvimento econômico do país;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Implementar política equitativa de distribuição da riqueza e das rendas;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Incentivar o aumento do nível de emprego e manutenção de sua estabilidade;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Equilibrar as transações econômicas no exterior (balanço internacional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de pagamentos).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0A82187-7209-4119-915B-9C95DE789CA8}"/>
              </a:ext>
            </a:extLst>
          </p:cNvPr>
          <p:cNvSpPr txBox="1"/>
          <p:nvPr/>
        </p:nvSpPr>
        <p:spPr>
          <a:xfrm>
            <a:off x="2122509" y="2518063"/>
            <a:ext cx="16033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Objetivos: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B4BE1A8-1710-471D-B9B2-BAABBFDE02D4}"/>
              </a:ext>
            </a:extLst>
          </p:cNvPr>
          <p:cNvCxnSpPr>
            <a:cxnSpLocks/>
          </p:cNvCxnSpPr>
          <p:nvPr/>
        </p:nvCxnSpPr>
        <p:spPr>
          <a:xfrm>
            <a:off x="1986115" y="2533103"/>
            <a:ext cx="0" cy="3206324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158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AF8933F-4BF8-48BB-A356-CEA90BF86EB0}"/>
              </a:ext>
            </a:extLst>
          </p:cNvPr>
          <p:cNvSpPr txBox="1"/>
          <p:nvPr/>
        </p:nvSpPr>
        <p:spPr>
          <a:xfrm>
            <a:off x="4288004" y="1254645"/>
            <a:ext cx="3603872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POLÍTICA MONETÁRIA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F958110-3535-4529-BA0F-832C90E11277}"/>
              </a:ext>
            </a:extLst>
          </p:cNvPr>
          <p:cNvSpPr txBox="1"/>
          <p:nvPr/>
        </p:nvSpPr>
        <p:spPr>
          <a:xfrm>
            <a:off x="2122505" y="3637382"/>
            <a:ext cx="9557297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Promove a diminuição do recolhimento compulsório;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Diminuição da taxa de redesconto;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Compra de títulos públicos.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0A82187-7209-4119-915B-9C95DE789CA8}"/>
              </a:ext>
            </a:extLst>
          </p:cNvPr>
          <p:cNvSpPr txBox="1"/>
          <p:nvPr/>
        </p:nvSpPr>
        <p:spPr>
          <a:xfrm>
            <a:off x="2122509" y="3093098"/>
            <a:ext cx="46778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Política Monetária </a:t>
            </a:r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Expansionista</a:t>
            </a:r>
            <a:r>
              <a:rPr lang="pt-B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B4BE1A8-1710-471D-B9B2-BAABBFDE02D4}"/>
              </a:ext>
            </a:extLst>
          </p:cNvPr>
          <p:cNvCxnSpPr>
            <a:cxnSpLocks/>
          </p:cNvCxnSpPr>
          <p:nvPr/>
        </p:nvCxnSpPr>
        <p:spPr>
          <a:xfrm>
            <a:off x="1986115" y="3108138"/>
            <a:ext cx="0" cy="1954056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99B9BEBD-B26F-4577-893C-8EA78DA76A6C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Tipos</a:t>
            </a:r>
          </a:p>
        </p:txBody>
      </p:sp>
    </p:spTree>
    <p:extLst>
      <p:ext uri="{BB962C8B-B14F-4D97-AF65-F5344CB8AC3E}">
        <p14:creationId xmlns:p14="http://schemas.microsoft.com/office/powerpoint/2010/main" val="598007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AF8933F-4BF8-48BB-A356-CEA90BF86EB0}"/>
              </a:ext>
            </a:extLst>
          </p:cNvPr>
          <p:cNvSpPr txBox="1"/>
          <p:nvPr/>
        </p:nvSpPr>
        <p:spPr>
          <a:xfrm>
            <a:off x="4288004" y="1254645"/>
            <a:ext cx="3603872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POLÍTICA MONETÁRIA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F958110-3535-4529-BA0F-832C90E11277}"/>
              </a:ext>
            </a:extLst>
          </p:cNvPr>
          <p:cNvSpPr txBox="1"/>
          <p:nvPr/>
        </p:nvSpPr>
        <p:spPr>
          <a:xfrm>
            <a:off x="2122505" y="3637382"/>
            <a:ext cx="9557297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Promove o aumento do recolhimento compulsório;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Aumento da taxa de redesconto;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Venda de títulos públicos.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0A82187-7209-4119-915B-9C95DE789CA8}"/>
              </a:ext>
            </a:extLst>
          </p:cNvPr>
          <p:cNvSpPr txBox="1"/>
          <p:nvPr/>
        </p:nvSpPr>
        <p:spPr>
          <a:xfrm>
            <a:off x="2122509" y="3093098"/>
            <a:ext cx="47820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Política Monetária </a:t>
            </a:r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Contracionista</a:t>
            </a:r>
            <a:r>
              <a:rPr lang="pt-B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B4BE1A8-1710-471D-B9B2-BAABBFDE02D4}"/>
              </a:ext>
            </a:extLst>
          </p:cNvPr>
          <p:cNvCxnSpPr>
            <a:cxnSpLocks/>
          </p:cNvCxnSpPr>
          <p:nvPr/>
        </p:nvCxnSpPr>
        <p:spPr>
          <a:xfrm>
            <a:off x="1986115" y="3108138"/>
            <a:ext cx="0" cy="1954056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99B9BEBD-B26F-4577-893C-8EA78DA76A6C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Tipos</a:t>
            </a:r>
          </a:p>
        </p:txBody>
      </p:sp>
    </p:spTree>
    <p:extLst>
      <p:ext uri="{BB962C8B-B14F-4D97-AF65-F5344CB8AC3E}">
        <p14:creationId xmlns:p14="http://schemas.microsoft.com/office/powerpoint/2010/main" val="393185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A814031-ECD1-4A68-B256-C23024E9FCEB}"/>
              </a:ext>
            </a:extLst>
          </p:cNvPr>
          <p:cNvSpPr txBox="1"/>
          <p:nvPr/>
        </p:nvSpPr>
        <p:spPr>
          <a:xfrm>
            <a:off x="3876819" y="3183433"/>
            <a:ext cx="442621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Princípios Básicos de</a:t>
            </a:r>
          </a:p>
          <a:p>
            <a:pPr algn="just"/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Economia e Finanças</a:t>
            </a:r>
          </a:p>
        </p:txBody>
      </p:sp>
    </p:spTree>
    <p:extLst>
      <p:ext uri="{BB962C8B-B14F-4D97-AF65-F5344CB8AC3E}">
        <p14:creationId xmlns:p14="http://schemas.microsoft.com/office/powerpoint/2010/main" val="17521851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AF8933F-4BF8-48BB-A356-CEA90BF86EB0}"/>
              </a:ext>
            </a:extLst>
          </p:cNvPr>
          <p:cNvSpPr txBox="1"/>
          <p:nvPr/>
        </p:nvSpPr>
        <p:spPr>
          <a:xfrm>
            <a:off x="4288004" y="1254645"/>
            <a:ext cx="3603872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POLÍTICA MONETÁRIA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F958110-3535-4529-BA0F-832C90E11277}"/>
              </a:ext>
            </a:extLst>
          </p:cNvPr>
          <p:cNvSpPr txBox="1"/>
          <p:nvPr/>
        </p:nvSpPr>
        <p:spPr>
          <a:xfrm>
            <a:off x="2122505" y="3362661"/>
            <a:ext cx="9557297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Open Market: 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Operações com títulos públicos no mercado aberto;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de depósito compulsório;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 de redesconto.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B4BE1A8-1710-471D-B9B2-BAABBFDE02D4}"/>
              </a:ext>
            </a:extLst>
          </p:cNvPr>
          <p:cNvCxnSpPr>
            <a:cxnSpLocks/>
          </p:cNvCxnSpPr>
          <p:nvPr/>
        </p:nvCxnSpPr>
        <p:spPr>
          <a:xfrm>
            <a:off x="1986115" y="3429000"/>
            <a:ext cx="0" cy="1361335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99B9BEBD-B26F-4577-893C-8EA78DA76A6C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Instrumentos</a:t>
            </a:r>
          </a:p>
        </p:txBody>
      </p:sp>
    </p:spTree>
    <p:extLst>
      <p:ext uri="{BB962C8B-B14F-4D97-AF65-F5344CB8AC3E}">
        <p14:creationId xmlns:p14="http://schemas.microsoft.com/office/powerpoint/2010/main" val="270226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AF8933F-4BF8-48BB-A356-CEA90BF86EB0}"/>
              </a:ext>
            </a:extLst>
          </p:cNvPr>
          <p:cNvSpPr txBox="1"/>
          <p:nvPr/>
        </p:nvSpPr>
        <p:spPr>
          <a:xfrm>
            <a:off x="4288004" y="1254645"/>
            <a:ext cx="3603872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POLÍTICA MONETÁRIA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9B9BEBD-B26F-4577-893C-8EA78DA76A6C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Exemplo</a:t>
            </a:r>
          </a:p>
        </p:txBody>
      </p:sp>
      <p:graphicFrame>
        <p:nvGraphicFramePr>
          <p:cNvPr id="8" name="Tabela 11">
            <a:extLst>
              <a:ext uri="{FF2B5EF4-FFF2-40B4-BE49-F238E27FC236}">
                <a16:creationId xmlns:a16="http://schemas.microsoft.com/office/drawing/2014/main" id="{5BC55178-BAF4-4514-B121-702864CC60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79151"/>
              </p:ext>
            </p:extLst>
          </p:nvPr>
        </p:nvGraphicFramePr>
        <p:xfrm>
          <a:off x="1947617" y="2500544"/>
          <a:ext cx="8296767" cy="442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589">
                  <a:extLst>
                    <a:ext uri="{9D8B030D-6E8A-4147-A177-3AD203B41FA5}">
                      <a16:colId xmlns:a16="http://schemas.microsoft.com/office/drawing/2014/main" val="1715070437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986316041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265227474"/>
                    </a:ext>
                  </a:extLst>
                </a:gridCol>
              </a:tblGrid>
              <a:tr h="442266"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741086"/>
                  </a:ext>
                </a:extLst>
              </a:tr>
            </a:tbl>
          </a:graphicData>
        </a:graphic>
      </p:graphicFrame>
      <p:sp>
        <p:nvSpPr>
          <p:cNvPr id="9" name="CaixaDeTexto 8">
            <a:extLst>
              <a:ext uri="{FF2B5EF4-FFF2-40B4-BE49-F238E27FC236}">
                <a16:creationId xmlns:a16="http://schemas.microsoft.com/office/drawing/2014/main" id="{2B89E5F0-BF2C-4FE5-B92F-C88AF381B03A}"/>
              </a:ext>
            </a:extLst>
          </p:cNvPr>
          <p:cNvSpPr txBox="1"/>
          <p:nvPr/>
        </p:nvSpPr>
        <p:spPr>
          <a:xfrm>
            <a:off x="4660123" y="2547777"/>
            <a:ext cx="275910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Oferta monetária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4799AF1-3001-4C0F-BF20-6EAF41DD2C24}"/>
              </a:ext>
            </a:extLst>
          </p:cNvPr>
          <p:cNvSpPr txBox="1"/>
          <p:nvPr/>
        </p:nvSpPr>
        <p:spPr>
          <a:xfrm>
            <a:off x="7443210" y="2551159"/>
            <a:ext cx="2605297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Taxas de juros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1B79006-560B-473C-869D-BBCD29210E94}"/>
              </a:ext>
            </a:extLst>
          </p:cNvPr>
          <p:cNvSpPr txBox="1"/>
          <p:nvPr/>
        </p:nvSpPr>
        <p:spPr>
          <a:xfrm>
            <a:off x="2171989" y="2547777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Instrumentos</a:t>
            </a:r>
          </a:p>
        </p:txBody>
      </p:sp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E5A5A8D1-F050-4A69-A409-F54C1A2C56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205873"/>
              </p:ext>
            </p:extLst>
          </p:nvPr>
        </p:nvGraphicFramePr>
        <p:xfrm>
          <a:off x="1947617" y="2949028"/>
          <a:ext cx="8296767" cy="442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589">
                  <a:extLst>
                    <a:ext uri="{9D8B030D-6E8A-4147-A177-3AD203B41FA5}">
                      <a16:colId xmlns:a16="http://schemas.microsoft.com/office/drawing/2014/main" val="1715070437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986316041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265227474"/>
                    </a:ext>
                  </a:extLst>
                </a:gridCol>
              </a:tblGrid>
              <a:tr h="442266"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741086"/>
                  </a:ext>
                </a:extLst>
              </a:tr>
            </a:tbl>
          </a:graphicData>
        </a:graphic>
      </p:graphicFrame>
      <p:sp>
        <p:nvSpPr>
          <p:cNvPr id="13" name="CaixaDeTexto 12">
            <a:extLst>
              <a:ext uri="{FF2B5EF4-FFF2-40B4-BE49-F238E27FC236}">
                <a16:creationId xmlns:a16="http://schemas.microsoft.com/office/drawing/2014/main" id="{96DF4D0E-0102-4615-87D2-34881CD47000}"/>
              </a:ext>
            </a:extLst>
          </p:cNvPr>
          <p:cNvSpPr txBox="1"/>
          <p:nvPr/>
        </p:nvSpPr>
        <p:spPr>
          <a:xfrm>
            <a:off x="2171989" y="2993189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Compulsório</a:t>
            </a:r>
          </a:p>
        </p:txBody>
      </p:sp>
      <p:graphicFrame>
        <p:nvGraphicFramePr>
          <p:cNvPr id="14" name="Tabela 11">
            <a:extLst>
              <a:ext uri="{FF2B5EF4-FFF2-40B4-BE49-F238E27FC236}">
                <a16:creationId xmlns:a16="http://schemas.microsoft.com/office/drawing/2014/main" id="{BBD16AD8-13E3-4444-861A-D3394FD24C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851369"/>
              </p:ext>
            </p:extLst>
          </p:nvPr>
        </p:nvGraphicFramePr>
        <p:xfrm>
          <a:off x="1953693" y="3391293"/>
          <a:ext cx="8296767" cy="442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589">
                  <a:extLst>
                    <a:ext uri="{9D8B030D-6E8A-4147-A177-3AD203B41FA5}">
                      <a16:colId xmlns:a16="http://schemas.microsoft.com/office/drawing/2014/main" val="1715070437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986316041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265227474"/>
                    </a:ext>
                  </a:extLst>
                </a:gridCol>
              </a:tblGrid>
              <a:tr h="442266"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741086"/>
                  </a:ext>
                </a:extLst>
              </a:tr>
            </a:tbl>
          </a:graphicData>
        </a:graphic>
      </p:graphicFrame>
      <p:sp>
        <p:nvSpPr>
          <p:cNvPr id="15" name="CaixaDeTexto 14">
            <a:extLst>
              <a:ext uri="{FF2B5EF4-FFF2-40B4-BE49-F238E27FC236}">
                <a16:creationId xmlns:a16="http://schemas.microsoft.com/office/drawing/2014/main" id="{9C6DB62E-2E33-4507-B656-40C9751F7CF9}"/>
              </a:ext>
            </a:extLst>
          </p:cNvPr>
          <p:cNvSpPr txBox="1"/>
          <p:nvPr/>
        </p:nvSpPr>
        <p:spPr>
          <a:xfrm>
            <a:off x="2171989" y="3429000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Aumenta a taxa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FDE77BA0-548D-4C8E-802E-9F02C3C63079}"/>
              </a:ext>
            </a:extLst>
          </p:cNvPr>
          <p:cNvSpPr txBox="1"/>
          <p:nvPr/>
        </p:nvSpPr>
        <p:spPr>
          <a:xfrm>
            <a:off x="4884295" y="3429000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Reduz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2BE03101-44E6-4CC4-B314-78B4F0BE422C}"/>
              </a:ext>
            </a:extLst>
          </p:cNvPr>
          <p:cNvSpPr txBox="1"/>
          <p:nvPr/>
        </p:nvSpPr>
        <p:spPr>
          <a:xfrm>
            <a:off x="7596601" y="3429000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Aumenta</a:t>
            </a:r>
          </a:p>
        </p:txBody>
      </p:sp>
      <p:graphicFrame>
        <p:nvGraphicFramePr>
          <p:cNvPr id="18" name="Tabela 11">
            <a:extLst>
              <a:ext uri="{FF2B5EF4-FFF2-40B4-BE49-F238E27FC236}">
                <a16:creationId xmlns:a16="http://schemas.microsoft.com/office/drawing/2014/main" id="{2AEFF3E1-014C-4F19-B52F-D41C1BA116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5547547"/>
              </p:ext>
            </p:extLst>
          </p:nvPr>
        </p:nvGraphicFramePr>
        <p:xfrm>
          <a:off x="1953693" y="3824132"/>
          <a:ext cx="8296767" cy="442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589">
                  <a:extLst>
                    <a:ext uri="{9D8B030D-6E8A-4147-A177-3AD203B41FA5}">
                      <a16:colId xmlns:a16="http://schemas.microsoft.com/office/drawing/2014/main" val="1715070437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986316041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265227474"/>
                    </a:ext>
                  </a:extLst>
                </a:gridCol>
              </a:tblGrid>
              <a:tr h="442266"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741086"/>
                  </a:ext>
                </a:extLst>
              </a:tr>
            </a:tbl>
          </a:graphicData>
        </a:graphic>
      </p:graphicFrame>
      <p:sp>
        <p:nvSpPr>
          <p:cNvPr id="19" name="CaixaDeTexto 18">
            <a:extLst>
              <a:ext uri="{FF2B5EF4-FFF2-40B4-BE49-F238E27FC236}">
                <a16:creationId xmlns:a16="http://schemas.microsoft.com/office/drawing/2014/main" id="{5D304B7F-F3E8-4A7C-A706-DEF8EE291A3D}"/>
              </a:ext>
            </a:extLst>
          </p:cNvPr>
          <p:cNvSpPr txBox="1"/>
          <p:nvPr/>
        </p:nvSpPr>
        <p:spPr>
          <a:xfrm>
            <a:off x="2159838" y="3861838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Reduz a taxa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F8D91A3B-9294-4487-B532-CA7794BA7273}"/>
              </a:ext>
            </a:extLst>
          </p:cNvPr>
          <p:cNvSpPr txBox="1"/>
          <p:nvPr/>
        </p:nvSpPr>
        <p:spPr>
          <a:xfrm>
            <a:off x="4872144" y="3861838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Aumenta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7DA2277C-6160-4F56-8E11-08E8A5D2C88A}"/>
              </a:ext>
            </a:extLst>
          </p:cNvPr>
          <p:cNvSpPr txBox="1"/>
          <p:nvPr/>
        </p:nvSpPr>
        <p:spPr>
          <a:xfrm>
            <a:off x="7584450" y="3861838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Reduz</a:t>
            </a:r>
          </a:p>
        </p:txBody>
      </p:sp>
      <p:graphicFrame>
        <p:nvGraphicFramePr>
          <p:cNvPr id="22" name="Tabela 21">
            <a:extLst>
              <a:ext uri="{FF2B5EF4-FFF2-40B4-BE49-F238E27FC236}">
                <a16:creationId xmlns:a16="http://schemas.microsoft.com/office/drawing/2014/main" id="{F557C6B1-9C35-4C0D-949F-1295384CA1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34975"/>
              </p:ext>
            </p:extLst>
          </p:nvPr>
        </p:nvGraphicFramePr>
        <p:xfrm>
          <a:off x="1947617" y="4263426"/>
          <a:ext cx="8296767" cy="442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589">
                  <a:extLst>
                    <a:ext uri="{9D8B030D-6E8A-4147-A177-3AD203B41FA5}">
                      <a16:colId xmlns:a16="http://schemas.microsoft.com/office/drawing/2014/main" val="1715070437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986316041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265227474"/>
                    </a:ext>
                  </a:extLst>
                </a:gridCol>
              </a:tblGrid>
              <a:tr h="442266"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741086"/>
                  </a:ext>
                </a:extLst>
              </a:tr>
            </a:tbl>
          </a:graphicData>
        </a:graphic>
      </p:graphicFrame>
      <p:sp>
        <p:nvSpPr>
          <p:cNvPr id="23" name="CaixaDeTexto 22">
            <a:extLst>
              <a:ext uri="{FF2B5EF4-FFF2-40B4-BE49-F238E27FC236}">
                <a16:creationId xmlns:a16="http://schemas.microsoft.com/office/drawing/2014/main" id="{B2EB86ED-64DB-48C7-8217-9DF7C28FF0F8}"/>
              </a:ext>
            </a:extLst>
          </p:cNvPr>
          <p:cNvSpPr txBox="1"/>
          <p:nvPr/>
        </p:nvSpPr>
        <p:spPr>
          <a:xfrm>
            <a:off x="2171989" y="4307587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Redesconto</a:t>
            </a:r>
          </a:p>
        </p:txBody>
      </p:sp>
      <p:graphicFrame>
        <p:nvGraphicFramePr>
          <p:cNvPr id="31" name="Tabela 11">
            <a:extLst>
              <a:ext uri="{FF2B5EF4-FFF2-40B4-BE49-F238E27FC236}">
                <a16:creationId xmlns:a16="http://schemas.microsoft.com/office/drawing/2014/main" id="{480199BC-4B9A-4D92-9638-9795E567B7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126355"/>
              </p:ext>
            </p:extLst>
          </p:nvPr>
        </p:nvGraphicFramePr>
        <p:xfrm>
          <a:off x="1953693" y="4712146"/>
          <a:ext cx="8296767" cy="442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589">
                  <a:extLst>
                    <a:ext uri="{9D8B030D-6E8A-4147-A177-3AD203B41FA5}">
                      <a16:colId xmlns:a16="http://schemas.microsoft.com/office/drawing/2014/main" val="1715070437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986316041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265227474"/>
                    </a:ext>
                  </a:extLst>
                </a:gridCol>
              </a:tblGrid>
              <a:tr h="442266"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741086"/>
                  </a:ext>
                </a:extLst>
              </a:tr>
            </a:tbl>
          </a:graphicData>
        </a:graphic>
      </p:graphicFrame>
      <p:sp>
        <p:nvSpPr>
          <p:cNvPr id="32" name="CaixaDeTexto 31">
            <a:extLst>
              <a:ext uri="{FF2B5EF4-FFF2-40B4-BE49-F238E27FC236}">
                <a16:creationId xmlns:a16="http://schemas.microsoft.com/office/drawing/2014/main" id="{09135130-95E6-455F-93CB-562C6219C135}"/>
              </a:ext>
            </a:extLst>
          </p:cNvPr>
          <p:cNvSpPr txBox="1"/>
          <p:nvPr/>
        </p:nvSpPr>
        <p:spPr>
          <a:xfrm>
            <a:off x="2171989" y="4749853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Aumenta a taxa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923728D3-3EB8-46BA-96E4-29C284CBB785}"/>
              </a:ext>
            </a:extLst>
          </p:cNvPr>
          <p:cNvSpPr txBox="1"/>
          <p:nvPr/>
        </p:nvSpPr>
        <p:spPr>
          <a:xfrm>
            <a:off x="4884295" y="4749853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Reduz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14E3CDC3-E953-4614-A01E-4BF4F85E294D}"/>
              </a:ext>
            </a:extLst>
          </p:cNvPr>
          <p:cNvSpPr txBox="1"/>
          <p:nvPr/>
        </p:nvSpPr>
        <p:spPr>
          <a:xfrm>
            <a:off x="7596601" y="4749853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Aumenta</a:t>
            </a:r>
          </a:p>
        </p:txBody>
      </p:sp>
      <p:graphicFrame>
        <p:nvGraphicFramePr>
          <p:cNvPr id="35" name="Tabela 11">
            <a:extLst>
              <a:ext uri="{FF2B5EF4-FFF2-40B4-BE49-F238E27FC236}">
                <a16:creationId xmlns:a16="http://schemas.microsoft.com/office/drawing/2014/main" id="{45382D6F-27EF-47D3-B40E-0C5DEF48BF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713999"/>
              </p:ext>
            </p:extLst>
          </p:nvPr>
        </p:nvGraphicFramePr>
        <p:xfrm>
          <a:off x="1950969" y="5153822"/>
          <a:ext cx="8296767" cy="442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589">
                  <a:extLst>
                    <a:ext uri="{9D8B030D-6E8A-4147-A177-3AD203B41FA5}">
                      <a16:colId xmlns:a16="http://schemas.microsoft.com/office/drawing/2014/main" val="1715070437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986316041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265227474"/>
                    </a:ext>
                  </a:extLst>
                </a:gridCol>
              </a:tblGrid>
              <a:tr h="442266"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741086"/>
                  </a:ext>
                </a:extLst>
              </a:tr>
            </a:tbl>
          </a:graphicData>
        </a:graphic>
      </p:graphicFrame>
      <p:sp>
        <p:nvSpPr>
          <p:cNvPr id="36" name="CaixaDeTexto 35">
            <a:extLst>
              <a:ext uri="{FF2B5EF4-FFF2-40B4-BE49-F238E27FC236}">
                <a16:creationId xmlns:a16="http://schemas.microsoft.com/office/drawing/2014/main" id="{0CC107C2-A6BE-4CF2-A4D5-B6AAB01BA087}"/>
              </a:ext>
            </a:extLst>
          </p:cNvPr>
          <p:cNvSpPr txBox="1"/>
          <p:nvPr/>
        </p:nvSpPr>
        <p:spPr>
          <a:xfrm>
            <a:off x="2169265" y="5172675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Reduz prazo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0823F665-0EB7-42C0-9380-3DABAA59DA0E}"/>
              </a:ext>
            </a:extLst>
          </p:cNvPr>
          <p:cNvSpPr txBox="1"/>
          <p:nvPr/>
        </p:nvSpPr>
        <p:spPr>
          <a:xfrm>
            <a:off x="4881571" y="5172675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Reduz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63B70D2A-C8D3-434B-A5E9-C8B9A9AA95D9}"/>
              </a:ext>
            </a:extLst>
          </p:cNvPr>
          <p:cNvSpPr txBox="1"/>
          <p:nvPr/>
        </p:nvSpPr>
        <p:spPr>
          <a:xfrm>
            <a:off x="7593877" y="5172675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Aumenta</a:t>
            </a:r>
          </a:p>
        </p:txBody>
      </p:sp>
      <p:graphicFrame>
        <p:nvGraphicFramePr>
          <p:cNvPr id="39" name="Tabela 11">
            <a:extLst>
              <a:ext uri="{FF2B5EF4-FFF2-40B4-BE49-F238E27FC236}">
                <a16:creationId xmlns:a16="http://schemas.microsoft.com/office/drawing/2014/main" id="{CDE28874-0FB6-4F4C-8E42-AF09684D6A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75612"/>
              </p:ext>
            </p:extLst>
          </p:nvPr>
        </p:nvGraphicFramePr>
        <p:xfrm>
          <a:off x="1953693" y="5571289"/>
          <a:ext cx="8296767" cy="442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589">
                  <a:extLst>
                    <a:ext uri="{9D8B030D-6E8A-4147-A177-3AD203B41FA5}">
                      <a16:colId xmlns:a16="http://schemas.microsoft.com/office/drawing/2014/main" val="1715070437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986316041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265227474"/>
                    </a:ext>
                  </a:extLst>
                </a:gridCol>
              </a:tblGrid>
              <a:tr h="442266"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741086"/>
                  </a:ext>
                </a:extLst>
              </a:tr>
            </a:tbl>
          </a:graphicData>
        </a:graphic>
      </p:graphicFrame>
      <p:sp>
        <p:nvSpPr>
          <p:cNvPr id="40" name="CaixaDeTexto 39">
            <a:extLst>
              <a:ext uri="{FF2B5EF4-FFF2-40B4-BE49-F238E27FC236}">
                <a16:creationId xmlns:a16="http://schemas.microsoft.com/office/drawing/2014/main" id="{51A1B2F4-9ED0-430B-A775-083F7A60A044}"/>
              </a:ext>
            </a:extLst>
          </p:cNvPr>
          <p:cNvSpPr txBox="1"/>
          <p:nvPr/>
        </p:nvSpPr>
        <p:spPr>
          <a:xfrm>
            <a:off x="2171989" y="5608996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Reduz a taxa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3CAFB30F-6B4E-49F6-ADCB-75EF315A1F32}"/>
              </a:ext>
            </a:extLst>
          </p:cNvPr>
          <p:cNvSpPr txBox="1"/>
          <p:nvPr/>
        </p:nvSpPr>
        <p:spPr>
          <a:xfrm>
            <a:off x="4884295" y="5608996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Aumenta</a:t>
            </a:r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AD70C670-DEDF-418B-9DE8-787EAAADBF11}"/>
              </a:ext>
            </a:extLst>
          </p:cNvPr>
          <p:cNvSpPr txBox="1"/>
          <p:nvPr/>
        </p:nvSpPr>
        <p:spPr>
          <a:xfrm>
            <a:off x="7596601" y="5608996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Reduz</a:t>
            </a:r>
          </a:p>
        </p:txBody>
      </p:sp>
      <p:graphicFrame>
        <p:nvGraphicFramePr>
          <p:cNvPr id="43" name="Tabela 11">
            <a:extLst>
              <a:ext uri="{FF2B5EF4-FFF2-40B4-BE49-F238E27FC236}">
                <a16:creationId xmlns:a16="http://schemas.microsoft.com/office/drawing/2014/main" id="{5CF4A51A-F549-4A06-82F2-A773371D0E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127507"/>
              </p:ext>
            </p:extLst>
          </p:nvPr>
        </p:nvGraphicFramePr>
        <p:xfrm>
          <a:off x="1947617" y="6006510"/>
          <a:ext cx="8296767" cy="442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589">
                  <a:extLst>
                    <a:ext uri="{9D8B030D-6E8A-4147-A177-3AD203B41FA5}">
                      <a16:colId xmlns:a16="http://schemas.microsoft.com/office/drawing/2014/main" val="1715070437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986316041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265227474"/>
                    </a:ext>
                  </a:extLst>
                </a:gridCol>
              </a:tblGrid>
              <a:tr h="442266"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741086"/>
                  </a:ext>
                </a:extLst>
              </a:tr>
            </a:tbl>
          </a:graphicData>
        </a:graphic>
      </p:graphicFrame>
      <p:sp>
        <p:nvSpPr>
          <p:cNvPr id="44" name="CaixaDeTexto 43">
            <a:extLst>
              <a:ext uri="{FF2B5EF4-FFF2-40B4-BE49-F238E27FC236}">
                <a16:creationId xmlns:a16="http://schemas.microsoft.com/office/drawing/2014/main" id="{B682493A-2A39-412D-80E9-87E0A918865E}"/>
              </a:ext>
            </a:extLst>
          </p:cNvPr>
          <p:cNvSpPr txBox="1"/>
          <p:nvPr/>
        </p:nvSpPr>
        <p:spPr>
          <a:xfrm>
            <a:off x="2165913" y="6044217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Aumenta prazo</a:t>
            </a: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518E1E7E-35E3-4D23-837D-358242EC643C}"/>
              </a:ext>
            </a:extLst>
          </p:cNvPr>
          <p:cNvSpPr txBox="1"/>
          <p:nvPr/>
        </p:nvSpPr>
        <p:spPr>
          <a:xfrm>
            <a:off x="4878219" y="6044217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Aumenta</a:t>
            </a: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6922B959-7AE8-43FB-8756-0AD4633AE751}"/>
              </a:ext>
            </a:extLst>
          </p:cNvPr>
          <p:cNvSpPr txBox="1"/>
          <p:nvPr/>
        </p:nvSpPr>
        <p:spPr>
          <a:xfrm>
            <a:off x="7590525" y="6044217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Reduz</a:t>
            </a:r>
          </a:p>
        </p:txBody>
      </p:sp>
    </p:spTree>
    <p:extLst>
      <p:ext uri="{BB962C8B-B14F-4D97-AF65-F5344CB8AC3E}">
        <p14:creationId xmlns:p14="http://schemas.microsoft.com/office/powerpoint/2010/main" val="2971672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  <p:bldP spid="13" grpId="0"/>
      <p:bldP spid="15" grpId="0"/>
      <p:bldP spid="16" grpId="0"/>
      <p:bldP spid="17" grpId="0"/>
      <p:bldP spid="19" grpId="0"/>
      <p:bldP spid="20" grpId="0"/>
      <p:bldP spid="21" grpId="0"/>
      <p:bldP spid="23" grpId="0"/>
      <p:bldP spid="32" grpId="0"/>
      <p:bldP spid="33" grpId="0"/>
      <p:bldP spid="34" grpId="0"/>
      <p:bldP spid="36" grpId="0"/>
      <p:bldP spid="37" grpId="0"/>
      <p:bldP spid="38" grpId="0"/>
      <p:bldP spid="40" grpId="0"/>
      <p:bldP spid="41" grpId="0"/>
      <p:bldP spid="42" grpId="0"/>
      <p:bldP spid="44" grpId="0"/>
      <p:bldP spid="45" grpId="0"/>
      <p:bldP spid="4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AF8933F-4BF8-48BB-A356-CEA90BF86EB0}"/>
              </a:ext>
            </a:extLst>
          </p:cNvPr>
          <p:cNvSpPr txBox="1"/>
          <p:nvPr/>
        </p:nvSpPr>
        <p:spPr>
          <a:xfrm>
            <a:off x="4288004" y="1254645"/>
            <a:ext cx="3603872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POLÍTICA MONETÁRIA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9B9BEBD-B26F-4577-893C-8EA78DA76A6C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Exemplo</a:t>
            </a:r>
          </a:p>
        </p:txBody>
      </p:sp>
      <p:graphicFrame>
        <p:nvGraphicFramePr>
          <p:cNvPr id="8" name="Tabela 11">
            <a:extLst>
              <a:ext uri="{FF2B5EF4-FFF2-40B4-BE49-F238E27FC236}">
                <a16:creationId xmlns:a16="http://schemas.microsoft.com/office/drawing/2014/main" id="{5BC55178-BAF4-4514-B121-702864CC60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91261"/>
              </p:ext>
            </p:extLst>
          </p:nvPr>
        </p:nvGraphicFramePr>
        <p:xfrm>
          <a:off x="1947617" y="2759383"/>
          <a:ext cx="8296767" cy="442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589">
                  <a:extLst>
                    <a:ext uri="{9D8B030D-6E8A-4147-A177-3AD203B41FA5}">
                      <a16:colId xmlns:a16="http://schemas.microsoft.com/office/drawing/2014/main" val="1715070437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986316041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265227474"/>
                    </a:ext>
                  </a:extLst>
                </a:gridCol>
              </a:tblGrid>
              <a:tr h="442266"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741086"/>
                  </a:ext>
                </a:extLst>
              </a:tr>
            </a:tbl>
          </a:graphicData>
        </a:graphic>
      </p:graphicFrame>
      <p:sp>
        <p:nvSpPr>
          <p:cNvPr id="9" name="CaixaDeTexto 8">
            <a:extLst>
              <a:ext uri="{FF2B5EF4-FFF2-40B4-BE49-F238E27FC236}">
                <a16:creationId xmlns:a16="http://schemas.microsoft.com/office/drawing/2014/main" id="{2B89E5F0-BF2C-4FE5-B92F-C88AF381B03A}"/>
              </a:ext>
            </a:extLst>
          </p:cNvPr>
          <p:cNvSpPr txBox="1"/>
          <p:nvPr/>
        </p:nvSpPr>
        <p:spPr>
          <a:xfrm>
            <a:off x="4660123" y="2806616"/>
            <a:ext cx="275910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Oferta monetária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4799AF1-3001-4C0F-BF20-6EAF41DD2C24}"/>
              </a:ext>
            </a:extLst>
          </p:cNvPr>
          <p:cNvSpPr txBox="1"/>
          <p:nvPr/>
        </p:nvSpPr>
        <p:spPr>
          <a:xfrm>
            <a:off x="7443210" y="2809998"/>
            <a:ext cx="2605297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Taxas de juros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1B79006-560B-473C-869D-BBCD29210E94}"/>
              </a:ext>
            </a:extLst>
          </p:cNvPr>
          <p:cNvSpPr txBox="1"/>
          <p:nvPr/>
        </p:nvSpPr>
        <p:spPr>
          <a:xfrm>
            <a:off x="2171989" y="2806616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Instrumentos</a:t>
            </a:r>
          </a:p>
        </p:txBody>
      </p:sp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E5A5A8D1-F050-4A69-A409-F54C1A2C56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6252812"/>
              </p:ext>
            </p:extLst>
          </p:nvPr>
        </p:nvGraphicFramePr>
        <p:xfrm>
          <a:off x="1947617" y="3207867"/>
          <a:ext cx="8296767" cy="442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589">
                  <a:extLst>
                    <a:ext uri="{9D8B030D-6E8A-4147-A177-3AD203B41FA5}">
                      <a16:colId xmlns:a16="http://schemas.microsoft.com/office/drawing/2014/main" val="1715070437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986316041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265227474"/>
                    </a:ext>
                  </a:extLst>
                </a:gridCol>
              </a:tblGrid>
              <a:tr h="442266"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741086"/>
                  </a:ext>
                </a:extLst>
              </a:tr>
            </a:tbl>
          </a:graphicData>
        </a:graphic>
      </p:graphicFrame>
      <p:sp>
        <p:nvSpPr>
          <p:cNvPr id="13" name="CaixaDeTexto 12">
            <a:extLst>
              <a:ext uri="{FF2B5EF4-FFF2-40B4-BE49-F238E27FC236}">
                <a16:creationId xmlns:a16="http://schemas.microsoft.com/office/drawing/2014/main" id="{96DF4D0E-0102-4615-87D2-34881CD47000}"/>
              </a:ext>
            </a:extLst>
          </p:cNvPr>
          <p:cNvSpPr txBox="1"/>
          <p:nvPr/>
        </p:nvSpPr>
        <p:spPr>
          <a:xfrm>
            <a:off x="2171989" y="3252028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Open Market</a:t>
            </a:r>
          </a:p>
        </p:txBody>
      </p:sp>
      <p:graphicFrame>
        <p:nvGraphicFramePr>
          <p:cNvPr id="14" name="Tabela 11">
            <a:extLst>
              <a:ext uri="{FF2B5EF4-FFF2-40B4-BE49-F238E27FC236}">
                <a16:creationId xmlns:a16="http://schemas.microsoft.com/office/drawing/2014/main" id="{BBD16AD8-13E3-4444-861A-D3394FD24C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652993"/>
              </p:ext>
            </p:extLst>
          </p:nvPr>
        </p:nvGraphicFramePr>
        <p:xfrm>
          <a:off x="1953693" y="3650132"/>
          <a:ext cx="8296767" cy="442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589">
                  <a:extLst>
                    <a:ext uri="{9D8B030D-6E8A-4147-A177-3AD203B41FA5}">
                      <a16:colId xmlns:a16="http://schemas.microsoft.com/office/drawing/2014/main" val="1715070437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986316041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265227474"/>
                    </a:ext>
                  </a:extLst>
                </a:gridCol>
              </a:tblGrid>
              <a:tr h="442266"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741086"/>
                  </a:ext>
                </a:extLst>
              </a:tr>
            </a:tbl>
          </a:graphicData>
        </a:graphic>
      </p:graphicFrame>
      <p:sp>
        <p:nvSpPr>
          <p:cNvPr id="15" name="CaixaDeTexto 14">
            <a:extLst>
              <a:ext uri="{FF2B5EF4-FFF2-40B4-BE49-F238E27FC236}">
                <a16:creationId xmlns:a16="http://schemas.microsoft.com/office/drawing/2014/main" id="{9C6DB62E-2E33-4507-B656-40C9751F7CF9}"/>
              </a:ext>
            </a:extLst>
          </p:cNvPr>
          <p:cNvSpPr txBox="1"/>
          <p:nvPr/>
        </p:nvSpPr>
        <p:spPr>
          <a:xfrm>
            <a:off x="2171989" y="3687839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Vende títulos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FDE77BA0-548D-4C8E-802E-9F02C3C63079}"/>
              </a:ext>
            </a:extLst>
          </p:cNvPr>
          <p:cNvSpPr txBox="1"/>
          <p:nvPr/>
        </p:nvSpPr>
        <p:spPr>
          <a:xfrm>
            <a:off x="4884295" y="3687839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Reduz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2BE03101-44E6-4CC4-B314-78B4F0BE422C}"/>
              </a:ext>
            </a:extLst>
          </p:cNvPr>
          <p:cNvSpPr txBox="1"/>
          <p:nvPr/>
        </p:nvSpPr>
        <p:spPr>
          <a:xfrm>
            <a:off x="7596601" y="3687839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Aumenta</a:t>
            </a:r>
          </a:p>
        </p:txBody>
      </p:sp>
      <p:graphicFrame>
        <p:nvGraphicFramePr>
          <p:cNvPr id="18" name="Tabela 11">
            <a:extLst>
              <a:ext uri="{FF2B5EF4-FFF2-40B4-BE49-F238E27FC236}">
                <a16:creationId xmlns:a16="http://schemas.microsoft.com/office/drawing/2014/main" id="{2AEFF3E1-014C-4F19-B52F-D41C1BA116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572868"/>
              </p:ext>
            </p:extLst>
          </p:nvPr>
        </p:nvGraphicFramePr>
        <p:xfrm>
          <a:off x="1953693" y="4082971"/>
          <a:ext cx="8296767" cy="442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589">
                  <a:extLst>
                    <a:ext uri="{9D8B030D-6E8A-4147-A177-3AD203B41FA5}">
                      <a16:colId xmlns:a16="http://schemas.microsoft.com/office/drawing/2014/main" val="1715070437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986316041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265227474"/>
                    </a:ext>
                  </a:extLst>
                </a:gridCol>
              </a:tblGrid>
              <a:tr h="442266"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741086"/>
                  </a:ext>
                </a:extLst>
              </a:tr>
            </a:tbl>
          </a:graphicData>
        </a:graphic>
      </p:graphicFrame>
      <p:sp>
        <p:nvSpPr>
          <p:cNvPr id="19" name="CaixaDeTexto 18">
            <a:extLst>
              <a:ext uri="{FF2B5EF4-FFF2-40B4-BE49-F238E27FC236}">
                <a16:creationId xmlns:a16="http://schemas.microsoft.com/office/drawing/2014/main" id="{5D304B7F-F3E8-4A7C-A706-DEF8EE291A3D}"/>
              </a:ext>
            </a:extLst>
          </p:cNvPr>
          <p:cNvSpPr txBox="1"/>
          <p:nvPr/>
        </p:nvSpPr>
        <p:spPr>
          <a:xfrm>
            <a:off x="2159838" y="4120677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Compra títulos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F8D91A3B-9294-4487-B532-CA7794BA7273}"/>
              </a:ext>
            </a:extLst>
          </p:cNvPr>
          <p:cNvSpPr txBox="1"/>
          <p:nvPr/>
        </p:nvSpPr>
        <p:spPr>
          <a:xfrm>
            <a:off x="4872144" y="4120677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Aumenta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7DA2277C-6160-4F56-8E11-08E8A5D2C88A}"/>
              </a:ext>
            </a:extLst>
          </p:cNvPr>
          <p:cNvSpPr txBox="1"/>
          <p:nvPr/>
        </p:nvSpPr>
        <p:spPr>
          <a:xfrm>
            <a:off x="7584450" y="4120677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Reduz</a:t>
            </a:r>
          </a:p>
        </p:txBody>
      </p:sp>
      <p:graphicFrame>
        <p:nvGraphicFramePr>
          <p:cNvPr id="22" name="Tabela 21">
            <a:extLst>
              <a:ext uri="{FF2B5EF4-FFF2-40B4-BE49-F238E27FC236}">
                <a16:creationId xmlns:a16="http://schemas.microsoft.com/office/drawing/2014/main" id="{F557C6B1-9C35-4C0D-949F-1295384CA1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936761"/>
              </p:ext>
            </p:extLst>
          </p:nvPr>
        </p:nvGraphicFramePr>
        <p:xfrm>
          <a:off x="1947617" y="4522265"/>
          <a:ext cx="8296767" cy="442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589">
                  <a:extLst>
                    <a:ext uri="{9D8B030D-6E8A-4147-A177-3AD203B41FA5}">
                      <a16:colId xmlns:a16="http://schemas.microsoft.com/office/drawing/2014/main" val="1715070437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986316041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265227474"/>
                    </a:ext>
                  </a:extLst>
                </a:gridCol>
              </a:tblGrid>
              <a:tr h="442266"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741086"/>
                  </a:ext>
                </a:extLst>
              </a:tr>
            </a:tbl>
          </a:graphicData>
        </a:graphic>
      </p:graphicFrame>
      <p:sp>
        <p:nvSpPr>
          <p:cNvPr id="23" name="CaixaDeTexto 22">
            <a:extLst>
              <a:ext uri="{FF2B5EF4-FFF2-40B4-BE49-F238E27FC236}">
                <a16:creationId xmlns:a16="http://schemas.microsoft.com/office/drawing/2014/main" id="{B2EB86ED-64DB-48C7-8217-9DF7C28FF0F8}"/>
              </a:ext>
            </a:extLst>
          </p:cNvPr>
          <p:cNvSpPr txBox="1"/>
          <p:nvPr/>
        </p:nvSpPr>
        <p:spPr>
          <a:xfrm>
            <a:off x="1955175" y="4566426"/>
            <a:ext cx="2786507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Operações de crédito</a:t>
            </a:r>
          </a:p>
        </p:txBody>
      </p:sp>
      <p:graphicFrame>
        <p:nvGraphicFramePr>
          <p:cNvPr id="31" name="Tabela 11">
            <a:extLst>
              <a:ext uri="{FF2B5EF4-FFF2-40B4-BE49-F238E27FC236}">
                <a16:creationId xmlns:a16="http://schemas.microsoft.com/office/drawing/2014/main" id="{480199BC-4B9A-4D92-9638-9795E567B7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619026"/>
              </p:ext>
            </p:extLst>
          </p:nvPr>
        </p:nvGraphicFramePr>
        <p:xfrm>
          <a:off x="1953693" y="4970985"/>
          <a:ext cx="8296767" cy="442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589">
                  <a:extLst>
                    <a:ext uri="{9D8B030D-6E8A-4147-A177-3AD203B41FA5}">
                      <a16:colId xmlns:a16="http://schemas.microsoft.com/office/drawing/2014/main" val="1715070437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986316041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265227474"/>
                    </a:ext>
                  </a:extLst>
                </a:gridCol>
              </a:tblGrid>
              <a:tr h="442266"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741086"/>
                  </a:ext>
                </a:extLst>
              </a:tr>
            </a:tbl>
          </a:graphicData>
        </a:graphic>
      </p:graphicFrame>
      <p:sp>
        <p:nvSpPr>
          <p:cNvPr id="32" name="CaixaDeTexto 31">
            <a:extLst>
              <a:ext uri="{FF2B5EF4-FFF2-40B4-BE49-F238E27FC236}">
                <a16:creationId xmlns:a16="http://schemas.microsoft.com/office/drawing/2014/main" id="{09135130-95E6-455F-93CB-562C6219C135}"/>
              </a:ext>
            </a:extLst>
          </p:cNvPr>
          <p:cNvSpPr txBox="1"/>
          <p:nvPr/>
        </p:nvSpPr>
        <p:spPr>
          <a:xfrm>
            <a:off x="2171989" y="5008692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Restringe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923728D3-3EB8-46BA-96E4-29C284CBB785}"/>
              </a:ext>
            </a:extLst>
          </p:cNvPr>
          <p:cNvSpPr txBox="1"/>
          <p:nvPr/>
        </p:nvSpPr>
        <p:spPr>
          <a:xfrm>
            <a:off x="4884295" y="5008692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Reduz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14E3CDC3-E953-4614-A01E-4BF4F85E294D}"/>
              </a:ext>
            </a:extLst>
          </p:cNvPr>
          <p:cNvSpPr txBox="1"/>
          <p:nvPr/>
        </p:nvSpPr>
        <p:spPr>
          <a:xfrm>
            <a:off x="7596601" y="5008692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Aumenta</a:t>
            </a:r>
          </a:p>
        </p:txBody>
      </p:sp>
      <p:graphicFrame>
        <p:nvGraphicFramePr>
          <p:cNvPr id="35" name="Tabela 11">
            <a:extLst>
              <a:ext uri="{FF2B5EF4-FFF2-40B4-BE49-F238E27FC236}">
                <a16:creationId xmlns:a16="http://schemas.microsoft.com/office/drawing/2014/main" id="{45382D6F-27EF-47D3-B40E-0C5DEF48BF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130539"/>
              </p:ext>
            </p:extLst>
          </p:nvPr>
        </p:nvGraphicFramePr>
        <p:xfrm>
          <a:off x="1950969" y="5412661"/>
          <a:ext cx="8296767" cy="442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589">
                  <a:extLst>
                    <a:ext uri="{9D8B030D-6E8A-4147-A177-3AD203B41FA5}">
                      <a16:colId xmlns:a16="http://schemas.microsoft.com/office/drawing/2014/main" val="1715070437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986316041"/>
                    </a:ext>
                  </a:extLst>
                </a:gridCol>
                <a:gridCol w="2765589">
                  <a:extLst>
                    <a:ext uri="{9D8B030D-6E8A-4147-A177-3AD203B41FA5}">
                      <a16:colId xmlns:a16="http://schemas.microsoft.com/office/drawing/2014/main" val="265227474"/>
                    </a:ext>
                  </a:extLst>
                </a:gridCol>
              </a:tblGrid>
              <a:tr h="442266"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500" dirty="0"/>
                    </a:p>
                  </a:txBody>
                  <a:tcPr marL="74495" marR="74495" marT="37248" marB="37248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741086"/>
                  </a:ext>
                </a:extLst>
              </a:tr>
            </a:tbl>
          </a:graphicData>
        </a:graphic>
      </p:graphicFrame>
      <p:sp>
        <p:nvSpPr>
          <p:cNvPr id="36" name="CaixaDeTexto 35">
            <a:extLst>
              <a:ext uri="{FF2B5EF4-FFF2-40B4-BE49-F238E27FC236}">
                <a16:creationId xmlns:a16="http://schemas.microsoft.com/office/drawing/2014/main" id="{0CC107C2-A6BE-4CF2-A4D5-B6AAB01BA087}"/>
              </a:ext>
            </a:extLst>
          </p:cNvPr>
          <p:cNvSpPr txBox="1"/>
          <p:nvPr/>
        </p:nvSpPr>
        <p:spPr>
          <a:xfrm>
            <a:off x="2169265" y="5431514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Amplia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0823F665-0EB7-42C0-9380-3DABAA59DA0E}"/>
              </a:ext>
            </a:extLst>
          </p:cNvPr>
          <p:cNvSpPr txBox="1"/>
          <p:nvPr/>
        </p:nvSpPr>
        <p:spPr>
          <a:xfrm>
            <a:off x="4881571" y="5431514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Aumenta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63B70D2A-C8D3-434B-A5E9-C8B9A9AA95D9}"/>
              </a:ext>
            </a:extLst>
          </p:cNvPr>
          <p:cNvSpPr txBox="1"/>
          <p:nvPr/>
        </p:nvSpPr>
        <p:spPr>
          <a:xfrm>
            <a:off x="7593877" y="5431514"/>
            <a:ext cx="231076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Reduz</a:t>
            </a:r>
          </a:p>
        </p:txBody>
      </p:sp>
    </p:spTree>
    <p:extLst>
      <p:ext uri="{BB962C8B-B14F-4D97-AF65-F5344CB8AC3E}">
        <p14:creationId xmlns:p14="http://schemas.microsoft.com/office/powerpoint/2010/main" val="1014840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/>
      <p:bldP spid="15" grpId="0"/>
      <p:bldP spid="16" grpId="0"/>
      <p:bldP spid="17" grpId="0"/>
      <p:bldP spid="19" grpId="0"/>
      <p:bldP spid="20" grpId="0"/>
      <p:bldP spid="21" grpId="0"/>
      <p:bldP spid="23" grpId="0"/>
      <p:bldP spid="32" grpId="0"/>
      <p:bldP spid="33" grpId="0"/>
      <p:bldP spid="34" grpId="0"/>
      <p:bldP spid="36" grpId="0"/>
      <p:bldP spid="37" grpId="0"/>
      <p:bldP spid="3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AF8933F-4BF8-48BB-A356-CEA90BF86EB0}"/>
              </a:ext>
            </a:extLst>
          </p:cNvPr>
          <p:cNvSpPr txBox="1"/>
          <p:nvPr/>
        </p:nvSpPr>
        <p:spPr>
          <a:xfrm>
            <a:off x="4717610" y="1254645"/>
            <a:ext cx="2744662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POLÍTICA FISCAL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9B9BEBD-B26F-4577-893C-8EA78DA76A6C}"/>
              </a:ext>
            </a:extLst>
          </p:cNvPr>
          <p:cNvSpPr txBox="1"/>
          <p:nvPr/>
        </p:nvSpPr>
        <p:spPr>
          <a:xfrm>
            <a:off x="1947616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Tipos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CE325A1-5860-49BE-B7BD-71C7C219F0EF}"/>
              </a:ext>
            </a:extLst>
          </p:cNvPr>
          <p:cNvSpPr txBox="1"/>
          <p:nvPr/>
        </p:nvSpPr>
        <p:spPr>
          <a:xfrm>
            <a:off x="2122505" y="3637382"/>
            <a:ext cx="9557297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Aumentar os gastos públicos;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Diminuir a carga tributária;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Aumentar as transferências.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B959135A-C738-4974-8FF5-EF079C614918}"/>
              </a:ext>
            </a:extLst>
          </p:cNvPr>
          <p:cNvSpPr txBox="1"/>
          <p:nvPr/>
        </p:nvSpPr>
        <p:spPr>
          <a:xfrm>
            <a:off x="2122509" y="3093098"/>
            <a:ext cx="403187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Política Fiscal </a:t>
            </a:r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Expansionista</a:t>
            </a:r>
            <a:r>
              <a:rPr lang="pt-B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B805C3DD-5237-4912-A133-D91EFA006E41}"/>
              </a:ext>
            </a:extLst>
          </p:cNvPr>
          <p:cNvCxnSpPr>
            <a:cxnSpLocks/>
          </p:cNvCxnSpPr>
          <p:nvPr/>
        </p:nvCxnSpPr>
        <p:spPr>
          <a:xfrm>
            <a:off x="1986115" y="3108138"/>
            <a:ext cx="0" cy="1954056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8387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AF8933F-4BF8-48BB-A356-CEA90BF86EB0}"/>
              </a:ext>
            </a:extLst>
          </p:cNvPr>
          <p:cNvSpPr txBox="1"/>
          <p:nvPr/>
        </p:nvSpPr>
        <p:spPr>
          <a:xfrm>
            <a:off x="4717610" y="1254645"/>
            <a:ext cx="2744662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POLÍTICA FISCAL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9B9BEBD-B26F-4577-893C-8EA78DA76A6C}"/>
              </a:ext>
            </a:extLst>
          </p:cNvPr>
          <p:cNvSpPr txBox="1"/>
          <p:nvPr/>
        </p:nvSpPr>
        <p:spPr>
          <a:xfrm>
            <a:off x="1947616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Tipos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CE325A1-5860-49BE-B7BD-71C7C219F0EF}"/>
              </a:ext>
            </a:extLst>
          </p:cNvPr>
          <p:cNvSpPr txBox="1"/>
          <p:nvPr/>
        </p:nvSpPr>
        <p:spPr>
          <a:xfrm>
            <a:off x="2122505" y="3637382"/>
            <a:ext cx="9557297" cy="136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Diminuir os gastos públicos;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Aumentar a carga tributária;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Reduzir/extinguir as transferências.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B959135A-C738-4974-8FF5-EF079C614918}"/>
              </a:ext>
            </a:extLst>
          </p:cNvPr>
          <p:cNvSpPr txBox="1"/>
          <p:nvPr/>
        </p:nvSpPr>
        <p:spPr>
          <a:xfrm>
            <a:off x="2122509" y="3093098"/>
            <a:ext cx="41408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Política Fiscal </a:t>
            </a:r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Contracionista</a:t>
            </a:r>
            <a:r>
              <a:rPr lang="pt-B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B805C3DD-5237-4912-A133-D91EFA006E41}"/>
              </a:ext>
            </a:extLst>
          </p:cNvPr>
          <p:cNvCxnSpPr>
            <a:cxnSpLocks/>
          </p:cNvCxnSpPr>
          <p:nvPr/>
        </p:nvCxnSpPr>
        <p:spPr>
          <a:xfrm>
            <a:off x="1986115" y="3108138"/>
            <a:ext cx="0" cy="1954056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0602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AF8933F-4BF8-48BB-A356-CEA90BF86EB0}"/>
              </a:ext>
            </a:extLst>
          </p:cNvPr>
          <p:cNvSpPr txBox="1"/>
          <p:nvPr/>
        </p:nvSpPr>
        <p:spPr>
          <a:xfrm>
            <a:off x="4528457" y="1254645"/>
            <a:ext cx="3122971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POLÍTICA CAMBIAL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CE325A1-5860-49BE-B7BD-71C7C219F0EF}"/>
              </a:ext>
            </a:extLst>
          </p:cNvPr>
          <p:cNvSpPr txBox="1"/>
          <p:nvPr/>
        </p:nvSpPr>
        <p:spPr>
          <a:xfrm>
            <a:off x="2122506" y="2487694"/>
            <a:ext cx="9246214" cy="31156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a administração da Taxa de Câmbio como instrumento da política de relações comerciais e financeiras entre um país e os demais países;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Os negócios de comércio internacional são realizados em moedas diferentes, representativas das economias dos diferentes países (Dólar, Euro, Libra, entre outros);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Taxa de Câmbio reflete o valor com que a autoridade monetária de um país aceita negociar sua moeda.</a:t>
            </a:r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B805C3DD-5237-4912-A133-D91EFA006E41}"/>
              </a:ext>
            </a:extLst>
          </p:cNvPr>
          <p:cNvCxnSpPr>
            <a:cxnSpLocks/>
          </p:cNvCxnSpPr>
          <p:nvPr/>
        </p:nvCxnSpPr>
        <p:spPr>
          <a:xfrm>
            <a:off x="1986115" y="2600815"/>
            <a:ext cx="0" cy="300254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5841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AF8933F-4BF8-48BB-A356-CEA90BF86EB0}"/>
              </a:ext>
            </a:extLst>
          </p:cNvPr>
          <p:cNvSpPr txBox="1"/>
          <p:nvPr/>
        </p:nvSpPr>
        <p:spPr>
          <a:xfrm>
            <a:off x="4528457" y="1254645"/>
            <a:ext cx="3122971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POLÍTICA CAMBIAL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890A203-B169-477A-905B-4F29FE19B2B3}"/>
              </a:ext>
            </a:extLst>
          </p:cNvPr>
          <p:cNvSpPr txBox="1"/>
          <p:nvPr/>
        </p:nvSpPr>
        <p:spPr>
          <a:xfrm>
            <a:off x="2122509" y="3088984"/>
            <a:ext cx="9076538" cy="2823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a diferença entre o custo de oportunidade de taxas de juros em Reais (taxa </a:t>
            </a:r>
            <a:r>
              <a:rPr lang="pt-BR" sz="19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pré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e a variação cambial esperada do Real frente às diversas moedas estrangeiras, sendo o Dólar americano a referência;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Diferença entre taxa de juros doméstica e taxa de juros internacional.</a:t>
            </a:r>
          </a:p>
          <a:p>
            <a:pPr>
              <a:lnSpc>
                <a:spcPct val="20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Fórmula do cupom cambial:</a:t>
            </a:r>
          </a:p>
          <a:p>
            <a:pPr>
              <a:lnSpc>
                <a:spcPct val="150000"/>
              </a:lnSpc>
            </a:pPr>
            <a:r>
              <a:rPr lang="pt-BR" sz="1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Cupom simplificado =  taxa de juros reais / variação cambial esperada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206E835-994B-4DDA-A0AA-0EC64016D29B}"/>
              </a:ext>
            </a:extLst>
          </p:cNvPr>
          <p:cNvSpPr txBox="1"/>
          <p:nvPr/>
        </p:nvSpPr>
        <p:spPr>
          <a:xfrm>
            <a:off x="2122509" y="2544700"/>
            <a:ext cx="24416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Cupom cambial</a:t>
            </a:r>
            <a:r>
              <a:rPr lang="pt-B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31607C25-2DDE-40C9-91AD-FFECE20336E7}"/>
              </a:ext>
            </a:extLst>
          </p:cNvPr>
          <p:cNvCxnSpPr>
            <a:cxnSpLocks/>
          </p:cNvCxnSpPr>
          <p:nvPr/>
        </p:nvCxnSpPr>
        <p:spPr>
          <a:xfrm>
            <a:off x="1986115" y="2559740"/>
            <a:ext cx="0" cy="3352517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7421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AF8933F-4BF8-48BB-A356-CEA90BF86EB0}"/>
              </a:ext>
            </a:extLst>
          </p:cNvPr>
          <p:cNvSpPr txBox="1"/>
          <p:nvPr/>
        </p:nvSpPr>
        <p:spPr>
          <a:xfrm>
            <a:off x="4528457" y="1254645"/>
            <a:ext cx="3122971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POLÍTICA CAMBIAL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890A203-B169-477A-905B-4F29FE19B2B3}"/>
              </a:ext>
            </a:extLst>
          </p:cNvPr>
          <p:cNvSpPr txBox="1"/>
          <p:nvPr/>
        </p:nvSpPr>
        <p:spPr>
          <a:xfrm>
            <a:off x="2122509" y="2967623"/>
            <a:ext cx="9076538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Regime de câmbio fixo: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taxa de câmbio é atrelada a um referencial fixo, como ouro e dólar.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31607C25-2DDE-40C9-91AD-FFECE20336E7}"/>
              </a:ext>
            </a:extLst>
          </p:cNvPr>
          <p:cNvCxnSpPr>
            <a:cxnSpLocks/>
          </p:cNvCxnSpPr>
          <p:nvPr/>
        </p:nvCxnSpPr>
        <p:spPr>
          <a:xfrm>
            <a:off x="1986115" y="3101047"/>
            <a:ext cx="0" cy="2310527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C7943B3D-4007-4792-A413-821087825EC2}"/>
              </a:ext>
            </a:extLst>
          </p:cNvPr>
          <p:cNvSpPr txBox="1"/>
          <p:nvPr/>
        </p:nvSpPr>
        <p:spPr>
          <a:xfrm>
            <a:off x="1947616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Regimes de taxa de câmbio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4A81A5D7-3FA0-49E5-A0B8-14280859AFA1}"/>
              </a:ext>
            </a:extLst>
          </p:cNvPr>
          <p:cNvSpPr/>
          <p:nvPr/>
        </p:nvSpPr>
        <p:spPr>
          <a:xfrm>
            <a:off x="2122508" y="4050239"/>
            <a:ext cx="8369519" cy="13613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Regime de câmbio flutuante: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 taxas acompanham livremente as oscilações da economia, sem intervenção da autoridade monetária.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CE1962-89FA-4EB1-8518-CF97B9DBEC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1852566" y="6447095"/>
            <a:ext cx="8474752" cy="5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513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2269029" y="1254645"/>
            <a:ext cx="7641836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PRINCÍPIOS BÁSICOS DE ECONOMIA E FINANÇAS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F1B8752-9415-43F5-8858-22638B8B4DF3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PIB – Produto Interno Bruto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C2AE9F3A-E4B0-4AD2-8AC3-6AC1645BDC29}"/>
              </a:ext>
            </a:extLst>
          </p:cNvPr>
          <p:cNvCxnSpPr>
            <a:cxnSpLocks/>
          </p:cNvCxnSpPr>
          <p:nvPr/>
        </p:nvCxnSpPr>
        <p:spPr>
          <a:xfrm>
            <a:off x="2004034" y="3228596"/>
            <a:ext cx="0" cy="1434855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>
            <a:extLst>
              <a:ext uri="{FF2B5EF4-FFF2-40B4-BE49-F238E27FC236}">
                <a16:creationId xmlns:a16="http://schemas.microsoft.com/office/drawing/2014/main" id="{7344AF63-ACEF-453F-A3EF-0CFA6FCE3982}"/>
              </a:ext>
            </a:extLst>
          </p:cNvPr>
          <p:cNvSpPr txBox="1"/>
          <p:nvPr/>
        </p:nvSpPr>
        <p:spPr>
          <a:xfrm>
            <a:off x="2140425" y="3654269"/>
            <a:ext cx="8926644" cy="92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o valor monetário de todos os bens e serviços produzidos no país em um determinado período de tempo.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451EF7E-4248-496B-9867-F187C9C16EE7}"/>
              </a:ext>
            </a:extLst>
          </p:cNvPr>
          <p:cNvSpPr txBox="1"/>
          <p:nvPr/>
        </p:nvSpPr>
        <p:spPr>
          <a:xfrm>
            <a:off x="2140427" y="3213556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Definição:</a:t>
            </a:r>
          </a:p>
        </p:txBody>
      </p:sp>
    </p:spTree>
    <p:extLst>
      <p:ext uri="{BB962C8B-B14F-4D97-AF65-F5344CB8AC3E}">
        <p14:creationId xmlns:p14="http://schemas.microsoft.com/office/powerpoint/2010/main" val="1750983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2269029" y="1254645"/>
            <a:ext cx="7641836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PRINCÍPIOS BÁSICOS DE ECONOMIA E FINANÇAS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F1B8752-9415-43F5-8858-22638B8B4DF3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PIB – Produto Interno Bruto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C2AE9F3A-E4B0-4AD2-8AC3-6AC1645BDC29}"/>
              </a:ext>
            </a:extLst>
          </p:cNvPr>
          <p:cNvCxnSpPr>
            <a:cxnSpLocks/>
          </p:cNvCxnSpPr>
          <p:nvPr/>
        </p:nvCxnSpPr>
        <p:spPr>
          <a:xfrm>
            <a:off x="2004034" y="3228596"/>
            <a:ext cx="0" cy="222558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>
            <a:extLst>
              <a:ext uri="{FF2B5EF4-FFF2-40B4-BE49-F238E27FC236}">
                <a16:creationId xmlns:a16="http://schemas.microsoft.com/office/drawing/2014/main" id="{7344AF63-ACEF-453F-A3EF-0CFA6FCE3982}"/>
              </a:ext>
            </a:extLst>
          </p:cNvPr>
          <p:cNvSpPr txBox="1"/>
          <p:nvPr/>
        </p:nvSpPr>
        <p:spPr>
          <a:xfrm>
            <a:off x="2140425" y="3654269"/>
            <a:ext cx="8926644" cy="2238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- consumo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- investimentos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 - gastos do governo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X - exportações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 - importações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451EF7E-4248-496B-9867-F187C9C16EE7}"/>
              </a:ext>
            </a:extLst>
          </p:cNvPr>
          <p:cNvSpPr txBox="1"/>
          <p:nvPr/>
        </p:nvSpPr>
        <p:spPr>
          <a:xfrm>
            <a:off x="2140427" y="3213556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Composição: </a:t>
            </a:r>
            <a:r>
              <a:rPr lang="pt-B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𝑷𝑰𝑩 = 𝑪 + 𝑰 +𝑮 + 𝑿 </a:t>
            </a:r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−𝑴</a:t>
            </a:r>
          </a:p>
        </p:txBody>
      </p:sp>
    </p:spTree>
    <p:extLst>
      <p:ext uri="{BB962C8B-B14F-4D97-AF65-F5344CB8AC3E}">
        <p14:creationId xmlns:p14="http://schemas.microsoft.com/office/powerpoint/2010/main" val="3503402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2269029" y="1254645"/>
            <a:ext cx="7641836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PRINCÍPIOS BÁSICOS DE ECONOMIA E FINANÇAS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F1B8752-9415-43F5-8858-22638B8B4DF3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Balanço de pagamentos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C2AE9F3A-E4B0-4AD2-8AC3-6AC1645BDC29}"/>
              </a:ext>
            </a:extLst>
          </p:cNvPr>
          <p:cNvCxnSpPr>
            <a:cxnSpLocks/>
          </p:cNvCxnSpPr>
          <p:nvPr/>
        </p:nvCxnSpPr>
        <p:spPr>
          <a:xfrm>
            <a:off x="2004034" y="3301911"/>
            <a:ext cx="0" cy="211309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F2D90791-AED7-491C-B942-AB07097C559B}"/>
              </a:ext>
            </a:extLst>
          </p:cNvPr>
          <p:cNvSpPr/>
          <p:nvPr/>
        </p:nvSpPr>
        <p:spPr>
          <a:xfrm>
            <a:off x="2043446" y="3218370"/>
            <a:ext cx="8843489" cy="2238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um instrumento da contabilidade nacional referente à descrição das </a:t>
            </a:r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relações comerciais de um país com o resto do mundo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Registra o </a:t>
            </a:r>
            <a:r>
              <a:rPr lang="pt-BR" sz="19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total de dinheiro que entra e sai</a:t>
            </a: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 um país, na forma de importações e exportações de produtos, serviços, capital financeiro, bem como transferências comerciais. </a:t>
            </a:r>
          </a:p>
        </p:txBody>
      </p:sp>
    </p:spTree>
    <p:extLst>
      <p:ext uri="{BB962C8B-B14F-4D97-AF65-F5344CB8AC3E}">
        <p14:creationId xmlns:p14="http://schemas.microsoft.com/office/powerpoint/2010/main" val="790440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2269029" y="1254645"/>
            <a:ext cx="7641836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PRINCÍPIOS BÁSICOS DE ECONOMIA E FINANÇAS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F1B8752-9415-43F5-8858-22638B8B4DF3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Balanço de pagamentos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C2AE9F3A-E4B0-4AD2-8AC3-6AC1645BDC29}"/>
              </a:ext>
            </a:extLst>
          </p:cNvPr>
          <p:cNvCxnSpPr>
            <a:cxnSpLocks/>
          </p:cNvCxnSpPr>
          <p:nvPr/>
        </p:nvCxnSpPr>
        <p:spPr>
          <a:xfrm>
            <a:off x="2004034" y="3301911"/>
            <a:ext cx="0" cy="2113099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>
            <a:extLst>
              <a:ext uri="{FF2B5EF4-FFF2-40B4-BE49-F238E27FC236}">
                <a16:creationId xmlns:a16="http://schemas.microsoft.com/office/drawing/2014/main" id="{7344AF63-ACEF-453F-A3EF-0CFA6FCE3982}"/>
              </a:ext>
            </a:extLst>
          </p:cNvPr>
          <p:cNvSpPr txBox="1"/>
          <p:nvPr/>
        </p:nvSpPr>
        <p:spPr>
          <a:xfrm>
            <a:off x="2140425" y="3176512"/>
            <a:ext cx="8926644" cy="2238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 balanço de pagamentos compreende a conta de bens e serviços;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Conta de renda primária;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Conta de renda secundária;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Conta de capital;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Conta financeira.</a:t>
            </a:r>
          </a:p>
        </p:txBody>
      </p:sp>
    </p:spTree>
    <p:extLst>
      <p:ext uri="{BB962C8B-B14F-4D97-AF65-F5344CB8AC3E}">
        <p14:creationId xmlns:p14="http://schemas.microsoft.com/office/powerpoint/2010/main" val="2141211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2269029" y="1254645"/>
            <a:ext cx="7641836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PRINCÍPIOS BÁSICOS DE ECONOMIA E FINANÇAS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F1B8752-9415-43F5-8858-22638B8B4DF3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Balanço de pagamentos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FEDE0E2-F09B-4D37-AE36-CC5039F9D27A}"/>
              </a:ext>
            </a:extLst>
          </p:cNvPr>
          <p:cNvCxnSpPr>
            <a:cxnSpLocks/>
          </p:cNvCxnSpPr>
          <p:nvPr/>
        </p:nvCxnSpPr>
        <p:spPr>
          <a:xfrm>
            <a:off x="2004034" y="3444040"/>
            <a:ext cx="0" cy="996895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5260B6C2-387A-4EAA-A05F-B1AF832F09C4}"/>
              </a:ext>
            </a:extLst>
          </p:cNvPr>
          <p:cNvSpPr txBox="1"/>
          <p:nvPr/>
        </p:nvSpPr>
        <p:spPr>
          <a:xfrm>
            <a:off x="2140425" y="3869713"/>
            <a:ext cx="8926644" cy="484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BP = transações correntes + conta capital e financeira + erros e omissões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4EA05545-AA94-4638-B437-6319C502D05E}"/>
              </a:ext>
            </a:extLst>
          </p:cNvPr>
          <p:cNvSpPr txBox="1"/>
          <p:nvPr/>
        </p:nvSpPr>
        <p:spPr>
          <a:xfrm>
            <a:off x="2140427" y="3429000"/>
            <a:ext cx="82967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Estrutura:</a:t>
            </a:r>
          </a:p>
        </p:txBody>
      </p:sp>
    </p:spTree>
    <p:extLst>
      <p:ext uri="{BB962C8B-B14F-4D97-AF65-F5344CB8AC3E}">
        <p14:creationId xmlns:p14="http://schemas.microsoft.com/office/powerpoint/2010/main" val="1394482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5666DD0-B956-42E8-9E2E-F0CE1E5419F0}"/>
              </a:ext>
            </a:extLst>
          </p:cNvPr>
          <p:cNvSpPr txBox="1"/>
          <p:nvPr/>
        </p:nvSpPr>
        <p:spPr>
          <a:xfrm>
            <a:off x="2269029" y="1254645"/>
            <a:ext cx="7641836" cy="469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PRINCÍPIOS BÁSICOS DE ECONOMIA E FINANÇAS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F1B8752-9415-43F5-8858-22638B8B4DF3}"/>
              </a:ext>
            </a:extLst>
          </p:cNvPr>
          <p:cNvSpPr txBox="1"/>
          <p:nvPr/>
        </p:nvSpPr>
        <p:spPr>
          <a:xfrm>
            <a:off x="1953693" y="1852022"/>
            <a:ext cx="8296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Balanço de pagamentos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FEDE0E2-F09B-4D37-AE36-CC5039F9D27A}"/>
              </a:ext>
            </a:extLst>
          </p:cNvPr>
          <p:cNvCxnSpPr>
            <a:cxnSpLocks/>
          </p:cNvCxnSpPr>
          <p:nvPr/>
        </p:nvCxnSpPr>
        <p:spPr>
          <a:xfrm>
            <a:off x="2004034" y="3112107"/>
            <a:ext cx="0" cy="251717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5260B6C2-387A-4EAA-A05F-B1AF832F09C4}"/>
              </a:ext>
            </a:extLst>
          </p:cNvPr>
          <p:cNvSpPr txBox="1"/>
          <p:nvPr/>
        </p:nvSpPr>
        <p:spPr>
          <a:xfrm>
            <a:off x="2140425" y="3829363"/>
            <a:ext cx="8926644" cy="1799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Balança Comercial – </a:t>
            </a:r>
            <a:r>
              <a:rPr lang="pt-BR" sz="1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exportações </a:t>
            </a:r>
            <a:r>
              <a:rPr lang="pt-BR" sz="19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–</a:t>
            </a:r>
            <a:r>
              <a:rPr lang="pt-BR" sz="19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importações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Balança de Serviços – viagens, aluguel de equipamentos.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Renda Primária – juros, lucros, dividendos, salários e outros.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Renda Secundária – transferências unilaterais (doações).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4EA05545-AA94-4638-B437-6319C502D05E}"/>
              </a:ext>
            </a:extLst>
          </p:cNvPr>
          <p:cNvSpPr txBox="1"/>
          <p:nvPr/>
        </p:nvSpPr>
        <p:spPr>
          <a:xfrm>
            <a:off x="2140427" y="3097067"/>
            <a:ext cx="82967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Transações correntes: </a:t>
            </a:r>
            <a:r>
              <a:rPr lang="pt-BR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Mede o desempenho das compras e vendas de bens e serviços com o exterior. </a:t>
            </a:r>
          </a:p>
        </p:txBody>
      </p:sp>
    </p:spTree>
    <p:extLst>
      <p:ext uri="{BB962C8B-B14F-4D97-AF65-F5344CB8AC3E}">
        <p14:creationId xmlns:p14="http://schemas.microsoft.com/office/powerpoint/2010/main" val="1845360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2835</TotalTime>
  <Words>1588</Words>
  <Application>Microsoft Office PowerPoint</Application>
  <PresentationFormat>Widescreen</PresentationFormat>
  <Paragraphs>217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Calibri</vt:lpstr>
      <vt:lpstr>Calibri Light</vt:lpstr>
      <vt:lpstr>Cambria Math</vt:lpstr>
      <vt:lpstr>Open Sans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Mariana Chevrand</dc:creator>
  <cp:lastModifiedBy>Vasco Ginde</cp:lastModifiedBy>
  <cp:revision>78</cp:revision>
  <dcterms:created xsi:type="dcterms:W3CDTF">2020-06-18T17:59:20Z</dcterms:created>
  <dcterms:modified xsi:type="dcterms:W3CDTF">2020-07-31T18:14:18Z</dcterms:modified>
</cp:coreProperties>
</file>