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3" r:id="rId2"/>
    <p:sldId id="399" r:id="rId3"/>
    <p:sldId id="400" r:id="rId4"/>
    <p:sldId id="401" r:id="rId5"/>
    <p:sldId id="402" r:id="rId6"/>
    <p:sldId id="428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5" r:id="rId29"/>
    <p:sldId id="426" r:id="rId30"/>
    <p:sldId id="427" r:id="rId31"/>
    <p:sldId id="3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93872228"/>
          <c:y val="0.185806618171878"/>
          <c:w val="0.899307268039792"/>
          <c:h val="0.696404197482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244.0</c:v>
                </c:pt>
                <c:pt idx="2">
                  <c:v>699.0</c:v>
                </c:pt>
                <c:pt idx="3">
                  <c:v>863.0</c:v>
                </c:pt>
                <c:pt idx="4">
                  <c:v>901.0</c:v>
                </c:pt>
                <c:pt idx="5">
                  <c:v>951.0</c:v>
                </c:pt>
                <c:pt idx="6">
                  <c:v>1686.0</c:v>
                </c:pt>
                <c:pt idx="7">
                  <c:v>9799.0</c:v>
                </c:pt>
                <c:pt idx="8">
                  <c:v>12060.0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365736"/>
        <c:axId val="2101362440"/>
      </c:barChart>
      <c:catAx>
        <c:axId val="210136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101362440"/>
        <c:crosses val="autoZero"/>
        <c:auto val="1"/>
        <c:lblAlgn val="ctr"/>
        <c:lblOffset val="100"/>
        <c:noMultiLvlLbl val="0"/>
      </c:catAx>
      <c:valAx>
        <c:axId val="2101362440"/>
        <c:scaling>
          <c:orientation val="minMax"/>
        </c:scaling>
        <c:delete val="0"/>
        <c:axPos val="l"/>
        <c:majorGridlines/>
        <c:numFmt formatCode="#\ ?/?" sourceLinked="0"/>
        <c:majorTickMark val="in"/>
        <c:minorTickMark val="in"/>
        <c:tickLblPos val="low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1013657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F02-9920-7E47-82F3-97D914530C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gbioinfo.icb.ufmg.br" TargetMode="Externa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</a:t>
            </a:fld>
            <a:endParaRPr/>
          </a:p>
        </p:txBody>
      </p:sp>
      <p:pic>
        <p:nvPicPr>
          <p:cNvPr id="124" name="Picture 8"/>
          <p:cNvPicPr/>
          <p:nvPr/>
        </p:nvPicPr>
        <p:blipFill>
          <a:blip r:embed="rId3"/>
          <a:srcRect t="502657"/>
          <a:stretch>
            <a:fillRect/>
          </a:stretch>
        </p:blipFill>
        <p:spPr>
          <a:xfrm>
            <a:off x="4880762" y="2014327"/>
            <a:ext cx="1650960" cy="19198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7912" y="2408075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Bioinformática</a:t>
            </a:r>
            <a:endParaRPr lang="en-US" sz="7200" dirty="0"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64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das </a:t>
            </a:r>
            <a:r>
              <a:rPr lang="en-US" dirty="0" err="1" smtClean="0"/>
              <a:t>proteínas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err="1" smtClean="0"/>
              <a:t>Proteínas</a:t>
            </a:r>
            <a:r>
              <a:rPr lang="en-US" sz="3000" dirty="0" smtClean="0"/>
              <a:t> </a:t>
            </a:r>
            <a:r>
              <a:rPr lang="en-US" sz="3000" dirty="0" err="1" smtClean="0"/>
              <a:t>são</a:t>
            </a:r>
            <a:r>
              <a:rPr lang="en-US" sz="3000" dirty="0" smtClean="0"/>
              <a:t> </a:t>
            </a:r>
            <a:r>
              <a:rPr lang="en-US" sz="3000" dirty="0" err="1" smtClean="0"/>
              <a:t>moléculas</a:t>
            </a:r>
            <a:r>
              <a:rPr lang="en-US" sz="3000" dirty="0" smtClean="0"/>
              <a:t> </a:t>
            </a:r>
            <a:r>
              <a:rPr lang="en-US" sz="3000" dirty="0" err="1" smtClean="0"/>
              <a:t>presentes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seres</a:t>
            </a:r>
            <a:r>
              <a:rPr lang="en-US" sz="3000" dirty="0" smtClean="0"/>
              <a:t> </a:t>
            </a:r>
            <a:r>
              <a:rPr lang="en-US" sz="3000" dirty="0" err="1" smtClean="0"/>
              <a:t>vivos</a:t>
            </a:r>
            <a:r>
              <a:rPr lang="en-US" sz="3000" dirty="0" smtClean="0"/>
              <a:t> e </a:t>
            </a:r>
            <a:r>
              <a:rPr lang="en-US" sz="3000" dirty="0" err="1" smtClean="0"/>
              <a:t>participam</a:t>
            </a:r>
            <a:r>
              <a:rPr lang="en-US" sz="3000" dirty="0" smtClean="0"/>
              <a:t> de </a:t>
            </a:r>
            <a:r>
              <a:rPr lang="en-US" sz="3000" dirty="0" err="1" smtClean="0"/>
              <a:t>praticamente</a:t>
            </a:r>
            <a:r>
              <a:rPr lang="en-US" sz="3000" dirty="0" smtClean="0"/>
              <a:t> </a:t>
            </a:r>
            <a:r>
              <a:rPr lang="en-US" sz="3000" dirty="0" err="1" smtClean="0"/>
              <a:t>todos</a:t>
            </a:r>
            <a:r>
              <a:rPr lang="en-US" sz="3000" dirty="0" smtClean="0"/>
              <a:t> </a:t>
            </a:r>
            <a:r>
              <a:rPr lang="en-US" sz="3000" dirty="0" err="1" smtClean="0"/>
              <a:t>os</a:t>
            </a:r>
            <a:r>
              <a:rPr lang="en-US" sz="3000" dirty="0" smtClean="0"/>
              <a:t> </a:t>
            </a:r>
            <a:r>
              <a:rPr lang="en-US" sz="3000" dirty="0" err="1" smtClean="0"/>
              <a:t>processos</a:t>
            </a:r>
            <a:r>
              <a:rPr lang="en-US" sz="3000" dirty="0" smtClean="0"/>
              <a:t> </a:t>
            </a:r>
            <a:r>
              <a:rPr lang="en-US" sz="3000" dirty="0" err="1" smtClean="0"/>
              <a:t>celulares</a:t>
            </a:r>
            <a:r>
              <a:rPr lang="en-US" sz="3000" dirty="0" smtClean="0"/>
              <a:t>:</a:t>
            </a:r>
          </a:p>
          <a:p>
            <a:pPr lvl="1"/>
            <a:r>
              <a:rPr lang="en-US" dirty="0" err="1" smtClean="0"/>
              <a:t>Defesa</a:t>
            </a:r>
            <a:r>
              <a:rPr lang="en-US" dirty="0" smtClean="0"/>
              <a:t> do </a:t>
            </a:r>
            <a:r>
              <a:rPr lang="en-US" dirty="0" err="1" smtClean="0"/>
              <a:t>organismo</a:t>
            </a:r>
            <a:r>
              <a:rPr lang="en-US" dirty="0" smtClean="0"/>
              <a:t> contra </a:t>
            </a:r>
            <a:r>
              <a:rPr lang="en-US" dirty="0" err="1" smtClean="0"/>
              <a:t>doenças</a:t>
            </a:r>
            <a:endParaRPr lang="en-US" dirty="0" smtClean="0"/>
          </a:p>
          <a:p>
            <a:pPr lvl="1"/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hormônios</a:t>
            </a:r>
            <a:endParaRPr lang="en-US" dirty="0" smtClean="0"/>
          </a:p>
          <a:p>
            <a:pPr lvl="1"/>
            <a:r>
              <a:rPr lang="en-US" dirty="0" err="1" smtClean="0"/>
              <a:t>Aceleram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metabólicos</a:t>
            </a:r>
            <a:endParaRPr lang="en-US" dirty="0" smtClean="0"/>
          </a:p>
          <a:p>
            <a:pPr lvl="1"/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endParaRPr lang="en-US" dirty="0"/>
          </a:p>
          <a:p>
            <a:pPr lvl="2"/>
            <a:r>
              <a:rPr lang="en-US" dirty="0" err="1" smtClean="0"/>
              <a:t>Construção</a:t>
            </a:r>
            <a:r>
              <a:rPr lang="en-US" dirty="0" smtClean="0"/>
              <a:t> e </a:t>
            </a:r>
            <a:r>
              <a:rPr lang="en-US" dirty="0" err="1"/>
              <a:t>r</a:t>
            </a:r>
            <a:r>
              <a:rPr lang="en-US" dirty="0" err="1" smtClean="0"/>
              <a:t>eparação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84" y="4995867"/>
            <a:ext cx="2404216" cy="1608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45" y="2950627"/>
            <a:ext cx="1945856" cy="19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Quantos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proteína</a:t>
            </a:r>
            <a:r>
              <a:rPr lang="en-US" dirty="0" smtClean="0"/>
              <a:t> </a:t>
            </a:r>
            <a:r>
              <a:rPr lang="en-US" dirty="0" err="1" smtClean="0"/>
              <a:t>existem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Muitas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Banco</a:t>
            </a:r>
            <a:r>
              <a:rPr lang="en-US" dirty="0" smtClean="0"/>
              <a:t> de dados PDB tem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mais</a:t>
            </a:r>
            <a:r>
              <a:rPr lang="en-US" dirty="0" smtClean="0"/>
              <a:t> de 100.000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16" y="1820330"/>
            <a:ext cx="2541384" cy="2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encontra</a:t>
            </a:r>
            <a:r>
              <a:rPr lang="en-US" dirty="0" smtClean="0"/>
              <a:t> a </a:t>
            </a:r>
            <a:r>
              <a:rPr lang="en-US" dirty="0" err="1" smtClean="0"/>
              <a:t>proteína</a:t>
            </a:r>
            <a:r>
              <a:rPr lang="en-US" dirty="0" smtClean="0"/>
              <a:t> </a:t>
            </a:r>
            <a:r>
              <a:rPr lang="en-US" dirty="0" err="1" smtClean="0"/>
              <a:t>certa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45" y="3659827"/>
            <a:ext cx="3142611" cy="314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09" y="2300754"/>
            <a:ext cx="4076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Aminoácidos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Quebra</a:t>
            </a:r>
            <a:r>
              <a:rPr lang="en-US" dirty="0" smtClean="0"/>
              <a:t> de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proteína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aminoácidos</a:t>
            </a:r>
            <a:endParaRPr lang="en-US" dirty="0" smtClean="0"/>
          </a:p>
          <a:p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aminoácidos</a:t>
            </a:r>
            <a:r>
              <a:rPr lang="en-US" dirty="0" smtClean="0"/>
              <a:t> e </a:t>
            </a:r>
            <a:r>
              <a:rPr lang="en-US" dirty="0" err="1" smtClean="0"/>
              <a:t>cria</a:t>
            </a:r>
            <a:r>
              <a:rPr lang="en-US" dirty="0" smtClean="0"/>
              <a:t> a </a:t>
            </a:r>
            <a:r>
              <a:rPr lang="en-US" dirty="0" err="1" smtClean="0"/>
              <a:t>proteína</a:t>
            </a:r>
            <a:r>
              <a:rPr lang="en-US" dirty="0" smtClean="0"/>
              <a:t> </a:t>
            </a:r>
            <a:r>
              <a:rPr lang="en-US" dirty="0" err="1" smtClean="0"/>
              <a:t>desejada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200" y="3623876"/>
            <a:ext cx="4584466" cy="3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receita</a:t>
            </a:r>
            <a:r>
              <a:rPr lang="en-US" dirty="0" smtClean="0"/>
              <a:t> das </a:t>
            </a:r>
            <a:r>
              <a:rPr lang="en-US" dirty="0" err="1" smtClean="0"/>
              <a:t>proteínas</a:t>
            </a:r>
            <a:r>
              <a:rPr lang="en-US" dirty="0" smtClean="0"/>
              <a:t> (DNA)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50" y="1620834"/>
            <a:ext cx="7306010" cy="5091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5450" y="2239347"/>
            <a:ext cx="985831" cy="1637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Abstraindo</a:t>
            </a:r>
            <a:r>
              <a:rPr lang="en-US" dirty="0" smtClean="0"/>
              <a:t> o dogma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025" y="3284033"/>
            <a:ext cx="4411176" cy="339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DNA: O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livro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receitas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RNA: </a:t>
            </a:r>
            <a:r>
              <a:rPr lang="en-US" sz="2400" dirty="0" err="1" smtClean="0"/>
              <a:t>cópia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receita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PROTEÍNA: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produzido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55179"/>
            <a:ext cx="4054230" cy="3660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68" y="1484481"/>
            <a:ext cx="4432516" cy="13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Primórdios</a:t>
            </a:r>
            <a:r>
              <a:rPr lang="en-US" dirty="0" smtClean="0"/>
              <a:t> da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armazenar</a:t>
            </a:r>
            <a:r>
              <a:rPr lang="en-US" dirty="0" smtClean="0"/>
              <a:t> dados de </a:t>
            </a:r>
            <a:r>
              <a:rPr lang="en-US" dirty="0" err="1" smtClean="0"/>
              <a:t>proteínas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aminoácidos</a:t>
            </a:r>
            <a:endParaRPr lang="en-US" dirty="0" smtClean="0"/>
          </a:p>
          <a:p>
            <a:pPr lvl="1"/>
            <a:r>
              <a:rPr lang="en-US" dirty="0" err="1" smtClean="0"/>
              <a:t>Código</a:t>
            </a:r>
            <a:r>
              <a:rPr lang="en-US" dirty="0" smtClean="0"/>
              <a:t> de </a:t>
            </a:r>
            <a:r>
              <a:rPr lang="en-US" dirty="0" err="1" smtClean="0"/>
              <a:t>letras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93" y="2590288"/>
            <a:ext cx="2922615" cy="40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proteína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MAISSSTSGTSSSFPSRTTVMLLLFFFAASVGITDAQVGVCYGMQGNNLPPVSEVIALYK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KSNITRMRIYDPNRAVLEALRGSNIELILGVPNSDLQSLTNPSNAKSWVQKNVRGFWSSV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LFRYIAVGNEISPVNRGTAWLAQFVLPAMRNIHDAIRSAGLQDQIKVSTAIDLTLVGNSY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PPSAGAFRDDVRSYLDPIIGFLSSIRSPLLANIYPYFTYAYNPRDISLPYALFTSPSVVV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WDGQRGYKNLFDATLDALYSALERASGGSLEVVVSESGWPSAGAFAATFDNGRTYLSNLI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QHVKGGTPKRPNRAIETYLFAMFDENKKQPEVEKHFGLFFPNKWQKYNLNFSAEKNWDIS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TEHNATILFLKSDM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2" y="3793521"/>
            <a:ext cx="2790828" cy="27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Genoma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835"/>
            <a:ext cx="8229600" cy="12034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3000"/>
              </a:lnSpc>
              <a:buSzPct val="100000"/>
            </a:pPr>
            <a:r>
              <a:rPr lang="pt-BR" b="1" u="sng" dirty="0"/>
              <a:t>2003</a:t>
            </a:r>
          </a:p>
          <a:p>
            <a:pPr algn="just">
              <a:lnSpc>
                <a:spcPct val="140000"/>
              </a:lnSpc>
              <a:buSzPct val="100000"/>
            </a:pPr>
            <a:r>
              <a:rPr lang="pt-BR" dirty="0"/>
              <a:t>	  Depois de uma década o genoma humano é publicado.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1" y="2690559"/>
            <a:ext cx="3014756" cy="39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22" y="2654514"/>
            <a:ext cx="4559677" cy="40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76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 nova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Equipamentos</a:t>
            </a:r>
            <a:r>
              <a:rPr lang="en-US" dirty="0" smtClean="0"/>
              <a:t> de </a:t>
            </a:r>
            <a:r>
              <a:rPr lang="en-US" dirty="0" err="1" smtClean="0"/>
              <a:t>sequenciamento</a:t>
            </a:r>
            <a:r>
              <a:rPr lang="en-US" dirty="0" smtClean="0"/>
              <a:t> </a:t>
            </a:r>
            <a:r>
              <a:rPr lang="en-US" dirty="0" err="1" smtClean="0"/>
              <a:t>poderosos</a:t>
            </a:r>
            <a:endParaRPr lang="en-US" dirty="0" smtClean="0"/>
          </a:p>
          <a:p>
            <a:r>
              <a:rPr lang="en-US" i="1" dirty="0"/>
              <a:t>Big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13" y="1945114"/>
            <a:ext cx="6468820" cy="42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Sequenciamento</a:t>
            </a:r>
            <a:r>
              <a:rPr lang="en-US" dirty="0" smtClean="0"/>
              <a:t> de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6957" cy="4525963"/>
          </a:xfrm>
        </p:spPr>
        <p:txBody>
          <a:bodyPr>
            <a:normAutofit/>
          </a:bodyPr>
          <a:lstStyle/>
          <a:p>
            <a:r>
              <a:rPr lang="pt-BR" sz="2800" dirty="0"/>
              <a:t>Sequenciamento </a:t>
            </a:r>
            <a:r>
              <a:rPr lang="pt-BR" sz="2800" dirty="0" smtClean="0"/>
              <a:t>é </a:t>
            </a:r>
            <a:r>
              <a:rPr lang="pt-BR" sz="2800" dirty="0"/>
              <a:t>o processo de leitura de um fragmento de DNA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Determinação de sequências de nucleotídeos: A, T, C ou G;</a:t>
            </a:r>
            <a:endParaRPr lang="pt-BR" sz="2800" dirty="0"/>
          </a:p>
          <a:p>
            <a:r>
              <a:rPr lang="pt-BR" sz="2800" dirty="0"/>
              <a:t>Através dele é possível </a:t>
            </a:r>
            <a:r>
              <a:rPr lang="pt-BR" sz="2800" dirty="0" smtClean="0"/>
              <a:t>determinar o </a:t>
            </a:r>
            <a:r>
              <a:rPr lang="pt-BR" sz="2800" dirty="0"/>
              <a:t>código </a:t>
            </a:r>
            <a:r>
              <a:rPr lang="pt-BR" sz="2800" dirty="0" smtClean="0"/>
              <a:t>genético de um organismo.</a:t>
            </a:r>
            <a:endParaRPr lang="pt-BR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05" y="1615690"/>
            <a:ext cx="3429843" cy="48688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5100" y="-32014"/>
            <a:ext cx="140294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INTRODUÇÃO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92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de plataformas </a:t>
            </a:r>
            <a:r>
              <a:rPr lang="pt-BR" dirty="0" smtClean="0">
                <a:solidFill>
                  <a:srgbClr val="F97E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</a:t>
            </a:r>
            <a:br>
              <a:rPr lang="pt-BR" dirty="0" smtClean="0">
                <a:solidFill>
                  <a:srgbClr val="F97E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55784" y="1902340"/>
            <a:ext cx="5309821" cy="51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rgbClr val="F97E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27"/>
          <p:cNvSpPr/>
          <p:nvPr/>
        </p:nvSpPr>
        <p:spPr>
          <a:xfrm>
            <a:off x="3320284" y="3647471"/>
            <a:ext cx="2552028" cy="799629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934" h="799629">
                <a:moveTo>
                  <a:pt x="0" y="702733"/>
                </a:moveTo>
                <a:cubicBezTo>
                  <a:pt x="141111" y="616655"/>
                  <a:pt x="282222" y="530578"/>
                  <a:pt x="431800" y="533400"/>
                </a:cubicBezTo>
                <a:cubicBezTo>
                  <a:pt x="581378" y="536222"/>
                  <a:pt x="777523" y="678745"/>
                  <a:pt x="897467" y="719667"/>
                </a:cubicBezTo>
                <a:cubicBezTo>
                  <a:pt x="1017411" y="760589"/>
                  <a:pt x="1058334" y="767644"/>
                  <a:pt x="1151467" y="778933"/>
                </a:cubicBezTo>
                <a:cubicBezTo>
                  <a:pt x="1244600" y="790222"/>
                  <a:pt x="1353256" y="814211"/>
                  <a:pt x="1456267" y="787400"/>
                </a:cubicBezTo>
                <a:cubicBezTo>
                  <a:pt x="1559278" y="760589"/>
                  <a:pt x="1682045" y="697089"/>
                  <a:pt x="1769534" y="618067"/>
                </a:cubicBezTo>
                <a:cubicBezTo>
                  <a:pt x="1857023" y="539045"/>
                  <a:pt x="1906411" y="396523"/>
                  <a:pt x="1981200" y="313267"/>
                </a:cubicBezTo>
                <a:cubicBezTo>
                  <a:pt x="2055989" y="230011"/>
                  <a:pt x="2137834" y="167922"/>
                  <a:pt x="2218267" y="118533"/>
                </a:cubicBezTo>
                <a:cubicBezTo>
                  <a:pt x="2298700" y="69144"/>
                  <a:pt x="2386189" y="36688"/>
                  <a:pt x="2463800" y="16933"/>
                </a:cubicBezTo>
                <a:cubicBezTo>
                  <a:pt x="2541411" y="-2822"/>
                  <a:pt x="2604912" y="16933"/>
                  <a:pt x="2683934" y="0"/>
                </a:cubicBezTo>
              </a:path>
            </a:pathLst>
          </a:custGeom>
          <a:noFill/>
          <a:ln w="28575">
            <a:solidFill>
              <a:srgbClr val="949494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Freeform 28"/>
          <p:cNvSpPr/>
          <p:nvPr/>
        </p:nvSpPr>
        <p:spPr>
          <a:xfrm>
            <a:off x="2172256" y="2114219"/>
            <a:ext cx="812800" cy="2051629"/>
          </a:xfrm>
          <a:custGeom>
            <a:avLst/>
            <a:gdLst>
              <a:gd name="connsiteX0" fmla="*/ 0 w 812800"/>
              <a:gd name="connsiteY0" fmla="*/ 526243 h 1982510"/>
              <a:gd name="connsiteX1" fmla="*/ 194733 w 812800"/>
              <a:gd name="connsiteY1" fmla="*/ 441576 h 1982510"/>
              <a:gd name="connsiteX2" fmla="*/ 321733 w 812800"/>
              <a:gd name="connsiteY2" fmla="*/ 314576 h 1982510"/>
              <a:gd name="connsiteX3" fmla="*/ 414867 w 812800"/>
              <a:gd name="connsiteY3" fmla="*/ 111376 h 1982510"/>
              <a:gd name="connsiteX4" fmla="*/ 550333 w 812800"/>
              <a:gd name="connsiteY4" fmla="*/ 9776 h 1982510"/>
              <a:gd name="connsiteX5" fmla="*/ 668867 w 812800"/>
              <a:gd name="connsiteY5" fmla="*/ 9776 h 1982510"/>
              <a:gd name="connsiteX6" fmla="*/ 770467 w 812800"/>
              <a:gd name="connsiteY6" fmla="*/ 60576 h 1982510"/>
              <a:gd name="connsiteX7" fmla="*/ 812800 w 812800"/>
              <a:gd name="connsiteY7" fmla="*/ 187576 h 1982510"/>
              <a:gd name="connsiteX8" fmla="*/ 770467 w 812800"/>
              <a:gd name="connsiteY8" fmla="*/ 348443 h 1982510"/>
              <a:gd name="connsiteX9" fmla="*/ 609600 w 812800"/>
              <a:gd name="connsiteY9" fmla="*/ 619376 h 1982510"/>
              <a:gd name="connsiteX10" fmla="*/ 431800 w 812800"/>
              <a:gd name="connsiteY10" fmla="*/ 924176 h 1982510"/>
              <a:gd name="connsiteX11" fmla="*/ 347133 w 812800"/>
              <a:gd name="connsiteY11" fmla="*/ 1135843 h 1982510"/>
              <a:gd name="connsiteX12" fmla="*/ 364067 w 812800"/>
              <a:gd name="connsiteY12" fmla="*/ 1440643 h 1982510"/>
              <a:gd name="connsiteX13" fmla="*/ 541867 w 812800"/>
              <a:gd name="connsiteY13" fmla="*/ 1753910 h 1982510"/>
              <a:gd name="connsiteX14" fmla="*/ 770467 w 812800"/>
              <a:gd name="connsiteY14" fmla="*/ 1982510 h 19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800" h="1982510">
                <a:moveTo>
                  <a:pt x="0" y="526243"/>
                </a:moveTo>
                <a:cubicBezTo>
                  <a:pt x="70555" y="501548"/>
                  <a:pt x="141111" y="476854"/>
                  <a:pt x="194733" y="441576"/>
                </a:cubicBezTo>
                <a:cubicBezTo>
                  <a:pt x="248355" y="406298"/>
                  <a:pt x="285044" y="369609"/>
                  <a:pt x="321733" y="314576"/>
                </a:cubicBezTo>
                <a:cubicBezTo>
                  <a:pt x="358422" y="259543"/>
                  <a:pt x="376767" y="162176"/>
                  <a:pt x="414867" y="111376"/>
                </a:cubicBezTo>
                <a:cubicBezTo>
                  <a:pt x="452967" y="60576"/>
                  <a:pt x="508000" y="26709"/>
                  <a:pt x="550333" y="9776"/>
                </a:cubicBezTo>
                <a:cubicBezTo>
                  <a:pt x="592666" y="-7157"/>
                  <a:pt x="632178" y="1309"/>
                  <a:pt x="668867" y="9776"/>
                </a:cubicBezTo>
                <a:cubicBezTo>
                  <a:pt x="705556" y="18243"/>
                  <a:pt x="746478" y="30943"/>
                  <a:pt x="770467" y="60576"/>
                </a:cubicBezTo>
                <a:cubicBezTo>
                  <a:pt x="794456" y="90209"/>
                  <a:pt x="812800" y="139598"/>
                  <a:pt x="812800" y="187576"/>
                </a:cubicBezTo>
                <a:cubicBezTo>
                  <a:pt x="812800" y="235554"/>
                  <a:pt x="804334" y="276476"/>
                  <a:pt x="770467" y="348443"/>
                </a:cubicBezTo>
                <a:cubicBezTo>
                  <a:pt x="736600" y="420410"/>
                  <a:pt x="666044" y="523421"/>
                  <a:pt x="609600" y="619376"/>
                </a:cubicBezTo>
                <a:cubicBezTo>
                  <a:pt x="553156" y="715331"/>
                  <a:pt x="475545" y="838098"/>
                  <a:pt x="431800" y="924176"/>
                </a:cubicBezTo>
                <a:cubicBezTo>
                  <a:pt x="388056" y="1010254"/>
                  <a:pt x="358422" y="1049765"/>
                  <a:pt x="347133" y="1135843"/>
                </a:cubicBezTo>
                <a:cubicBezTo>
                  <a:pt x="335844" y="1221921"/>
                  <a:pt x="331611" y="1337632"/>
                  <a:pt x="364067" y="1440643"/>
                </a:cubicBezTo>
                <a:cubicBezTo>
                  <a:pt x="396523" y="1543654"/>
                  <a:pt x="474134" y="1663599"/>
                  <a:pt x="541867" y="1753910"/>
                </a:cubicBezTo>
                <a:cubicBezTo>
                  <a:pt x="609600" y="1844221"/>
                  <a:pt x="690033" y="1913365"/>
                  <a:pt x="770467" y="1982510"/>
                </a:cubicBezTo>
              </a:path>
            </a:pathLst>
          </a:custGeom>
          <a:noFill/>
          <a:ln w="28575">
            <a:solidFill>
              <a:srgbClr val="949494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7" name="Group 30"/>
          <p:cNvGrpSpPr/>
          <p:nvPr/>
        </p:nvGrpSpPr>
        <p:grpSpPr>
          <a:xfrm>
            <a:off x="1924685" y="2412801"/>
            <a:ext cx="436287" cy="650455"/>
            <a:chOff x="1867240" y="2580662"/>
            <a:chExt cx="436287" cy="650455"/>
          </a:xfrm>
        </p:grpSpPr>
        <p:sp>
          <p:nvSpPr>
            <p:cNvPr id="8" name="Oval 31"/>
            <p:cNvSpPr/>
            <p:nvPr/>
          </p:nvSpPr>
          <p:spPr>
            <a:xfrm>
              <a:off x="1875573" y="2580662"/>
              <a:ext cx="419623" cy="419623"/>
            </a:xfrm>
            <a:prstGeom prst="ellipse">
              <a:avLst/>
            </a:prstGeom>
            <a:solidFill>
              <a:srgbClr val="F97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9" name="Rectangle 32"/>
            <p:cNvSpPr/>
            <p:nvPr/>
          </p:nvSpPr>
          <p:spPr>
            <a:xfrm>
              <a:off x="1867240" y="2605807"/>
              <a:ext cx="436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rgbClr val="F2F2F2"/>
                </a:solidFill>
                <a:latin typeface="GeosansLight" pitchFamily="2" charset="0"/>
              </a:endParaRPr>
            </a:p>
          </p:txBody>
        </p:sp>
        <p:sp>
          <p:nvSpPr>
            <p:cNvPr id="10" name="Rectangle 33"/>
            <p:cNvSpPr/>
            <p:nvPr/>
          </p:nvSpPr>
          <p:spPr>
            <a:xfrm>
              <a:off x="1993050" y="3000285"/>
              <a:ext cx="1846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bg-BG" sz="9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2933477" y="4103133"/>
            <a:ext cx="436287" cy="650455"/>
            <a:chOff x="1867240" y="2580662"/>
            <a:chExt cx="436287" cy="650455"/>
          </a:xfrm>
        </p:grpSpPr>
        <p:sp>
          <p:nvSpPr>
            <p:cNvPr id="12" name="Oval 35"/>
            <p:cNvSpPr/>
            <p:nvPr/>
          </p:nvSpPr>
          <p:spPr>
            <a:xfrm>
              <a:off x="1875573" y="2580662"/>
              <a:ext cx="419623" cy="419623"/>
            </a:xfrm>
            <a:prstGeom prst="ellipse">
              <a:avLst/>
            </a:prstGeom>
            <a:solidFill>
              <a:srgbClr val="F97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13" name="Rectangle 36"/>
            <p:cNvSpPr/>
            <p:nvPr/>
          </p:nvSpPr>
          <p:spPr>
            <a:xfrm>
              <a:off x="1867240" y="2605807"/>
              <a:ext cx="436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rgbClr val="F2F2F2"/>
                </a:solidFill>
                <a:latin typeface="GeosansLight" pitchFamily="2" charset="0"/>
              </a:endParaRPr>
            </a:p>
          </p:txBody>
        </p:sp>
        <p:sp>
          <p:nvSpPr>
            <p:cNvPr id="14" name="Rectangle 37"/>
            <p:cNvSpPr/>
            <p:nvPr/>
          </p:nvSpPr>
          <p:spPr>
            <a:xfrm>
              <a:off x="1993050" y="3000285"/>
              <a:ext cx="1846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bg-BG" sz="9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5872312" y="3497130"/>
            <a:ext cx="436287" cy="650455"/>
            <a:chOff x="1867240" y="2580662"/>
            <a:chExt cx="436287" cy="650455"/>
          </a:xfrm>
        </p:grpSpPr>
        <p:sp>
          <p:nvSpPr>
            <p:cNvPr id="16" name="Oval 41"/>
            <p:cNvSpPr/>
            <p:nvPr/>
          </p:nvSpPr>
          <p:spPr>
            <a:xfrm>
              <a:off x="1875573" y="2580662"/>
              <a:ext cx="419623" cy="419623"/>
            </a:xfrm>
            <a:prstGeom prst="ellipse">
              <a:avLst/>
            </a:prstGeom>
            <a:solidFill>
              <a:srgbClr val="F97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17" name="Rectangle 42"/>
            <p:cNvSpPr/>
            <p:nvPr/>
          </p:nvSpPr>
          <p:spPr>
            <a:xfrm>
              <a:off x="1867240" y="2605807"/>
              <a:ext cx="436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rgbClr val="F2F2F2"/>
                </a:solidFill>
                <a:latin typeface="GeosansLight" pitchFamily="2" charset="0"/>
              </a:endParaRPr>
            </a:p>
          </p:txBody>
        </p:sp>
        <p:sp>
          <p:nvSpPr>
            <p:cNvPr id="18" name="Rectangle 43"/>
            <p:cNvSpPr/>
            <p:nvPr/>
          </p:nvSpPr>
          <p:spPr>
            <a:xfrm>
              <a:off x="1993050" y="3000285"/>
              <a:ext cx="1846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bg-BG" sz="9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9" name="Rectangle 44"/>
          <p:cNvSpPr/>
          <p:nvPr/>
        </p:nvSpPr>
        <p:spPr>
          <a:xfrm>
            <a:off x="809710" y="2618275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SOLiD</a:t>
            </a:r>
            <a:endParaRPr lang="bg-BG" sz="2000" dirty="0">
              <a:solidFill>
                <a:srgbClr val="F97E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://www.appliedbiosystems.com/etc/medialib/appliedbio-media-library/images/application-and-technology/solid-next-generation-sequencing/data-images.Par.27391.Image.270.250.1.gif.5500_big_jp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7" y="1754179"/>
            <a:ext cx="887585" cy="8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4"/>
          <p:cNvSpPr/>
          <p:nvPr/>
        </p:nvSpPr>
        <p:spPr>
          <a:xfrm>
            <a:off x="2819790" y="4562491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Illumina</a:t>
            </a:r>
            <a:endParaRPr lang="bg-BG" sz="2000" dirty="0">
              <a:solidFill>
                <a:srgbClr val="F97E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8" descr="http://www.ige3.unige.ch/wp-content/themes/parallelus-salutation/assets/images/illustrations/illumina_iscan_1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44" y="3122331"/>
            <a:ext cx="982883" cy="7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6"/>
          <p:cNvSpPr/>
          <p:nvPr/>
        </p:nvSpPr>
        <p:spPr>
          <a:xfrm>
            <a:off x="6998036" y="5498595"/>
            <a:ext cx="1403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Ion Torrent</a:t>
            </a:r>
            <a:endParaRPr lang="bg-BG" sz="2000" dirty="0">
              <a:solidFill>
                <a:srgbClr val="F97E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45"/>
          <p:cNvSpPr/>
          <p:nvPr/>
        </p:nvSpPr>
        <p:spPr>
          <a:xfrm>
            <a:off x="6348720" y="3050323"/>
            <a:ext cx="812800" cy="2051629"/>
          </a:xfrm>
          <a:custGeom>
            <a:avLst/>
            <a:gdLst>
              <a:gd name="connsiteX0" fmla="*/ 0 w 812800"/>
              <a:gd name="connsiteY0" fmla="*/ 526243 h 1982510"/>
              <a:gd name="connsiteX1" fmla="*/ 194733 w 812800"/>
              <a:gd name="connsiteY1" fmla="*/ 441576 h 1982510"/>
              <a:gd name="connsiteX2" fmla="*/ 321733 w 812800"/>
              <a:gd name="connsiteY2" fmla="*/ 314576 h 1982510"/>
              <a:gd name="connsiteX3" fmla="*/ 414867 w 812800"/>
              <a:gd name="connsiteY3" fmla="*/ 111376 h 1982510"/>
              <a:gd name="connsiteX4" fmla="*/ 550333 w 812800"/>
              <a:gd name="connsiteY4" fmla="*/ 9776 h 1982510"/>
              <a:gd name="connsiteX5" fmla="*/ 668867 w 812800"/>
              <a:gd name="connsiteY5" fmla="*/ 9776 h 1982510"/>
              <a:gd name="connsiteX6" fmla="*/ 770467 w 812800"/>
              <a:gd name="connsiteY6" fmla="*/ 60576 h 1982510"/>
              <a:gd name="connsiteX7" fmla="*/ 812800 w 812800"/>
              <a:gd name="connsiteY7" fmla="*/ 187576 h 1982510"/>
              <a:gd name="connsiteX8" fmla="*/ 770467 w 812800"/>
              <a:gd name="connsiteY8" fmla="*/ 348443 h 1982510"/>
              <a:gd name="connsiteX9" fmla="*/ 609600 w 812800"/>
              <a:gd name="connsiteY9" fmla="*/ 619376 h 1982510"/>
              <a:gd name="connsiteX10" fmla="*/ 431800 w 812800"/>
              <a:gd name="connsiteY10" fmla="*/ 924176 h 1982510"/>
              <a:gd name="connsiteX11" fmla="*/ 347133 w 812800"/>
              <a:gd name="connsiteY11" fmla="*/ 1135843 h 1982510"/>
              <a:gd name="connsiteX12" fmla="*/ 364067 w 812800"/>
              <a:gd name="connsiteY12" fmla="*/ 1440643 h 1982510"/>
              <a:gd name="connsiteX13" fmla="*/ 541867 w 812800"/>
              <a:gd name="connsiteY13" fmla="*/ 1753910 h 1982510"/>
              <a:gd name="connsiteX14" fmla="*/ 770467 w 812800"/>
              <a:gd name="connsiteY14" fmla="*/ 1982510 h 19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800" h="1982510">
                <a:moveTo>
                  <a:pt x="0" y="526243"/>
                </a:moveTo>
                <a:cubicBezTo>
                  <a:pt x="70555" y="501548"/>
                  <a:pt x="141111" y="476854"/>
                  <a:pt x="194733" y="441576"/>
                </a:cubicBezTo>
                <a:cubicBezTo>
                  <a:pt x="248355" y="406298"/>
                  <a:pt x="285044" y="369609"/>
                  <a:pt x="321733" y="314576"/>
                </a:cubicBezTo>
                <a:cubicBezTo>
                  <a:pt x="358422" y="259543"/>
                  <a:pt x="376767" y="162176"/>
                  <a:pt x="414867" y="111376"/>
                </a:cubicBezTo>
                <a:cubicBezTo>
                  <a:pt x="452967" y="60576"/>
                  <a:pt x="508000" y="26709"/>
                  <a:pt x="550333" y="9776"/>
                </a:cubicBezTo>
                <a:cubicBezTo>
                  <a:pt x="592666" y="-7157"/>
                  <a:pt x="632178" y="1309"/>
                  <a:pt x="668867" y="9776"/>
                </a:cubicBezTo>
                <a:cubicBezTo>
                  <a:pt x="705556" y="18243"/>
                  <a:pt x="746478" y="30943"/>
                  <a:pt x="770467" y="60576"/>
                </a:cubicBezTo>
                <a:cubicBezTo>
                  <a:pt x="794456" y="90209"/>
                  <a:pt x="812800" y="139598"/>
                  <a:pt x="812800" y="187576"/>
                </a:cubicBezTo>
                <a:cubicBezTo>
                  <a:pt x="812800" y="235554"/>
                  <a:pt x="804334" y="276476"/>
                  <a:pt x="770467" y="348443"/>
                </a:cubicBezTo>
                <a:cubicBezTo>
                  <a:pt x="736600" y="420410"/>
                  <a:pt x="666044" y="523421"/>
                  <a:pt x="609600" y="619376"/>
                </a:cubicBezTo>
                <a:cubicBezTo>
                  <a:pt x="553156" y="715331"/>
                  <a:pt x="475545" y="838098"/>
                  <a:pt x="431800" y="924176"/>
                </a:cubicBezTo>
                <a:cubicBezTo>
                  <a:pt x="388056" y="1010254"/>
                  <a:pt x="358422" y="1049765"/>
                  <a:pt x="347133" y="1135843"/>
                </a:cubicBezTo>
                <a:cubicBezTo>
                  <a:pt x="335844" y="1221921"/>
                  <a:pt x="331611" y="1337632"/>
                  <a:pt x="364067" y="1440643"/>
                </a:cubicBezTo>
                <a:cubicBezTo>
                  <a:pt x="396523" y="1543654"/>
                  <a:pt x="474134" y="1663599"/>
                  <a:pt x="541867" y="1753910"/>
                </a:cubicBezTo>
                <a:cubicBezTo>
                  <a:pt x="609600" y="1844221"/>
                  <a:pt x="690033" y="1913365"/>
                  <a:pt x="770467" y="1982510"/>
                </a:cubicBezTo>
              </a:path>
            </a:pathLst>
          </a:custGeom>
          <a:noFill/>
          <a:ln w="28575">
            <a:solidFill>
              <a:srgbClr val="949494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5" name="Group 46"/>
          <p:cNvGrpSpPr/>
          <p:nvPr/>
        </p:nvGrpSpPr>
        <p:grpSpPr>
          <a:xfrm>
            <a:off x="7109941" y="5039237"/>
            <a:ext cx="436287" cy="650455"/>
            <a:chOff x="1867240" y="2580662"/>
            <a:chExt cx="436287" cy="650455"/>
          </a:xfrm>
        </p:grpSpPr>
        <p:sp>
          <p:nvSpPr>
            <p:cNvPr id="26" name="Oval 47"/>
            <p:cNvSpPr/>
            <p:nvPr/>
          </p:nvSpPr>
          <p:spPr>
            <a:xfrm>
              <a:off x="1875573" y="2580662"/>
              <a:ext cx="419623" cy="419623"/>
            </a:xfrm>
            <a:prstGeom prst="ellipse">
              <a:avLst/>
            </a:prstGeom>
            <a:solidFill>
              <a:srgbClr val="F97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27" name="Rectangle 48"/>
            <p:cNvSpPr/>
            <p:nvPr/>
          </p:nvSpPr>
          <p:spPr>
            <a:xfrm>
              <a:off x="1867240" y="2605807"/>
              <a:ext cx="436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rgbClr val="F2F2F2"/>
                </a:solidFill>
                <a:latin typeface="GeosansLight" pitchFamily="2" charset="0"/>
              </a:endParaRPr>
            </a:p>
          </p:txBody>
        </p:sp>
        <p:sp>
          <p:nvSpPr>
            <p:cNvPr id="28" name="Rectangle 49"/>
            <p:cNvSpPr/>
            <p:nvPr/>
          </p:nvSpPr>
          <p:spPr>
            <a:xfrm>
              <a:off x="1993050" y="3000285"/>
              <a:ext cx="1846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bg-BG" sz="9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9" name="Rectangle 50"/>
          <p:cNvSpPr/>
          <p:nvPr/>
        </p:nvSpPr>
        <p:spPr>
          <a:xfrm>
            <a:off x="5483785" y="3914419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PacBio</a:t>
            </a:r>
            <a:endParaRPr lang="bg-BG" sz="2000" dirty="0">
              <a:solidFill>
                <a:srgbClr val="F97E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6" descr="http://www.eurofinsgenomics.com/media/7357/pacbio_rs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08" y="2690283"/>
            <a:ext cx="983986" cy="7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cdn.singularityhub.com/wp-content/uploads/2010/12/IonTorrent_PG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72" y="4346467"/>
            <a:ext cx="942311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53"/>
          <p:cNvSpPr/>
          <p:nvPr/>
        </p:nvSpPr>
        <p:spPr>
          <a:xfrm rot="15038834">
            <a:off x="786358" y="2531860"/>
            <a:ext cx="812800" cy="2051629"/>
          </a:xfrm>
          <a:custGeom>
            <a:avLst/>
            <a:gdLst>
              <a:gd name="connsiteX0" fmla="*/ 0 w 812800"/>
              <a:gd name="connsiteY0" fmla="*/ 526243 h 1982510"/>
              <a:gd name="connsiteX1" fmla="*/ 194733 w 812800"/>
              <a:gd name="connsiteY1" fmla="*/ 441576 h 1982510"/>
              <a:gd name="connsiteX2" fmla="*/ 321733 w 812800"/>
              <a:gd name="connsiteY2" fmla="*/ 314576 h 1982510"/>
              <a:gd name="connsiteX3" fmla="*/ 414867 w 812800"/>
              <a:gd name="connsiteY3" fmla="*/ 111376 h 1982510"/>
              <a:gd name="connsiteX4" fmla="*/ 550333 w 812800"/>
              <a:gd name="connsiteY4" fmla="*/ 9776 h 1982510"/>
              <a:gd name="connsiteX5" fmla="*/ 668867 w 812800"/>
              <a:gd name="connsiteY5" fmla="*/ 9776 h 1982510"/>
              <a:gd name="connsiteX6" fmla="*/ 770467 w 812800"/>
              <a:gd name="connsiteY6" fmla="*/ 60576 h 1982510"/>
              <a:gd name="connsiteX7" fmla="*/ 812800 w 812800"/>
              <a:gd name="connsiteY7" fmla="*/ 187576 h 1982510"/>
              <a:gd name="connsiteX8" fmla="*/ 770467 w 812800"/>
              <a:gd name="connsiteY8" fmla="*/ 348443 h 1982510"/>
              <a:gd name="connsiteX9" fmla="*/ 609600 w 812800"/>
              <a:gd name="connsiteY9" fmla="*/ 619376 h 1982510"/>
              <a:gd name="connsiteX10" fmla="*/ 431800 w 812800"/>
              <a:gd name="connsiteY10" fmla="*/ 924176 h 1982510"/>
              <a:gd name="connsiteX11" fmla="*/ 347133 w 812800"/>
              <a:gd name="connsiteY11" fmla="*/ 1135843 h 1982510"/>
              <a:gd name="connsiteX12" fmla="*/ 364067 w 812800"/>
              <a:gd name="connsiteY12" fmla="*/ 1440643 h 1982510"/>
              <a:gd name="connsiteX13" fmla="*/ 541867 w 812800"/>
              <a:gd name="connsiteY13" fmla="*/ 1753910 h 1982510"/>
              <a:gd name="connsiteX14" fmla="*/ 770467 w 812800"/>
              <a:gd name="connsiteY14" fmla="*/ 1982510 h 198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800" h="1982510">
                <a:moveTo>
                  <a:pt x="0" y="526243"/>
                </a:moveTo>
                <a:cubicBezTo>
                  <a:pt x="70555" y="501548"/>
                  <a:pt x="141111" y="476854"/>
                  <a:pt x="194733" y="441576"/>
                </a:cubicBezTo>
                <a:cubicBezTo>
                  <a:pt x="248355" y="406298"/>
                  <a:pt x="285044" y="369609"/>
                  <a:pt x="321733" y="314576"/>
                </a:cubicBezTo>
                <a:cubicBezTo>
                  <a:pt x="358422" y="259543"/>
                  <a:pt x="376767" y="162176"/>
                  <a:pt x="414867" y="111376"/>
                </a:cubicBezTo>
                <a:cubicBezTo>
                  <a:pt x="452967" y="60576"/>
                  <a:pt x="508000" y="26709"/>
                  <a:pt x="550333" y="9776"/>
                </a:cubicBezTo>
                <a:cubicBezTo>
                  <a:pt x="592666" y="-7157"/>
                  <a:pt x="632178" y="1309"/>
                  <a:pt x="668867" y="9776"/>
                </a:cubicBezTo>
                <a:cubicBezTo>
                  <a:pt x="705556" y="18243"/>
                  <a:pt x="746478" y="30943"/>
                  <a:pt x="770467" y="60576"/>
                </a:cubicBezTo>
                <a:cubicBezTo>
                  <a:pt x="794456" y="90209"/>
                  <a:pt x="812800" y="139598"/>
                  <a:pt x="812800" y="187576"/>
                </a:cubicBezTo>
                <a:cubicBezTo>
                  <a:pt x="812800" y="235554"/>
                  <a:pt x="804334" y="276476"/>
                  <a:pt x="770467" y="348443"/>
                </a:cubicBezTo>
                <a:cubicBezTo>
                  <a:pt x="736600" y="420410"/>
                  <a:pt x="666044" y="523421"/>
                  <a:pt x="609600" y="619376"/>
                </a:cubicBezTo>
                <a:cubicBezTo>
                  <a:pt x="553156" y="715331"/>
                  <a:pt x="475545" y="838098"/>
                  <a:pt x="431800" y="924176"/>
                </a:cubicBezTo>
                <a:cubicBezTo>
                  <a:pt x="388056" y="1010254"/>
                  <a:pt x="358422" y="1049765"/>
                  <a:pt x="347133" y="1135843"/>
                </a:cubicBezTo>
                <a:cubicBezTo>
                  <a:pt x="335844" y="1221921"/>
                  <a:pt x="331611" y="1337632"/>
                  <a:pt x="364067" y="1440643"/>
                </a:cubicBezTo>
                <a:cubicBezTo>
                  <a:pt x="396523" y="1543654"/>
                  <a:pt x="474134" y="1663599"/>
                  <a:pt x="541867" y="1753910"/>
                </a:cubicBezTo>
                <a:cubicBezTo>
                  <a:pt x="609600" y="1844221"/>
                  <a:pt x="690033" y="1913365"/>
                  <a:pt x="770467" y="1982510"/>
                </a:cubicBezTo>
              </a:path>
            </a:pathLst>
          </a:custGeom>
          <a:noFill/>
          <a:ln w="28575">
            <a:solidFill>
              <a:srgbClr val="949494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33" name="Group 54"/>
          <p:cNvGrpSpPr/>
          <p:nvPr/>
        </p:nvGrpSpPr>
        <p:grpSpPr>
          <a:xfrm rot="14000041">
            <a:off x="839290" y="3886372"/>
            <a:ext cx="436287" cy="650455"/>
            <a:chOff x="1867240" y="2580662"/>
            <a:chExt cx="436287" cy="650455"/>
          </a:xfrm>
        </p:grpSpPr>
        <p:sp>
          <p:nvSpPr>
            <p:cNvPr id="34" name="Oval 55"/>
            <p:cNvSpPr/>
            <p:nvPr/>
          </p:nvSpPr>
          <p:spPr>
            <a:xfrm>
              <a:off x="1875573" y="2580662"/>
              <a:ext cx="419623" cy="419623"/>
            </a:xfrm>
            <a:prstGeom prst="ellipse">
              <a:avLst/>
            </a:prstGeom>
            <a:solidFill>
              <a:srgbClr val="F97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35" name="Rectangle 56"/>
            <p:cNvSpPr/>
            <p:nvPr/>
          </p:nvSpPr>
          <p:spPr>
            <a:xfrm>
              <a:off x="1867240" y="2605807"/>
              <a:ext cx="436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rgbClr val="F2F2F2"/>
                </a:solidFill>
                <a:latin typeface="GeosansLight" pitchFamily="2" charset="0"/>
              </a:endParaRPr>
            </a:p>
          </p:txBody>
        </p:sp>
        <p:sp>
          <p:nvSpPr>
            <p:cNvPr id="36" name="Rectangle 57"/>
            <p:cNvSpPr/>
            <p:nvPr/>
          </p:nvSpPr>
          <p:spPr>
            <a:xfrm>
              <a:off x="1993050" y="3000285"/>
              <a:ext cx="1846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bg-BG" sz="900" dirty="0">
                <a:solidFill>
                  <a:srgbClr val="92D050"/>
                </a:solidFill>
              </a:endParaRPr>
            </a:p>
          </p:txBody>
        </p:sp>
      </p:grpSp>
      <p:pic>
        <p:nvPicPr>
          <p:cNvPr id="3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51" y="4490483"/>
            <a:ext cx="787028" cy="787028"/>
          </a:xfrm>
          <a:prstGeom prst="rect">
            <a:avLst/>
          </a:prstGeom>
        </p:spPr>
      </p:pic>
      <p:sp>
        <p:nvSpPr>
          <p:cNvPr id="38" name="Rectangle 58"/>
          <p:cNvSpPr/>
          <p:nvPr/>
        </p:nvSpPr>
        <p:spPr>
          <a:xfrm>
            <a:off x="397953" y="449048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454</a:t>
            </a:r>
            <a:endParaRPr lang="bg-BG" sz="2000" dirty="0">
              <a:solidFill>
                <a:srgbClr val="F97E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775100" y="-32014"/>
            <a:ext cx="140294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INTRODUÇÃO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57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Tamanho</a:t>
            </a:r>
            <a:r>
              <a:rPr lang="en-US" dirty="0" smtClean="0"/>
              <a:t> de </a:t>
            </a:r>
            <a:r>
              <a:rPr lang="en-US" dirty="0" err="1" smtClean="0"/>
              <a:t>genomas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Vírus</a:t>
            </a:r>
            <a:r>
              <a:rPr lang="en-US" sz="2800" dirty="0" smtClean="0"/>
              <a:t>: ~ 50.000 </a:t>
            </a:r>
            <a:r>
              <a:rPr lang="en-US" sz="2800" dirty="0" err="1" smtClean="0"/>
              <a:t>pb</a:t>
            </a:r>
            <a:endParaRPr lang="en-US" sz="2800" dirty="0" smtClean="0"/>
          </a:p>
          <a:p>
            <a:r>
              <a:rPr lang="en-US" sz="2800" dirty="0" err="1" smtClean="0"/>
              <a:t>Bactéria</a:t>
            </a:r>
            <a:r>
              <a:rPr lang="en-US" sz="2800" dirty="0" smtClean="0"/>
              <a:t>: ~ 2.000.000 </a:t>
            </a:r>
            <a:r>
              <a:rPr lang="en-US" sz="2800" dirty="0" err="1" smtClean="0"/>
              <a:t>pb</a:t>
            </a:r>
            <a:endParaRPr lang="en-US" sz="2800" dirty="0" smtClean="0"/>
          </a:p>
          <a:p>
            <a:r>
              <a:rPr lang="en-US" sz="2800" b="1" dirty="0" err="1"/>
              <a:t>Genoma</a:t>
            </a:r>
            <a:r>
              <a:rPr lang="en-US" sz="2800" b="1" dirty="0"/>
              <a:t> </a:t>
            </a:r>
            <a:r>
              <a:rPr lang="en-US" sz="2800" b="1" dirty="0" err="1"/>
              <a:t>humano</a:t>
            </a:r>
            <a:r>
              <a:rPr lang="en-US" sz="2800" b="1" dirty="0"/>
              <a:t>: </a:t>
            </a:r>
            <a:r>
              <a:rPr lang="en-US" sz="2800" b="1" dirty="0" smtClean="0"/>
              <a:t>~ 3.000.000.000 </a:t>
            </a:r>
            <a:r>
              <a:rPr lang="en-US" sz="2800" b="1" dirty="0" err="1" smtClean="0"/>
              <a:t>pb</a:t>
            </a:r>
            <a:endParaRPr lang="en-US" sz="2800" b="1" dirty="0" smtClean="0"/>
          </a:p>
          <a:p>
            <a:r>
              <a:rPr lang="en-US" sz="2800" dirty="0" err="1" smtClean="0"/>
              <a:t>Salamandra</a:t>
            </a:r>
            <a:r>
              <a:rPr lang="en-US" sz="2800" dirty="0" smtClean="0"/>
              <a:t>: ~ 90.000.000.000 </a:t>
            </a:r>
            <a:r>
              <a:rPr lang="en-US" sz="2800" dirty="0" err="1"/>
              <a:t>pb</a:t>
            </a:r>
            <a:endParaRPr lang="en-US" sz="2800" dirty="0"/>
          </a:p>
          <a:p>
            <a:r>
              <a:rPr lang="en-US" sz="2800" dirty="0" err="1" smtClean="0"/>
              <a:t>Planta</a:t>
            </a:r>
            <a:r>
              <a:rPr lang="en-US" sz="2800" dirty="0" smtClean="0"/>
              <a:t>: ~ 150.000.000.000 </a:t>
            </a:r>
            <a:r>
              <a:rPr lang="en-US" sz="2800" dirty="0" err="1" smtClean="0"/>
              <a:t>pb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US" dirty="0" smtClean="0">
                <a:solidFill>
                  <a:srgbClr val="F97E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projetos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genoma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upo 75"/>
          <p:cNvGrpSpPr/>
          <p:nvPr/>
        </p:nvGrpSpPr>
        <p:grpSpPr>
          <a:xfrm>
            <a:off x="611560" y="424308"/>
            <a:ext cx="7920880" cy="5445281"/>
            <a:chOff x="-5594856" y="-652167"/>
            <a:chExt cx="7920880" cy="5544616"/>
          </a:xfrm>
        </p:grpSpPr>
        <p:graphicFrame>
          <p:nvGraphicFramePr>
            <p:cNvPr id="11" name="Chart 44"/>
            <p:cNvGraphicFramePr/>
            <p:nvPr>
              <p:extLst>
                <p:ext uri="{D42A27DB-BD31-4B8C-83A1-F6EECF244321}">
                  <p14:modId xmlns:p14="http://schemas.microsoft.com/office/powerpoint/2010/main" val="3098065991"/>
                </p:ext>
              </p:extLst>
            </p:nvPr>
          </p:nvGraphicFramePr>
          <p:xfrm>
            <a:off x="-5516444" y="139921"/>
            <a:ext cx="7632848" cy="4752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itle 1"/>
            <p:cNvSpPr txBox="1">
              <a:spLocks/>
            </p:cNvSpPr>
            <p:nvPr/>
          </p:nvSpPr>
          <p:spPr>
            <a:xfrm>
              <a:off x="-5594856" y="-652167"/>
              <a:ext cx="7920880" cy="7200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bg-BG" sz="4000" dirty="0">
                <a:solidFill>
                  <a:srgbClr val="F2F2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7"/>
          <p:cNvSpPr/>
          <p:nvPr/>
        </p:nvSpPr>
        <p:spPr>
          <a:xfrm>
            <a:off x="3167336" y="6249867"/>
            <a:ext cx="5976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GOLD.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Disponível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&lt;http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www.genomesonline.org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statistics&gt;.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Acesso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6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jul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2014. </a:t>
            </a:r>
            <a:endParaRPr lang="bg-BG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28826" y="1571626"/>
            <a:ext cx="556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Genomas completos e incompletos depositados no GOLD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5100" y="-32014"/>
            <a:ext cx="140294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INTRODUÇÃO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83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r>
              <a:rPr lang="en-US" dirty="0" smtClean="0"/>
              <a:t> da </a:t>
            </a:r>
            <a:r>
              <a:rPr lang="en-US" dirty="0" err="1" smtClean="0"/>
              <a:t>montagem</a:t>
            </a:r>
            <a:r>
              <a:rPr lang="en-US" dirty="0" smtClean="0"/>
              <a:t> de </a:t>
            </a:r>
            <a:r>
              <a:rPr lang="en-US" dirty="0" err="1" smtClean="0"/>
              <a:t>genomas</a:t>
            </a:r>
            <a:endParaRPr lang="en-US" dirty="0" smtClean="0"/>
          </a:p>
          <a:p>
            <a:pPr lvl="1"/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equipamentos</a:t>
            </a:r>
            <a:r>
              <a:rPr lang="en-US" dirty="0" smtClean="0"/>
              <a:t> de </a:t>
            </a:r>
            <a:r>
              <a:rPr lang="en-US" dirty="0" err="1" smtClean="0"/>
              <a:t>sequenciamento</a:t>
            </a:r>
            <a:endParaRPr lang="en-US" dirty="0" smtClean="0"/>
          </a:p>
          <a:p>
            <a:pPr lvl="1"/>
            <a:r>
              <a:rPr lang="en-US" dirty="0" err="1" smtClean="0"/>
              <a:t>Limitações</a:t>
            </a:r>
            <a:r>
              <a:rPr lang="en-US" dirty="0" smtClean="0"/>
              <a:t> de </a:t>
            </a:r>
            <a:r>
              <a:rPr lang="en-US" dirty="0" err="1" smtClean="0"/>
              <a:t>tamanho</a:t>
            </a:r>
            <a:r>
              <a:rPr lang="en-US" dirty="0" smtClean="0"/>
              <a:t> de </a:t>
            </a:r>
            <a:r>
              <a:rPr lang="en-US" dirty="0" err="1" smtClean="0"/>
              <a:t>leitura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i="1" dirty="0" smtClean="0"/>
              <a:t>in silico </a:t>
            </a:r>
            <a:r>
              <a:rPr lang="en-US" dirty="0" smtClean="0"/>
              <a:t>(</a:t>
            </a:r>
            <a:r>
              <a:rPr lang="en-US" dirty="0" err="1" smtClean="0"/>
              <a:t>simulação</a:t>
            </a:r>
            <a:r>
              <a:rPr lang="en-US" dirty="0" smtClean="0"/>
              <a:t> </a:t>
            </a:r>
            <a:r>
              <a:rPr lang="en-US" dirty="0" err="1" smtClean="0"/>
              <a:t>computacional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/>
              <a:t>m</a:t>
            </a:r>
            <a:r>
              <a:rPr lang="en-US" dirty="0" err="1" smtClean="0"/>
              <a:t>odelagem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biológicos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943"/>
            <a:ext cx="8229600" cy="425734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Problema</a:t>
            </a:r>
            <a:r>
              <a:rPr lang="en-US" sz="2800" dirty="0" smtClean="0"/>
              <a:t> da </a:t>
            </a:r>
            <a:r>
              <a:rPr lang="en-US" sz="2800" dirty="0" err="1" smtClean="0"/>
              <a:t>expressão</a:t>
            </a:r>
            <a:r>
              <a:rPr lang="en-US" sz="2800" dirty="0" smtClean="0"/>
              <a:t> </a:t>
            </a:r>
            <a:r>
              <a:rPr lang="en-US" sz="2800" dirty="0" err="1" smtClean="0"/>
              <a:t>gênica</a:t>
            </a:r>
            <a:endParaRPr lang="en-US" sz="2800" dirty="0" smtClean="0"/>
          </a:p>
          <a:p>
            <a:pPr lvl="1"/>
            <a:r>
              <a:rPr lang="en-US" sz="2400" dirty="0" err="1" smtClean="0"/>
              <a:t>Importância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compreensão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exemplo</a:t>
            </a:r>
            <a:r>
              <a:rPr lang="en-US" sz="2400" dirty="0" smtClean="0"/>
              <a:t>, dos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do </a:t>
            </a:r>
            <a:r>
              <a:rPr lang="en-US" sz="2400" dirty="0" err="1" smtClean="0"/>
              <a:t>câncer</a:t>
            </a:r>
            <a:endParaRPr lang="en-US" sz="2400" dirty="0" smtClean="0"/>
          </a:p>
          <a:p>
            <a:r>
              <a:rPr lang="en-US" sz="2800" dirty="0" err="1" smtClean="0"/>
              <a:t>Determinação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nível</a:t>
            </a:r>
            <a:r>
              <a:rPr lang="en-US" sz="2800" dirty="0" smtClean="0"/>
              <a:t> de </a:t>
            </a:r>
            <a:r>
              <a:rPr lang="en-US" sz="2800" dirty="0" err="1" smtClean="0"/>
              <a:t>expressão</a:t>
            </a:r>
            <a:r>
              <a:rPr lang="en-US" sz="2800" dirty="0" smtClean="0"/>
              <a:t> de um gene</a:t>
            </a:r>
          </a:p>
          <a:p>
            <a:pPr lvl="1"/>
            <a:r>
              <a:rPr lang="en-US" sz="2400" dirty="0" err="1" smtClean="0"/>
              <a:t>Quantificar</a:t>
            </a:r>
            <a:r>
              <a:rPr lang="en-US" sz="2400" dirty="0" smtClean="0"/>
              <a:t> </a:t>
            </a:r>
            <a:r>
              <a:rPr lang="en-US" sz="2400" dirty="0" err="1" smtClean="0"/>
              <a:t>sequências</a:t>
            </a:r>
            <a:r>
              <a:rPr lang="en-US" sz="2400" dirty="0" smtClean="0"/>
              <a:t> RNA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células</a:t>
            </a:r>
            <a:r>
              <a:rPr lang="en-US" sz="2400" dirty="0" smtClean="0"/>
              <a:t> </a:t>
            </a:r>
            <a:r>
              <a:rPr lang="en-US" sz="2400" dirty="0" err="1" smtClean="0"/>
              <a:t>sadias</a:t>
            </a:r>
            <a:r>
              <a:rPr lang="en-US" sz="2400" dirty="0" smtClean="0"/>
              <a:t> e </a:t>
            </a:r>
            <a:r>
              <a:rPr lang="en-US" sz="2400" dirty="0" err="1" smtClean="0"/>
              <a:t>doentes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39" y="5140808"/>
            <a:ext cx="2487761" cy="14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86428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so</a:t>
            </a:r>
            <a:r>
              <a:rPr lang="en-US" dirty="0" smtClean="0"/>
              <a:t> de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endParaRPr lang="en-US" dirty="0" smtClean="0"/>
          </a:p>
          <a:p>
            <a:pPr lvl="1"/>
            <a:r>
              <a:rPr lang="en-US" dirty="0" smtClean="0"/>
              <a:t>Perl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Python (</a:t>
            </a:r>
            <a:r>
              <a:rPr lang="en-US" dirty="0" err="1" smtClean="0"/>
              <a:t>ascensão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Apoio</a:t>
            </a:r>
            <a:r>
              <a:rPr lang="en-US" dirty="0" smtClean="0"/>
              <a:t> de </a:t>
            </a:r>
            <a:r>
              <a:rPr lang="en-US" b="1" dirty="0" err="1" smtClean="0"/>
              <a:t>Bio</a:t>
            </a:r>
            <a:r>
              <a:rPr lang="en-US" dirty="0" err="1" smtClean="0"/>
              <a:t>bibliotecas</a:t>
            </a:r>
            <a:endParaRPr lang="en-US" dirty="0" smtClean="0"/>
          </a:p>
          <a:p>
            <a:pPr lvl="1"/>
            <a:r>
              <a:rPr lang="en-US" dirty="0" err="1" smtClean="0"/>
              <a:t>BioPerl</a:t>
            </a:r>
            <a:endParaRPr lang="en-US" dirty="0" smtClean="0"/>
          </a:p>
          <a:p>
            <a:pPr lvl="1"/>
            <a:r>
              <a:rPr lang="en-US" dirty="0" err="1" smtClean="0"/>
              <a:t>PioPython</a:t>
            </a:r>
            <a:endParaRPr lang="en-US" dirty="0" smtClean="0"/>
          </a:p>
          <a:p>
            <a:pPr lvl="1"/>
            <a:r>
              <a:rPr lang="en-US" dirty="0" err="1" smtClean="0"/>
              <a:t>BioPHP</a:t>
            </a:r>
            <a:endParaRPr lang="en-US" dirty="0" smtClean="0"/>
          </a:p>
          <a:p>
            <a:pPr lvl="1"/>
            <a:r>
              <a:rPr lang="en-US" dirty="0" err="1" smtClean="0"/>
              <a:t>BioJS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Bioinformática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dirty="0"/>
              <a:t>Porque a Biologia é uma ótima área para aplicar conhecimentos </a:t>
            </a:r>
            <a:r>
              <a:rPr lang="pt-BR" dirty="0" smtClean="0"/>
              <a:t>Computacionais</a:t>
            </a:r>
            <a:endParaRPr lang="pt-BR" dirty="0"/>
          </a:p>
          <a:p>
            <a:r>
              <a:rPr lang="en-US" dirty="0" smtClean="0"/>
              <a:t>Grande </a:t>
            </a:r>
            <a:r>
              <a:rPr lang="en-US" dirty="0" err="1" smtClean="0"/>
              <a:t>demanda</a:t>
            </a:r>
            <a:r>
              <a:rPr lang="en-US" dirty="0" smtClean="0"/>
              <a:t> no </a:t>
            </a:r>
            <a:r>
              <a:rPr lang="en-US" dirty="0" err="1" smtClean="0"/>
              <a:t>mercado</a:t>
            </a:r>
            <a:endParaRPr lang="en-US" dirty="0" smtClean="0"/>
          </a:p>
          <a:p>
            <a:r>
              <a:rPr lang="en-US" dirty="0" err="1" smtClean="0"/>
              <a:t>Oportunidades</a:t>
            </a:r>
            <a:r>
              <a:rPr lang="en-US" dirty="0" smtClean="0"/>
              <a:t> no exterior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1143000"/>
          </a:xfrm>
        </p:spPr>
        <p:txBody>
          <a:bodyPr/>
          <a:lstStyle/>
          <a:p>
            <a:r>
              <a:rPr lang="en-US" dirty="0" err="1" smtClean="0"/>
              <a:t>Bioinformática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23963"/>
            <a:ext cx="5487515" cy="523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03675" y="1301751"/>
            <a:ext cx="4930966" cy="52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eaLnBrk="0">
              <a:buFont typeface="Times New Roman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eaLnBrk="0">
              <a:buFont typeface="Times New Roman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eaLnBrk="0">
              <a:buFont typeface="Times New Roman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eaLnBrk="0">
              <a:buFont typeface="Times New Roman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0084D1"/>
                </a:solidFill>
              </a:rPr>
              <a:t>UFMG (Minas Gerais)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0084D1"/>
                </a:solidFill>
              </a:rPr>
              <a:t>Pós-Graduação em Bioinformática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C5000B"/>
                </a:solidFill>
              </a:rPr>
              <a:t>USP (São Paulo)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C5000B"/>
                </a:solidFill>
              </a:rPr>
              <a:t>Pós-Graduação em Bioinformática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579D1C"/>
                </a:solidFill>
              </a:rPr>
              <a:t>UFPR (Paraná)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579D1C"/>
                </a:solidFill>
              </a:rPr>
              <a:t>Pós-Graduação em Bioinformática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FFD320"/>
                </a:solidFill>
              </a:rPr>
              <a:t>FIOCRUZ (Rio de Janeiro)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FFD320"/>
                </a:solidFill>
              </a:rPr>
              <a:t>Pós-Graduação em Biologia Computacional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FFD320"/>
                </a:solidFill>
              </a:rPr>
              <a:t>LNCC (Rio de Janeiro)</a:t>
            </a:r>
          </a:p>
          <a:p>
            <a:pPr algn="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pt-BR" sz="1600" dirty="0">
                <a:solidFill>
                  <a:srgbClr val="FFD320"/>
                </a:solidFill>
              </a:rPr>
              <a:t>Pós-Graduação em Modelagem Computacional</a:t>
            </a:r>
          </a:p>
        </p:txBody>
      </p:sp>
    </p:spTree>
    <p:extLst>
      <p:ext uri="{BB962C8B-B14F-4D97-AF65-F5344CB8AC3E}">
        <p14:creationId xmlns:p14="http://schemas.microsoft.com/office/powerpoint/2010/main" val="187703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ioinformática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Um campo </a:t>
            </a:r>
            <a:r>
              <a:rPr lang="pt-BR" sz="2800" b="1" dirty="0"/>
              <a:t>interdisciplinar</a:t>
            </a:r>
            <a:r>
              <a:rPr lang="pt-BR" sz="2800" dirty="0"/>
              <a:t> da ciência, que desenvolve e aprimora métodos para </a:t>
            </a:r>
            <a:r>
              <a:rPr lang="pt-BR" sz="2800" b="1" dirty="0"/>
              <a:t>armazenamento</a:t>
            </a:r>
            <a:r>
              <a:rPr lang="pt-BR" sz="2800" dirty="0"/>
              <a:t>, </a:t>
            </a:r>
            <a:r>
              <a:rPr lang="pt-BR" sz="2800" b="1" dirty="0"/>
              <a:t>obtenção</a:t>
            </a:r>
            <a:r>
              <a:rPr lang="pt-BR" sz="2800" dirty="0"/>
              <a:t>, </a:t>
            </a:r>
            <a:r>
              <a:rPr lang="pt-BR" sz="2800" b="1" dirty="0"/>
              <a:t>organização</a:t>
            </a:r>
            <a:r>
              <a:rPr lang="pt-BR" sz="2800" dirty="0"/>
              <a:t> e </a:t>
            </a:r>
            <a:r>
              <a:rPr lang="pt-BR" sz="2800" b="1" dirty="0"/>
              <a:t>análise</a:t>
            </a:r>
            <a:r>
              <a:rPr lang="pt-BR" sz="2800" dirty="0"/>
              <a:t> de dados biológicos</a:t>
            </a:r>
            <a:r>
              <a:rPr lang="pt-BR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87609" y="4244733"/>
            <a:ext cx="2422805" cy="242280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10909" y="4244733"/>
            <a:ext cx="2422805" cy="24228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990" y="4261445"/>
            <a:ext cx="193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8645" y="6047177"/>
            <a:ext cx="238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Ciência</a:t>
            </a:r>
            <a:r>
              <a:rPr lang="en-US" dirty="0" smtClean="0"/>
              <a:t> da </a:t>
            </a:r>
            <a:r>
              <a:rPr lang="en-US" dirty="0" err="1" smtClean="0"/>
              <a:t>Computação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2039" y="5195193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Bioinformática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614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Pós-graduação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Bioinformática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UFMG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835"/>
            <a:ext cx="8229600" cy="4725458"/>
          </a:xfrm>
        </p:spPr>
        <p:txBody>
          <a:bodyPr/>
          <a:lstStyle/>
          <a:p>
            <a:r>
              <a:rPr lang="en-US" sz="2800" dirty="0" err="1"/>
              <a:t>Mestrado</a:t>
            </a:r>
            <a:r>
              <a:rPr lang="en-US" sz="2800" dirty="0"/>
              <a:t> e </a:t>
            </a:r>
            <a:r>
              <a:rPr lang="en-US" sz="2800" dirty="0" err="1" smtClean="0"/>
              <a:t>doutorado</a:t>
            </a:r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://pgbioinfo.icb.ufmg.br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00" y="3025903"/>
            <a:ext cx="6021399" cy="34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31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/>
              <a:t>processar</a:t>
            </a:r>
            <a:r>
              <a:rPr lang="en-US" dirty="0"/>
              <a:t> dados </a:t>
            </a:r>
            <a:r>
              <a:rPr lang="en-US" dirty="0" err="1" smtClean="0"/>
              <a:t>biológicos</a:t>
            </a:r>
            <a:r>
              <a:rPr lang="en-US" dirty="0" smtClean="0"/>
              <a:t>, </a:t>
            </a:r>
            <a:r>
              <a:rPr lang="en-US" dirty="0" err="1" smtClean="0"/>
              <a:t>bioinformática</a:t>
            </a:r>
            <a:r>
              <a:rPr lang="en-US" dirty="0" smtClean="0"/>
              <a:t> </a:t>
            </a:r>
            <a:r>
              <a:rPr lang="en-US" dirty="0" err="1"/>
              <a:t>combina</a:t>
            </a:r>
            <a:r>
              <a:rPr lang="en-US" dirty="0"/>
              <a:t> </a:t>
            </a:r>
            <a:r>
              <a:rPr lang="en-US" dirty="0" err="1"/>
              <a:t>conhecimentos</a:t>
            </a:r>
            <a:r>
              <a:rPr lang="en-US" dirty="0"/>
              <a:t> </a:t>
            </a:r>
            <a:r>
              <a:rPr lang="en-US" dirty="0" smtClean="0"/>
              <a:t>de: </a:t>
            </a:r>
          </a:p>
          <a:p>
            <a:pPr lvl="1"/>
            <a:r>
              <a:rPr lang="en-US" dirty="0" err="1" smtClean="0"/>
              <a:t>química</a:t>
            </a:r>
            <a:endParaRPr lang="en-US" dirty="0"/>
          </a:p>
          <a:p>
            <a:pPr lvl="1"/>
            <a:r>
              <a:rPr lang="en-US" dirty="0" err="1" smtClean="0"/>
              <a:t>física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biologia</a:t>
            </a:r>
            <a:endParaRPr lang="en-US" dirty="0" smtClean="0"/>
          </a:p>
          <a:p>
            <a:pPr lvl="1"/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 smtClean="0"/>
              <a:t>computação</a:t>
            </a:r>
            <a:endParaRPr lang="en-US" dirty="0"/>
          </a:p>
          <a:p>
            <a:pPr lvl="1"/>
            <a:r>
              <a:rPr lang="en-US" dirty="0" err="1" smtClean="0"/>
              <a:t>matemática</a:t>
            </a:r>
            <a:r>
              <a:rPr lang="en-US" dirty="0"/>
              <a:t>/</a:t>
            </a:r>
            <a:r>
              <a:rPr lang="en-US" dirty="0" err="1" smtClean="0"/>
              <a:t>estatística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5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computacionais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elucidar</a:t>
            </a:r>
            <a:r>
              <a:rPr lang="en-US" dirty="0" smtClean="0"/>
              <a:t> </a:t>
            </a:r>
            <a:r>
              <a:rPr lang="en-US" dirty="0" err="1" smtClean="0"/>
              <a:t>caminhos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experimentos</a:t>
            </a:r>
            <a:r>
              <a:rPr lang="en-US" dirty="0" smtClean="0"/>
              <a:t> </a:t>
            </a:r>
            <a:r>
              <a:rPr lang="en-US" dirty="0" err="1" smtClean="0"/>
              <a:t>biológicos</a:t>
            </a:r>
            <a:endParaRPr lang="en-US" dirty="0" smtClean="0"/>
          </a:p>
          <a:p>
            <a:r>
              <a:rPr lang="en-US" dirty="0" err="1" smtClean="0"/>
              <a:t>Permitir</a:t>
            </a:r>
            <a:r>
              <a:rPr lang="en-US" dirty="0" smtClean="0"/>
              <a:t> </a:t>
            </a:r>
            <a:r>
              <a:rPr lang="en-US" dirty="0" err="1" smtClean="0"/>
              <a:t>análises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ovas</a:t>
            </a:r>
            <a:r>
              <a:rPr lang="en-US" dirty="0" smtClean="0"/>
              <a:t> </a:t>
            </a:r>
            <a:r>
              <a:rPr lang="en-US" dirty="0" err="1" smtClean="0"/>
              <a:t>descobertas</a:t>
            </a:r>
            <a:r>
              <a:rPr lang="en-US" dirty="0" smtClean="0"/>
              <a:t> </a:t>
            </a:r>
            <a:r>
              <a:rPr lang="en-US" dirty="0" err="1" smtClean="0"/>
              <a:t>científicas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6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Divisões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ioinformática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Bioinformática</a:t>
            </a:r>
            <a:r>
              <a:rPr lang="en-US" dirty="0" smtClean="0"/>
              <a:t> </a:t>
            </a:r>
            <a:r>
              <a:rPr lang="en-US" dirty="0" err="1" smtClean="0"/>
              <a:t>clássica</a:t>
            </a:r>
            <a:endParaRPr lang="en-US" dirty="0" smtClean="0"/>
          </a:p>
          <a:p>
            <a:r>
              <a:rPr lang="en-US" dirty="0" err="1" smtClean="0"/>
              <a:t>Bioinformática</a:t>
            </a:r>
            <a:r>
              <a:rPr lang="en-US" dirty="0" smtClean="0"/>
              <a:t> </a:t>
            </a:r>
            <a:r>
              <a:rPr lang="en-US" dirty="0" err="1" smtClean="0"/>
              <a:t>estrutural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biocombustíveis</a:t>
            </a:r>
            <a:r>
              <a:rPr lang="en-US" dirty="0" smtClean="0"/>
              <a:t> a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endParaRPr lang="en-US" dirty="0" smtClean="0"/>
          </a:p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conter</a:t>
            </a:r>
            <a:r>
              <a:rPr lang="en-US" dirty="0" smtClean="0"/>
              <a:t> </a:t>
            </a:r>
            <a:r>
              <a:rPr lang="en-US" dirty="0" err="1" smtClean="0"/>
              <a:t>bioterrorismo</a:t>
            </a:r>
            <a:endParaRPr lang="en-US" dirty="0" smtClean="0"/>
          </a:p>
          <a:p>
            <a:pPr lvl="1"/>
            <a:r>
              <a:rPr lang="en-US" dirty="0" err="1" smtClean="0"/>
              <a:t>Antrax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Ricina</a:t>
            </a:r>
            <a:endParaRPr lang="en-US" dirty="0" smtClean="0"/>
          </a:p>
          <a:p>
            <a:r>
              <a:rPr lang="en-US" dirty="0" err="1"/>
              <a:t>Compreensão</a:t>
            </a:r>
            <a:r>
              <a:rPr lang="en-US" dirty="0"/>
              <a:t> do </a:t>
            </a:r>
            <a:r>
              <a:rPr lang="en-US" dirty="0" err="1"/>
              <a:t>funcionamento</a:t>
            </a:r>
            <a:r>
              <a:rPr lang="en-US" dirty="0"/>
              <a:t> de </a:t>
            </a:r>
            <a:r>
              <a:rPr lang="en-US" dirty="0" err="1"/>
              <a:t>doenças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Doenças</a:t>
            </a:r>
            <a:r>
              <a:rPr lang="en-US" dirty="0"/>
              <a:t> </a:t>
            </a:r>
            <a:r>
              <a:rPr lang="en-US" dirty="0" err="1"/>
              <a:t>causadas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mutações</a:t>
            </a:r>
            <a:r>
              <a:rPr lang="en-US" dirty="0"/>
              <a:t> no DNA</a:t>
            </a:r>
          </a:p>
          <a:p>
            <a:pPr lvl="1"/>
            <a:r>
              <a:rPr lang="en-US" dirty="0" err="1"/>
              <a:t>Estudos</a:t>
            </a:r>
            <a:r>
              <a:rPr lang="en-US" dirty="0"/>
              <a:t> do </a:t>
            </a:r>
            <a:r>
              <a:rPr lang="en-US" dirty="0" err="1"/>
              <a:t>câncer</a:t>
            </a:r>
            <a:endParaRPr lang="en-US" dirty="0"/>
          </a:p>
          <a:p>
            <a:pPr lvl="1"/>
            <a:r>
              <a:rPr lang="en-US" dirty="0" err="1" smtClean="0"/>
              <a:t>Produção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 smtClean="0"/>
              <a:t>remédios</a:t>
            </a:r>
            <a:endParaRPr lang="en-US" dirty="0" smtClean="0"/>
          </a:p>
          <a:p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personalizada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Mineração</a:t>
            </a:r>
            <a:r>
              <a:rPr lang="en-US" dirty="0" smtClean="0"/>
              <a:t> de dados</a:t>
            </a:r>
            <a:endParaRPr lang="en-US" dirty="0"/>
          </a:p>
          <a:p>
            <a:pPr lvl="1"/>
            <a:r>
              <a:rPr lang="en-US" dirty="0"/>
              <a:t>Grande </a:t>
            </a: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smtClean="0"/>
              <a:t>dados</a:t>
            </a:r>
          </a:p>
          <a:p>
            <a:pPr lvl="1"/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padrões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Conhecimentos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biologia</a:t>
            </a:r>
            <a:endParaRPr lang="en-US" dirty="0" smtClean="0"/>
          </a:p>
          <a:p>
            <a:pPr lvl="1"/>
            <a:r>
              <a:rPr lang="en-US" dirty="0" err="1" smtClean="0"/>
              <a:t>Compreender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biológico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Entendendo</a:t>
            </a:r>
            <a:r>
              <a:rPr lang="en-US" dirty="0" smtClean="0"/>
              <a:t> o </a:t>
            </a:r>
            <a:r>
              <a:rPr lang="en-US" dirty="0" err="1" smtClean="0"/>
              <a:t>básico</a:t>
            </a:r>
            <a:r>
              <a:rPr lang="en-US" dirty="0" smtClean="0"/>
              <a:t> da </a:t>
            </a:r>
            <a:r>
              <a:rPr lang="en-US" dirty="0" err="1" smtClean="0"/>
              <a:t>biologia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Dogma central da </a:t>
            </a:r>
            <a:r>
              <a:rPr lang="en-US" dirty="0" err="1" smtClean="0"/>
              <a:t>biologia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99" y="3056041"/>
            <a:ext cx="6956449" cy="21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50911</TotalTime>
  <Words>626</Words>
  <Application>Microsoft Macintosh PowerPoint</Application>
  <PresentationFormat>On-screen Show (4:3)</PresentationFormat>
  <Paragraphs>177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O que é Bioinformática?</vt:lpstr>
      <vt:lpstr>Áreas</vt:lpstr>
      <vt:lpstr>Definição de Bioinformática</vt:lpstr>
      <vt:lpstr>Divisões na bioinformática</vt:lpstr>
      <vt:lpstr>Estudos</vt:lpstr>
      <vt:lpstr>O que é necessário?</vt:lpstr>
      <vt:lpstr>Entendendo o básico da biologia</vt:lpstr>
      <vt:lpstr>Importância das proteínas</vt:lpstr>
      <vt:lpstr>Quantos tipos de proteína existem?</vt:lpstr>
      <vt:lpstr>Como seu organismo encontra a proteína certa pra cada função?</vt:lpstr>
      <vt:lpstr>Aminoácidos</vt:lpstr>
      <vt:lpstr>A receita das proteínas (DNA)</vt:lpstr>
      <vt:lpstr>Abstraindo o dogma central</vt:lpstr>
      <vt:lpstr>Primórdios da Bioinformática</vt:lpstr>
      <vt:lpstr>Uma proteína</vt:lpstr>
      <vt:lpstr>Genoma humano</vt:lpstr>
      <vt:lpstr>Uma nova era</vt:lpstr>
      <vt:lpstr>Genoma</vt:lpstr>
      <vt:lpstr>Sequenciamento de DNA</vt:lpstr>
      <vt:lpstr>Exemplos de plataformas NGS </vt:lpstr>
      <vt:lpstr>Tamanho de genomas</vt:lpstr>
      <vt:lpstr>Aumento de projetos genoma</vt:lpstr>
      <vt:lpstr>Problemas na Bioinformática</vt:lpstr>
      <vt:lpstr>Exemplo de modelagem de problemas biológicos</vt:lpstr>
      <vt:lpstr>Programação na Bioinformática</vt:lpstr>
      <vt:lpstr>Por que Bioinformática?</vt:lpstr>
      <vt:lpstr>Bioinformática no Brasil</vt:lpstr>
      <vt:lpstr>Pós-graduação em Bioinformática na UFMG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1294</cp:revision>
  <dcterms:created xsi:type="dcterms:W3CDTF">2014-12-19T17:20:08Z</dcterms:created>
  <dcterms:modified xsi:type="dcterms:W3CDTF">2018-04-16T16:27:30Z</dcterms:modified>
</cp:coreProperties>
</file>