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18D8756-5E42-4678-8E55-08C49499C49E}" type="datetimeFigureOut">
              <a:rPr lang="pt-BR" smtClean="0"/>
              <a:t>24/07/2017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4EFDFF4-03E3-4DC4-AA08-2E4D191C383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8756-5E42-4678-8E55-08C49499C49E}" type="datetimeFigureOut">
              <a:rPr lang="pt-BR" smtClean="0"/>
              <a:t>24/07/2017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FF4-03E3-4DC4-AA08-2E4D191C38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8756-5E42-4678-8E55-08C49499C49E}" type="datetimeFigureOut">
              <a:rPr lang="pt-BR" smtClean="0"/>
              <a:t>24/07/2017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FF4-03E3-4DC4-AA08-2E4D191C38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8D8756-5E42-4678-8E55-08C49499C49E}" type="datetimeFigureOut">
              <a:rPr lang="pt-BR" smtClean="0"/>
              <a:t>24/07/2017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EFDFF4-03E3-4DC4-AA08-2E4D191C383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18D8756-5E42-4678-8E55-08C49499C49E}" type="datetimeFigureOut">
              <a:rPr lang="pt-BR" smtClean="0"/>
              <a:t>24/07/2017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4EFDFF4-03E3-4DC4-AA08-2E4D191C383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8756-5E42-4678-8E55-08C49499C49E}" type="datetimeFigureOut">
              <a:rPr lang="pt-BR" smtClean="0"/>
              <a:t>24/07/2017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FF4-03E3-4DC4-AA08-2E4D191C383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8756-5E42-4678-8E55-08C49499C49E}" type="datetimeFigureOut">
              <a:rPr lang="pt-BR" smtClean="0"/>
              <a:t>24/07/2017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FF4-03E3-4DC4-AA08-2E4D191C383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8D8756-5E42-4678-8E55-08C49499C49E}" type="datetimeFigureOut">
              <a:rPr lang="pt-BR" smtClean="0"/>
              <a:t>24/07/2017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EFDFF4-03E3-4DC4-AA08-2E4D191C383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8756-5E42-4678-8E55-08C49499C49E}" type="datetimeFigureOut">
              <a:rPr lang="pt-BR" smtClean="0"/>
              <a:t>24/07/2017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FF4-03E3-4DC4-AA08-2E4D191C38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8D8756-5E42-4678-8E55-08C49499C49E}" type="datetimeFigureOut">
              <a:rPr lang="pt-BR" smtClean="0"/>
              <a:t>24/07/2017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EFDFF4-03E3-4DC4-AA08-2E4D191C3834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8D8756-5E42-4678-8E55-08C49499C49E}" type="datetimeFigureOut">
              <a:rPr lang="pt-BR" smtClean="0"/>
              <a:t>24/07/2017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EFDFF4-03E3-4DC4-AA08-2E4D191C3834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8D8756-5E42-4678-8E55-08C49499C49E}" type="datetimeFigureOut">
              <a:rPr lang="pt-BR" smtClean="0"/>
              <a:t>24/07/2017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EFDFF4-03E3-4DC4-AA08-2E4D191C383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gc.org.br/userfiles/2014/files/CMPGPT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4400" dirty="0" smtClean="0"/>
              <a:t>ASPECTOS CORPORATIVOS</a:t>
            </a:r>
            <a:endParaRPr lang="pt-BR" sz="4400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92696"/>
            <a:ext cx="680424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7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945088" cy="1143000"/>
          </a:xfrm>
        </p:spPr>
        <p:txBody>
          <a:bodyPr/>
          <a:lstStyle/>
          <a:p>
            <a:r>
              <a:rPr lang="pt-BR" dirty="0" smtClean="0"/>
              <a:t>Acordo de Acionistas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Acordo em que os </a:t>
            </a:r>
            <a:r>
              <a:rPr lang="pt-BR" smtClean="0"/>
              <a:t>controladores </a:t>
            </a:r>
            <a:r>
              <a:rPr lang="pt-BR" smtClean="0"/>
              <a:t>normalmente se </a:t>
            </a:r>
            <a:r>
              <a:rPr lang="pt-BR" dirty="0" smtClean="0"/>
              <a:t>comprometem que não irão vender sua participação por um prazo determinado.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703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161112" cy="11430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ESTRATÉGIA</a:t>
            </a:r>
            <a:endParaRPr lang="pt-BR" sz="5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Aquilo que a empresa espera que seja o seu futuro.</a:t>
            </a:r>
          </a:p>
          <a:p>
            <a:r>
              <a:rPr lang="pt-BR" sz="3200" dirty="0" smtClean="0"/>
              <a:t>Visão de mais longo prazo de uma empresa </a:t>
            </a:r>
          </a:p>
          <a:p>
            <a:r>
              <a:rPr lang="pt-BR" sz="3200" dirty="0" smtClean="0"/>
              <a:t>Todas as ações da empresa precisam estar voltadas para que a estratégia ocorra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22873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657056" cy="1143000"/>
          </a:xfrm>
        </p:spPr>
        <p:txBody>
          <a:bodyPr>
            <a:normAutofit fontScale="90000"/>
          </a:bodyPr>
          <a:lstStyle/>
          <a:p>
            <a:r>
              <a:rPr lang="pt-BR" sz="4800" dirty="0" smtClean="0"/>
              <a:t>Vantagens Competitivas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Em inglês chama-se </a:t>
            </a:r>
            <a:r>
              <a:rPr lang="pt-BR" dirty="0" err="1" smtClean="0"/>
              <a:t>Moats</a:t>
            </a:r>
            <a:r>
              <a:rPr lang="pt-BR" dirty="0" smtClean="0"/>
              <a:t>. </a:t>
            </a:r>
          </a:p>
          <a:p>
            <a:endParaRPr lang="pt-BR" dirty="0"/>
          </a:p>
          <a:p>
            <a:r>
              <a:rPr lang="pt-BR" dirty="0" smtClean="0"/>
              <a:t>São as vantagens que a empresa possui frente a novas empresas que possam entrar no mercado.</a:t>
            </a:r>
          </a:p>
          <a:p>
            <a:endParaRPr lang="pt-BR" dirty="0"/>
          </a:p>
          <a:p>
            <a:r>
              <a:rPr lang="pt-BR" dirty="0" smtClean="0"/>
              <a:t>Quanto maiores os </a:t>
            </a:r>
            <a:r>
              <a:rPr lang="pt-BR" dirty="0" err="1" smtClean="0"/>
              <a:t>moats</a:t>
            </a:r>
            <a:r>
              <a:rPr lang="pt-BR" dirty="0" smtClean="0"/>
              <a:t>, maiores os múltiplos possíveis da empresa.</a:t>
            </a:r>
          </a:p>
          <a:p>
            <a:endParaRPr lang="pt-BR" dirty="0"/>
          </a:p>
          <a:p>
            <a:r>
              <a:rPr lang="pt-BR" dirty="0" smtClean="0"/>
              <a:t>Estas vantagens podem se tornar obsoletas ao longo do tempo. Elas são vantagens e não garantias!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494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264696" cy="1143000"/>
          </a:xfrm>
        </p:spPr>
        <p:txBody>
          <a:bodyPr>
            <a:noAutofit/>
          </a:bodyPr>
          <a:lstStyle/>
          <a:p>
            <a:r>
              <a:rPr lang="pt-BR" sz="3600" dirty="0" smtClean="0"/>
              <a:t>Governança Corporativa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Existe um código das melhores práticas de governança corporativa </a:t>
            </a:r>
            <a:r>
              <a:rPr lang="pt-BR" dirty="0" err="1" smtClean="0"/>
              <a:t>baixável</a:t>
            </a:r>
            <a:r>
              <a:rPr lang="pt-BR" dirty="0" smtClean="0"/>
              <a:t> de forma gratuita pelo IBGC.</a:t>
            </a:r>
          </a:p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www.ibgc.org.br/userfiles/2014/files/CMPGPT.pdf</a:t>
            </a:r>
            <a:endParaRPr lang="pt-BR" dirty="0" smtClean="0"/>
          </a:p>
          <a:p>
            <a:r>
              <a:rPr lang="pt-BR" dirty="0" smtClean="0"/>
              <a:t>Na B3 existem quatro índices que prezam pela Governança Corporativa</a:t>
            </a:r>
          </a:p>
          <a:p>
            <a:pPr lvl="1"/>
            <a:r>
              <a:rPr lang="pt-BR" dirty="0" smtClean="0"/>
              <a:t>IGCX</a:t>
            </a:r>
          </a:p>
          <a:p>
            <a:pPr lvl="1"/>
            <a:r>
              <a:rPr lang="pt-BR" dirty="0" smtClean="0"/>
              <a:t>ITAG</a:t>
            </a:r>
          </a:p>
          <a:p>
            <a:pPr lvl="1"/>
            <a:r>
              <a:rPr lang="pt-BR" dirty="0" smtClean="0"/>
              <a:t>IGCT</a:t>
            </a:r>
          </a:p>
          <a:p>
            <a:pPr lvl="1"/>
            <a:r>
              <a:rPr lang="pt-BR" dirty="0" smtClean="0"/>
              <a:t>IGC-NM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904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089104" cy="1143000"/>
          </a:xfrm>
        </p:spPr>
        <p:txBody>
          <a:bodyPr/>
          <a:lstStyle/>
          <a:p>
            <a:r>
              <a:rPr lang="pt-BR" dirty="0" smtClean="0"/>
              <a:t>Novo Mercado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Lançado em 2000. Primeira listagem em 2002</a:t>
            </a:r>
          </a:p>
          <a:p>
            <a:r>
              <a:rPr lang="pt-BR" dirty="0" smtClean="0"/>
              <a:t>Empresas que adotam voluntariamente boas práticas de governança corporativa além das exigidas pela legislação brasileira.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7" t="57394" r="18547" b="11703"/>
          <a:stretch/>
        </p:blipFill>
        <p:spPr bwMode="auto">
          <a:xfrm>
            <a:off x="497466" y="3429000"/>
            <a:ext cx="760404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83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017096" cy="1143000"/>
          </a:xfrm>
        </p:spPr>
        <p:txBody>
          <a:bodyPr/>
          <a:lstStyle/>
          <a:p>
            <a:r>
              <a:rPr lang="pt-BR" dirty="0" smtClean="0"/>
              <a:t>Outros tipo de Novo Mercado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Regulamento um pouco mais frouxo.</a:t>
            </a:r>
          </a:p>
          <a:p>
            <a:r>
              <a:rPr lang="pt-BR" dirty="0" smtClean="0"/>
              <a:t>Nível 1 ou apenas “N1”</a:t>
            </a:r>
          </a:p>
          <a:p>
            <a:pPr lvl="1"/>
            <a:r>
              <a:rPr lang="pt-BR" dirty="0" smtClean="0"/>
              <a:t>Divulga calendário anual de eventos corporativos</a:t>
            </a:r>
          </a:p>
          <a:p>
            <a:pPr lvl="1"/>
            <a:r>
              <a:rPr lang="pt-BR" dirty="0" err="1" smtClean="0"/>
              <a:t>Free</a:t>
            </a:r>
            <a:r>
              <a:rPr lang="pt-BR" dirty="0" smtClean="0"/>
              <a:t> </a:t>
            </a:r>
            <a:r>
              <a:rPr lang="pt-BR" dirty="0" err="1" smtClean="0"/>
              <a:t>float</a:t>
            </a:r>
            <a:r>
              <a:rPr lang="pt-BR" dirty="0" smtClean="0"/>
              <a:t> mínimo de 25%</a:t>
            </a:r>
          </a:p>
          <a:p>
            <a:r>
              <a:rPr lang="pt-BR" dirty="0" smtClean="0"/>
              <a:t>Nível 2 ou apenas “N2”</a:t>
            </a:r>
          </a:p>
          <a:p>
            <a:pPr lvl="1"/>
            <a:r>
              <a:rPr lang="pt-BR" dirty="0" smtClean="0"/>
              <a:t>Tem direito de manter ações preferenciais, mas com direito de </a:t>
            </a:r>
            <a:r>
              <a:rPr lang="pt-BR" dirty="0" err="1" smtClean="0"/>
              <a:t>tag</a:t>
            </a:r>
            <a:r>
              <a:rPr lang="pt-BR" dirty="0" smtClean="0"/>
              <a:t> </a:t>
            </a:r>
            <a:r>
              <a:rPr lang="pt-BR" dirty="0" err="1" smtClean="0"/>
              <a:t>along</a:t>
            </a:r>
            <a:r>
              <a:rPr lang="pt-BR" dirty="0" smtClean="0"/>
              <a:t> em todas de 100% em venda de controle da empresa</a:t>
            </a:r>
          </a:p>
          <a:p>
            <a:pPr lvl="1"/>
            <a:r>
              <a:rPr lang="pt-BR" dirty="0" smtClean="0"/>
              <a:t>As ações PN ainda dão direito a voto em assembleia em situações críticas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http://www.bmfbovespa.com.br/pt_br/regulacao/regulamentos-e-manuais/#item-2</a:t>
            </a:r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226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161112" cy="1143000"/>
          </a:xfrm>
        </p:spPr>
        <p:txBody>
          <a:bodyPr/>
          <a:lstStyle/>
          <a:p>
            <a:r>
              <a:rPr lang="pt-BR" dirty="0" smtClean="0"/>
              <a:t>Composição acionária do Capital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Tabela em que aparecem quem são os sócios controladores / majoritários da empresa</a:t>
            </a:r>
          </a:p>
          <a:p>
            <a:r>
              <a:rPr lang="pt-BR" dirty="0" smtClean="0"/>
              <a:t>Também indica quantas ações a empresa possui entre ON, PN além de seu </a:t>
            </a:r>
            <a:r>
              <a:rPr lang="pt-BR" dirty="0" err="1" smtClean="0"/>
              <a:t>free</a:t>
            </a:r>
            <a:r>
              <a:rPr lang="pt-BR" dirty="0" smtClean="0"/>
              <a:t> </a:t>
            </a:r>
            <a:r>
              <a:rPr lang="pt-BR" dirty="0" err="1" smtClean="0"/>
              <a:t>float</a:t>
            </a:r>
            <a:r>
              <a:rPr lang="pt-BR" dirty="0" smtClean="0"/>
              <a:t> (ações em circulação) e ações em tesouraria.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9" t="25906" r="25125" b="24956"/>
          <a:stretch/>
        </p:blipFill>
        <p:spPr bwMode="auto">
          <a:xfrm>
            <a:off x="467545" y="3750917"/>
            <a:ext cx="4176463" cy="270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44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Estrutura Societária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1" t="15164" r="20374" b="19112"/>
          <a:stretch/>
        </p:blipFill>
        <p:spPr bwMode="auto">
          <a:xfrm>
            <a:off x="827584" y="1772816"/>
            <a:ext cx="715464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78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5513040" cy="1143000"/>
          </a:xfrm>
        </p:spPr>
        <p:txBody>
          <a:bodyPr/>
          <a:lstStyle/>
          <a:p>
            <a:r>
              <a:rPr lang="pt-BR" dirty="0" smtClean="0"/>
              <a:t>Estatuto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Local onde está escrito as regras que irão representar aquela Sociedade anônima</a:t>
            </a:r>
          </a:p>
          <a:p>
            <a:r>
              <a:rPr lang="pt-BR" dirty="0" smtClean="0"/>
              <a:t>É lá que fala sobre </a:t>
            </a:r>
          </a:p>
          <a:p>
            <a:pPr lvl="1"/>
            <a:r>
              <a:rPr lang="pt-BR" dirty="0" smtClean="0"/>
              <a:t>Política de dividendos</a:t>
            </a:r>
          </a:p>
          <a:p>
            <a:pPr lvl="1"/>
            <a:r>
              <a:rPr lang="pt-BR" dirty="0" smtClean="0"/>
              <a:t>Aumento de capital social</a:t>
            </a:r>
          </a:p>
          <a:p>
            <a:pPr lvl="1"/>
            <a:r>
              <a:rPr lang="pt-BR" dirty="0" smtClean="0"/>
              <a:t>Chamada de assembleia Geral</a:t>
            </a:r>
          </a:p>
          <a:p>
            <a:pPr lvl="1"/>
            <a:r>
              <a:rPr lang="pt-BR" dirty="0" smtClean="0"/>
              <a:t>Composição dos Conselhos (</a:t>
            </a:r>
            <a:r>
              <a:rPr lang="pt-BR" dirty="0" err="1" smtClean="0"/>
              <a:t>adminisração</a:t>
            </a:r>
            <a:r>
              <a:rPr lang="pt-BR" dirty="0" smtClean="0"/>
              <a:t>, Fiscal dentre outros)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7065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853</TotalTime>
  <Words>337</Words>
  <Application>Microsoft Office PowerPoint</Application>
  <PresentationFormat>Apresentação na tela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Balcão Envidraçado</vt:lpstr>
      <vt:lpstr>Apresentação do PowerPoint</vt:lpstr>
      <vt:lpstr>ESTRATÉGIA</vt:lpstr>
      <vt:lpstr>Vantagens Competitivas</vt:lpstr>
      <vt:lpstr>Governança Corporativa</vt:lpstr>
      <vt:lpstr>Novo Mercado</vt:lpstr>
      <vt:lpstr>Outros tipo de Novo Mercado</vt:lpstr>
      <vt:lpstr>Composição acionária do Capital social</vt:lpstr>
      <vt:lpstr>Estrutura Societária</vt:lpstr>
      <vt:lpstr>Estatuto Social</vt:lpstr>
      <vt:lpstr>Acordo de Acionistas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</dc:creator>
  <cp:lastModifiedBy>Daniel</cp:lastModifiedBy>
  <cp:revision>8</cp:revision>
  <dcterms:created xsi:type="dcterms:W3CDTF">2017-07-24T15:26:52Z</dcterms:created>
  <dcterms:modified xsi:type="dcterms:W3CDTF">2017-07-25T12:31:45Z</dcterms:modified>
</cp:coreProperties>
</file>