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D5F3CD5-79C1-4488-935E-E88EA157BFE0}" type="datetimeFigureOut">
              <a:rPr lang="pt-BR" smtClean="0"/>
              <a:t>02/07/2017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1AE4709-85D8-45D0-BCA4-F51D5482F5CF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3CD5-79C1-4488-935E-E88EA157BFE0}" type="datetimeFigureOut">
              <a:rPr lang="pt-BR" smtClean="0"/>
              <a:t>02/07/2017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4709-85D8-45D0-BCA4-F51D5482F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3CD5-79C1-4488-935E-E88EA157BFE0}" type="datetimeFigureOut">
              <a:rPr lang="pt-BR" smtClean="0"/>
              <a:t>02/07/2017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4709-85D8-45D0-BCA4-F51D5482F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5F3CD5-79C1-4488-935E-E88EA157BFE0}" type="datetimeFigureOut">
              <a:rPr lang="pt-BR" smtClean="0"/>
              <a:t>02/07/2017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AE4709-85D8-45D0-BCA4-F51D5482F5CF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D5F3CD5-79C1-4488-935E-E88EA157BFE0}" type="datetimeFigureOut">
              <a:rPr lang="pt-BR" smtClean="0"/>
              <a:t>02/07/2017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1AE4709-85D8-45D0-BCA4-F51D5482F5CF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3CD5-79C1-4488-935E-E88EA157BFE0}" type="datetimeFigureOut">
              <a:rPr lang="pt-BR" smtClean="0"/>
              <a:t>02/07/2017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4709-85D8-45D0-BCA4-F51D5482F5CF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3CD5-79C1-4488-935E-E88EA157BFE0}" type="datetimeFigureOut">
              <a:rPr lang="pt-BR" smtClean="0"/>
              <a:t>02/07/2017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4709-85D8-45D0-BCA4-F51D5482F5C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5F3CD5-79C1-4488-935E-E88EA157BFE0}" type="datetimeFigureOut">
              <a:rPr lang="pt-BR" smtClean="0"/>
              <a:t>02/07/2017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AE4709-85D8-45D0-BCA4-F51D5482F5CF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3CD5-79C1-4488-935E-E88EA157BFE0}" type="datetimeFigureOut">
              <a:rPr lang="pt-BR" smtClean="0"/>
              <a:t>02/07/2017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4709-85D8-45D0-BCA4-F51D5482F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5F3CD5-79C1-4488-935E-E88EA157BFE0}" type="datetimeFigureOut">
              <a:rPr lang="pt-BR" smtClean="0"/>
              <a:t>02/07/2017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AE4709-85D8-45D0-BCA4-F51D5482F5CF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5F3CD5-79C1-4488-935E-E88EA157BFE0}" type="datetimeFigureOut">
              <a:rPr lang="pt-BR" smtClean="0"/>
              <a:t>02/07/2017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AE4709-85D8-45D0-BCA4-F51D5482F5CF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5F3CD5-79C1-4488-935E-E88EA157BFE0}" type="datetimeFigureOut">
              <a:rPr lang="pt-BR" smtClean="0"/>
              <a:t>02/07/2017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1AE4709-85D8-45D0-BCA4-F51D5482F5C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3600" dirty="0" smtClean="0"/>
              <a:t>Precificação por Dividendos – Modelo de Gordon</a:t>
            </a:r>
            <a:endParaRPr lang="pt-BR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6943725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16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873080" cy="1143000"/>
          </a:xfrm>
        </p:spPr>
        <p:txBody>
          <a:bodyPr/>
          <a:lstStyle/>
          <a:p>
            <a:r>
              <a:rPr lang="pt-BR" dirty="0" smtClean="0"/>
              <a:t>Modelo de dividendos descontados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investidor retira da empresa apenas os dividendos. </a:t>
            </a:r>
          </a:p>
          <a:p>
            <a:r>
              <a:rPr lang="pt-BR" dirty="0"/>
              <a:t>O valor de uma ação é igual ao somatório de dividendos futuros </a:t>
            </a:r>
            <a:r>
              <a:rPr lang="pt-BR" dirty="0" smtClean="0"/>
              <a:t>dividido </a:t>
            </a:r>
            <a:r>
              <a:rPr lang="pt-BR" dirty="0"/>
              <a:t>pela taxa de desconto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2" t="36783" r="40876" b="43948"/>
          <a:stretch/>
        </p:blipFill>
        <p:spPr bwMode="auto">
          <a:xfrm>
            <a:off x="1835696" y="3429000"/>
            <a:ext cx="4608512" cy="247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57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873080" cy="1143000"/>
          </a:xfrm>
        </p:spPr>
        <p:txBody>
          <a:bodyPr/>
          <a:lstStyle/>
          <a:p>
            <a:r>
              <a:rPr lang="pt-BR" dirty="0" smtClean="0"/>
              <a:t>Como calcular o custo de capital Próprio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fórmula mais tradicional é o CAPM</a:t>
            </a:r>
          </a:p>
          <a:p>
            <a:r>
              <a:rPr lang="pt-BR" dirty="0" smtClean="0"/>
              <a:t>A ideia aqui é: Quanto eu preciso ganhar pra trocar a comodidade e a garantia da Renda Fixa para tomar o risco da Renda Variável</a:t>
            </a:r>
          </a:p>
          <a:p>
            <a:endParaRPr lang="pt-BR" dirty="0"/>
          </a:p>
          <a:p>
            <a:pPr lvl="1"/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50000" r="26663" b="29448"/>
          <a:stretch/>
        </p:blipFill>
        <p:spPr bwMode="auto">
          <a:xfrm>
            <a:off x="482109" y="3789040"/>
            <a:ext cx="820060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9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233120" cy="1143000"/>
          </a:xfrm>
        </p:spPr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Vamos supor que abev3 pague 0,64 ao ano de forma constante pelos próximos 5 anos e no fim desses 5 anos eu espero que a ação estará sendo cotada pelo mesmo valor atual. R$ 18,20. Beta = 0,60.</a:t>
            </a:r>
          </a:p>
          <a:p>
            <a:endParaRPr lang="pt-BR" dirty="0"/>
          </a:p>
          <a:p>
            <a:r>
              <a:rPr lang="pt-BR" dirty="0" smtClean="0"/>
              <a:t>= 0,64/( 1,13) + 0,64/ (1,13)</a:t>
            </a:r>
            <a:r>
              <a:rPr lang="pt-BR" baseline="30000" dirty="0" smtClean="0"/>
              <a:t>2 </a:t>
            </a:r>
            <a:r>
              <a:rPr lang="pt-BR" dirty="0" smtClean="0"/>
              <a:t> + 0,64/(1,13)</a:t>
            </a:r>
            <a:r>
              <a:rPr lang="pt-BR" baseline="30000" dirty="0" smtClean="0"/>
              <a:t>3</a:t>
            </a:r>
            <a:r>
              <a:rPr lang="pt-BR" dirty="0" smtClean="0"/>
              <a:t> + 0,64/(1,13)</a:t>
            </a:r>
            <a:r>
              <a:rPr lang="pt-BR" baseline="30000" dirty="0" smtClean="0"/>
              <a:t>4</a:t>
            </a:r>
            <a:r>
              <a:rPr lang="pt-BR" dirty="0" smtClean="0"/>
              <a:t> + 18,84/(1,13)</a:t>
            </a:r>
            <a:r>
              <a:rPr lang="pt-BR" baseline="30000" dirty="0" smtClean="0"/>
              <a:t>5</a:t>
            </a:r>
            <a:r>
              <a:rPr lang="pt-BR" dirty="0" smtClean="0"/>
              <a:t> = 12,82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750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729064" cy="1143000"/>
          </a:xfrm>
        </p:spPr>
        <p:txBody>
          <a:bodyPr/>
          <a:lstStyle/>
          <a:p>
            <a:r>
              <a:rPr lang="pt-BR" dirty="0" smtClean="0"/>
              <a:t>Modelo Perpetuidade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Se a empresa está madura (</a:t>
            </a:r>
            <a:r>
              <a:rPr lang="pt-BR" dirty="0" err="1" smtClean="0"/>
              <a:t>steady</a:t>
            </a:r>
            <a:r>
              <a:rPr lang="pt-BR" dirty="0" smtClean="0"/>
              <a:t> </a:t>
            </a:r>
            <a:r>
              <a:rPr lang="pt-BR" dirty="0" err="1" smtClean="0"/>
              <a:t>state</a:t>
            </a:r>
            <a:r>
              <a:rPr lang="pt-BR" dirty="0" smtClean="0"/>
              <a:t>) e não tem expectativa de crescer seus lucros a taxas maiores a fórmula de desconto de dividendos se resume a </a:t>
            </a:r>
          </a:p>
          <a:p>
            <a:endParaRPr lang="pt-BR" dirty="0"/>
          </a:p>
          <a:p>
            <a:pPr lvl="1"/>
            <a:r>
              <a:rPr lang="pt-BR" dirty="0" smtClean="0"/>
              <a:t>Valor da Ação = DPA / </a:t>
            </a:r>
            <a:r>
              <a:rPr lang="pt-BR" dirty="0" err="1" smtClean="0"/>
              <a:t>Tx</a:t>
            </a:r>
            <a:r>
              <a:rPr lang="pt-BR" dirty="0" smtClean="0"/>
              <a:t> desconto (CAPM) – </a:t>
            </a:r>
            <a:r>
              <a:rPr lang="pt-BR" dirty="0" err="1" smtClean="0"/>
              <a:t>Tx</a:t>
            </a:r>
            <a:r>
              <a:rPr lang="pt-BR" dirty="0" smtClean="0"/>
              <a:t> 				Crescimento (G)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60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5369024" cy="1143000"/>
          </a:xfrm>
        </p:spPr>
        <p:txBody>
          <a:bodyPr/>
          <a:lstStyle/>
          <a:p>
            <a:r>
              <a:rPr lang="pt-BR" dirty="0" smtClean="0"/>
              <a:t>Outro 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Egie3, distribuiu 2,2786 entre dividendos e juros sobre capital próprio líquido nos últimos 12 meses. Sabendo que o Beta da ação é de 0,5, qual o preço justo dela, imaginando um crescimento de lucros de 6% ao ano na perpetuidade.</a:t>
            </a:r>
          </a:p>
          <a:p>
            <a:endParaRPr lang="pt-BR" dirty="0"/>
          </a:p>
          <a:p>
            <a:r>
              <a:rPr lang="pt-BR" dirty="0" smtClean="0"/>
              <a:t>Valor da ação = 2,415316 / (0,125-0,06)= 37,16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500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5513040" cy="1143000"/>
          </a:xfrm>
        </p:spPr>
        <p:txBody>
          <a:bodyPr/>
          <a:lstStyle/>
          <a:p>
            <a:r>
              <a:rPr lang="pt-BR" dirty="0" smtClean="0"/>
              <a:t>Modelo de Crescimento em dois estágios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maioria das empresas crescem a taxas maiores atualmente e devem amadurecer depois.</a:t>
            </a:r>
          </a:p>
          <a:p>
            <a:r>
              <a:rPr lang="pt-BR" dirty="0" smtClean="0"/>
              <a:t>Este método serve pra você calcular depois em mais de dois estágios se preferir.</a:t>
            </a:r>
          </a:p>
          <a:p>
            <a:r>
              <a:rPr lang="pt-BR" dirty="0" smtClean="0"/>
              <a:t>Primeiro estágio de crescimento acelerado.</a:t>
            </a:r>
            <a:endParaRPr lang="pt-BR" dirty="0"/>
          </a:p>
          <a:p>
            <a:r>
              <a:rPr lang="pt-BR" dirty="0" smtClean="0"/>
              <a:t>Você define a quantidade de anos e o crescimento acelerado.</a:t>
            </a:r>
          </a:p>
          <a:p>
            <a:r>
              <a:rPr lang="pt-BR" dirty="0" smtClean="0"/>
              <a:t>Segundo estágio é a perpetuidade. Mesma fórmula anterior mas trazida a valor presente.</a:t>
            </a:r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812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873080" cy="1143000"/>
          </a:xfrm>
        </p:spPr>
        <p:txBody>
          <a:bodyPr/>
          <a:lstStyle/>
          <a:p>
            <a:r>
              <a:rPr lang="pt-BR" dirty="0" smtClean="0"/>
              <a:t>Fórmula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3" t="20915" r="28950" b="13919"/>
          <a:stretch/>
        </p:blipFill>
        <p:spPr bwMode="auto">
          <a:xfrm>
            <a:off x="755576" y="1700808"/>
            <a:ext cx="5904656" cy="471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75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801072" cy="1143000"/>
          </a:xfrm>
        </p:spPr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Raia Drogasil vem crescendo forte e o analista imagina que a empresa irá crescer ainda bem forte nos próximos 4 anos. O crescimento esperado é de 20%. Depois na perpetuidade o crescimento esperado é de 8% ao ano. O Beta da ação é de 1,10. A empresa tem </a:t>
            </a:r>
            <a:r>
              <a:rPr lang="pt-BR" dirty="0" err="1" smtClean="0"/>
              <a:t>payout</a:t>
            </a:r>
            <a:r>
              <a:rPr lang="pt-BR" dirty="0" smtClean="0"/>
              <a:t> de 42% e ROE de 16%. </a:t>
            </a:r>
          </a:p>
          <a:p>
            <a:r>
              <a:rPr lang="pt-BR" dirty="0" smtClean="0"/>
              <a:t>O dividendo </a:t>
            </a:r>
            <a:r>
              <a:rPr lang="pt-BR" dirty="0" err="1" smtClean="0"/>
              <a:t>distribuido</a:t>
            </a:r>
            <a:r>
              <a:rPr lang="pt-BR" dirty="0" smtClean="0"/>
              <a:t> nos últimos 12 meses foi de 0,60.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3282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3589</TotalTime>
  <Words>389</Words>
  <Application>Microsoft Office PowerPoint</Application>
  <PresentationFormat>Apresentação na tela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Balcão Envidraçado</vt:lpstr>
      <vt:lpstr>Apresentação do PowerPoint</vt:lpstr>
      <vt:lpstr>Modelo de dividendos descontados</vt:lpstr>
      <vt:lpstr>Como calcular o custo de capital Próprio</vt:lpstr>
      <vt:lpstr>Exemplo</vt:lpstr>
      <vt:lpstr>Modelo Perpetuidade</vt:lpstr>
      <vt:lpstr>Outro exemplo</vt:lpstr>
      <vt:lpstr>Modelo de Crescimento em dois estágios</vt:lpstr>
      <vt:lpstr>Fórmula</vt:lpstr>
      <vt:lpstr>Exemplo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</dc:creator>
  <cp:lastModifiedBy>Daniel</cp:lastModifiedBy>
  <cp:revision>9</cp:revision>
  <dcterms:created xsi:type="dcterms:W3CDTF">2017-07-03T02:02:42Z</dcterms:created>
  <dcterms:modified xsi:type="dcterms:W3CDTF">2017-07-05T13:52:32Z</dcterms:modified>
</cp:coreProperties>
</file>