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exend Deca" pitchFamily="2" charset="77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96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69" d="100"/>
          <a:sy n="69" d="100"/>
        </p:scale>
        <p:origin x="256" y="584"/>
      </p:cViewPr>
      <p:guideLst>
        <p:guide orient="horz" pos="30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48ba1d256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648ba1d256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648ba1d256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1648ba1d25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648ba1d256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1648ba1d256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e1b618a2f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e1b618a2f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e1b618a2f3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e1b618a2f3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e1b618a2f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1e1b618a2f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cdcd1d6ec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cdcd1d6ec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2c152712a3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12c152712a3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da2b56f88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1da2b56f88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694ba6278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1694ba6278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da2b56f88c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1da2b56f88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/>
        </p:nvSpPr>
        <p:spPr>
          <a:xfrm>
            <a:off x="1785000" y="3813600"/>
            <a:ext cx="7359000" cy="26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Estudo de Mercado</a:t>
            </a:r>
            <a:endParaRPr sz="96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9144000" y="4146000"/>
            <a:ext cx="73590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Corretoras</a:t>
            </a:r>
            <a:r>
              <a:rPr lang="en-US" sz="7200" dirty="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7200" dirty="0" err="1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Seguros</a:t>
            </a:r>
            <a:endParaRPr sz="7200" dirty="0">
              <a:solidFill>
                <a:schemeClr val="bg1">
                  <a:lumMod val="50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2F0059F0-A7C2-F931-FA9B-2432E11272D0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2F6A57B-4943-F8F1-E8CE-A66A1013D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7705" y="860825"/>
            <a:ext cx="3872589" cy="1042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/>
          <p:nvPr/>
        </p:nvSpPr>
        <p:spPr>
          <a:xfrm>
            <a:off x="2576550" y="2523750"/>
            <a:ext cx="13134900" cy="5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Em resumo, os anúncios digitais são uma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excelente maneira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para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corretoras de seguros aumentarem </a:t>
            </a:r>
            <a:endParaRPr sz="38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seus lucros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. </a:t>
            </a:r>
            <a:endParaRPr sz="3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Com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estratégias bem construídas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e sempre de olho no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estado atual do mercado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, a internet pode ser 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principal fonte de resultado para o seu negócio!</a:t>
            </a:r>
            <a:endParaRPr sz="38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" name="Google Shape;159;p25">
            <a:extLst>
              <a:ext uri="{FF2B5EF4-FFF2-40B4-BE49-F238E27FC236}">
                <a16:creationId xmlns:a16="http://schemas.microsoft.com/office/drawing/2014/main" id="{65E23831-152F-A66B-F335-5656A57B068D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E3E851F-F9DD-2262-104B-4C373F62F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4273" y="655494"/>
            <a:ext cx="3139453" cy="8452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73465D48-8C79-644B-D2F9-EBE1C4294180}"/>
              </a:ext>
            </a:extLst>
          </p:cNvPr>
          <p:cNvSpPr txBox="1"/>
          <p:nvPr/>
        </p:nvSpPr>
        <p:spPr>
          <a:xfrm>
            <a:off x="70457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9FF7FF5-C136-AA61-5919-75F27C0A7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5375" y="4136947"/>
            <a:ext cx="7477249" cy="20131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/>
        </p:nvSpPr>
        <p:spPr>
          <a:xfrm>
            <a:off x="2532900" y="2126838"/>
            <a:ext cx="13222200" cy="47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O </a:t>
            </a:r>
            <a:r>
              <a:rPr lang="en-US" sz="7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setor</a:t>
            </a:r>
            <a:r>
              <a:rPr lang="en-US" sz="74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brasileiro</a:t>
            </a:r>
            <a:r>
              <a:rPr lang="en-US" sz="74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endParaRPr sz="7400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seguros</a:t>
            </a:r>
            <a:r>
              <a:rPr lang="en-US" sz="7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privados</a:t>
            </a:r>
            <a:r>
              <a:rPr lang="en-US" sz="74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registrou</a:t>
            </a:r>
            <a:r>
              <a:rPr lang="en-US" sz="74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um </a:t>
            </a:r>
            <a:r>
              <a:rPr lang="en-US" sz="7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faturamento</a:t>
            </a:r>
            <a:r>
              <a:rPr lang="en-US" sz="74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recorde</a:t>
            </a:r>
            <a:r>
              <a:rPr lang="en-US" sz="74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7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R$355,96 bi</a:t>
            </a:r>
            <a:r>
              <a:rPr lang="en-US" sz="74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em</a:t>
            </a:r>
            <a:r>
              <a:rPr lang="en-US" sz="74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2022.</a:t>
            </a:r>
            <a:endParaRPr sz="7400" b="1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7556676" y="9426175"/>
            <a:ext cx="9716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SUSEP - Superintendência de Seguros Privados,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2532900" y="6947850"/>
            <a:ext cx="98412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Aumento</a:t>
            </a:r>
            <a:r>
              <a:rPr lang="en-US" sz="4400" b="1" dirty="0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de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16,2%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sob 2021.</a:t>
            </a:r>
            <a:endParaRPr sz="4400" b="1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C9EE6F6E-FFED-370F-BDA2-AA63A4EB6FA3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94AE8176-C80B-596E-8AA4-8D49654BC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911" y="630324"/>
            <a:ext cx="2400177" cy="635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/>
        </p:nvSpPr>
        <p:spPr>
          <a:xfrm>
            <a:off x="2563650" y="2205961"/>
            <a:ext cx="13160700" cy="2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53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A </a:t>
            </a:r>
            <a:r>
              <a:rPr lang="en-US" sz="5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arrecadação</a:t>
            </a:r>
            <a:r>
              <a:rPr lang="en-US" sz="5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5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prêmios</a:t>
            </a:r>
            <a:r>
              <a:rPr lang="en-US" sz="53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também</a:t>
            </a:r>
            <a:r>
              <a:rPr lang="en-US" sz="53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apresentou</a:t>
            </a:r>
            <a:r>
              <a:rPr lang="en-US" sz="53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aumento</a:t>
            </a:r>
            <a:r>
              <a:rPr lang="en-US" sz="5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nas</a:t>
            </a:r>
            <a:r>
              <a:rPr lang="en-US" sz="53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principais</a:t>
            </a:r>
            <a:r>
              <a:rPr lang="en-US" sz="53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categorias</a:t>
            </a:r>
            <a:r>
              <a:rPr lang="en-US" sz="53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:</a:t>
            </a:r>
            <a:endParaRPr sz="5300" b="1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2563650" y="1841411"/>
            <a:ext cx="120930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Resultados em comparação com 2021*</a:t>
            </a:r>
            <a:endParaRPr sz="220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186" name="Google Shape;186;p27"/>
          <p:cNvGrpSpPr/>
          <p:nvPr/>
        </p:nvGrpSpPr>
        <p:grpSpPr>
          <a:xfrm>
            <a:off x="2440713" y="4911494"/>
            <a:ext cx="4253612" cy="914400"/>
            <a:chOff x="6863038" y="8573925"/>
            <a:chExt cx="4253612" cy="914400"/>
          </a:xfrm>
        </p:grpSpPr>
        <p:pic>
          <p:nvPicPr>
            <p:cNvPr id="187" name="Google Shape;187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63038" y="857392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27"/>
            <p:cNvSpPr txBox="1"/>
            <p:nvPr/>
          </p:nvSpPr>
          <p:spPr>
            <a:xfrm>
              <a:off x="7965750" y="8573925"/>
              <a:ext cx="31509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>
                  <a:solidFill>
                    <a:srgbClr val="231F2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Seguro</a:t>
              </a:r>
              <a:br>
                <a:rPr lang="en-US" sz="3000" b="1" dirty="0">
                  <a:solidFill>
                    <a:srgbClr val="231F20"/>
                  </a:solidFill>
                  <a:latin typeface="Lexend Deca"/>
                  <a:ea typeface="Lexend Deca"/>
                  <a:cs typeface="Lexend Deca"/>
                  <a:sym typeface="Lexend Deca"/>
                </a:rPr>
              </a:br>
              <a:r>
                <a:rPr lang="en-US" sz="3000" b="1" dirty="0">
                  <a:solidFill>
                    <a:srgbClr val="231F2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Auto</a:t>
              </a:r>
              <a:endParaRPr sz="3000" b="1" dirty="0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7528994" y="4897385"/>
            <a:ext cx="4253613" cy="914400"/>
            <a:chOff x="6863038" y="6502275"/>
            <a:chExt cx="4253613" cy="914400"/>
          </a:xfrm>
        </p:grpSpPr>
        <p:pic>
          <p:nvPicPr>
            <p:cNvPr id="190" name="Google Shape;190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63038" y="650227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27"/>
            <p:cNvSpPr txBox="1"/>
            <p:nvPr/>
          </p:nvSpPr>
          <p:spPr>
            <a:xfrm>
              <a:off x="7965750" y="6502275"/>
              <a:ext cx="31509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>
                  <a:solidFill>
                    <a:srgbClr val="231F2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Seguro</a:t>
              </a:r>
              <a:br>
                <a:rPr lang="en-US" sz="3000" b="1" dirty="0">
                  <a:solidFill>
                    <a:srgbClr val="231F20"/>
                  </a:solidFill>
                  <a:latin typeface="Lexend Deca"/>
                  <a:ea typeface="Lexend Deca"/>
                  <a:cs typeface="Lexend Deca"/>
                  <a:sym typeface="Lexend Deca"/>
                </a:rPr>
              </a:br>
              <a:r>
                <a:rPr lang="en-US" sz="3000" b="1" dirty="0">
                  <a:solidFill>
                    <a:srgbClr val="231F2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Patrimonial</a:t>
              </a:r>
              <a:endParaRPr sz="3000" b="1" dirty="0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192" name="Google Shape;192;p27"/>
          <p:cNvGrpSpPr/>
          <p:nvPr/>
        </p:nvGrpSpPr>
        <p:grpSpPr>
          <a:xfrm>
            <a:off x="4680375" y="7348939"/>
            <a:ext cx="4253600" cy="914400"/>
            <a:chOff x="6863050" y="4452075"/>
            <a:chExt cx="4253600" cy="914400"/>
          </a:xfrm>
        </p:grpSpPr>
        <p:pic>
          <p:nvPicPr>
            <p:cNvPr id="193" name="Google Shape;193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63050" y="445207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27"/>
            <p:cNvSpPr txBox="1"/>
            <p:nvPr/>
          </p:nvSpPr>
          <p:spPr>
            <a:xfrm>
              <a:off x="7965750" y="4452075"/>
              <a:ext cx="31509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>
                  <a:solidFill>
                    <a:srgbClr val="231F2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Seguro</a:t>
              </a:r>
              <a:br>
                <a:rPr lang="en-US" sz="3000" b="1" dirty="0">
                  <a:solidFill>
                    <a:srgbClr val="231F20"/>
                  </a:solidFill>
                  <a:latin typeface="Lexend Deca"/>
                  <a:ea typeface="Lexend Deca"/>
                  <a:cs typeface="Lexend Deca"/>
                  <a:sym typeface="Lexend Deca"/>
                </a:rPr>
              </a:br>
              <a:r>
                <a:rPr lang="en-US" sz="3000" b="1" dirty="0" err="1">
                  <a:solidFill>
                    <a:srgbClr val="231F2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Viagem</a:t>
              </a:r>
              <a:endParaRPr sz="3000" b="1" dirty="0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195" name="Google Shape;195;p27"/>
          <p:cNvGrpSpPr/>
          <p:nvPr/>
        </p:nvGrpSpPr>
        <p:grpSpPr>
          <a:xfrm>
            <a:off x="12617275" y="4831065"/>
            <a:ext cx="3230000" cy="914405"/>
            <a:chOff x="6863050" y="5477168"/>
            <a:chExt cx="3230000" cy="914405"/>
          </a:xfrm>
        </p:grpSpPr>
        <p:pic>
          <p:nvPicPr>
            <p:cNvPr id="196" name="Google Shape;196;p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863050" y="547717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27"/>
            <p:cNvSpPr txBox="1"/>
            <p:nvPr/>
          </p:nvSpPr>
          <p:spPr>
            <a:xfrm>
              <a:off x="7965750" y="5477168"/>
              <a:ext cx="21273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>
                  <a:solidFill>
                    <a:srgbClr val="231F2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Seguro </a:t>
              </a:r>
              <a:endParaRPr sz="3000" b="1" dirty="0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>
                  <a:solidFill>
                    <a:srgbClr val="231F2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de </a:t>
              </a:r>
              <a:r>
                <a:rPr lang="en-US" sz="3000" b="1" dirty="0" err="1">
                  <a:solidFill>
                    <a:srgbClr val="231F2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Danos</a:t>
              </a:r>
              <a:endParaRPr sz="3000" b="1" dirty="0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198" name="Google Shape;198;p27"/>
          <p:cNvGrpSpPr/>
          <p:nvPr/>
        </p:nvGrpSpPr>
        <p:grpSpPr>
          <a:xfrm>
            <a:off x="9768650" y="7403915"/>
            <a:ext cx="4253600" cy="925123"/>
            <a:chOff x="6863050" y="7527375"/>
            <a:chExt cx="4253600" cy="925123"/>
          </a:xfrm>
        </p:grpSpPr>
        <p:pic>
          <p:nvPicPr>
            <p:cNvPr id="199" name="Google Shape;199;p2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863050" y="7538098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27"/>
            <p:cNvSpPr txBox="1"/>
            <p:nvPr/>
          </p:nvSpPr>
          <p:spPr>
            <a:xfrm>
              <a:off x="7965750" y="7527375"/>
              <a:ext cx="31509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231F2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Microsseguros</a:t>
              </a:r>
              <a:endParaRPr sz="30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sp>
        <p:nvSpPr>
          <p:cNvPr id="201" name="Google Shape;201;p27"/>
          <p:cNvSpPr txBox="1"/>
          <p:nvPr/>
        </p:nvSpPr>
        <p:spPr>
          <a:xfrm>
            <a:off x="9768650" y="7430014"/>
            <a:ext cx="2521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234905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500" b="1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+78%</a:t>
            </a:r>
            <a:endParaRPr sz="6500" b="1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4680375" y="7430014"/>
            <a:ext cx="3061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234905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US" sz="6500" b="1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+164%</a:t>
            </a:r>
            <a:endParaRPr sz="6500" b="1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2440725" y="5066264"/>
            <a:ext cx="3061500" cy="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234905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US" sz="6500" b="1" dirty="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+32,8%</a:t>
            </a:r>
            <a:endParaRPr sz="6500" b="1" dirty="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7529000" y="5066264"/>
            <a:ext cx="3061500" cy="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234905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US" sz="6500" b="1" dirty="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+32,6%</a:t>
            </a:r>
            <a:endParaRPr sz="6500" b="1" dirty="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12617275" y="5100860"/>
            <a:ext cx="3061500" cy="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234905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US" sz="6500" b="1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+26,5%</a:t>
            </a:r>
            <a:endParaRPr sz="6500" b="1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6" name="Google Shape;206;p27"/>
          <p:cNvSpPr txBox="1"/>
          <p:nvPr/>
        </p:nvSpPr>
        <p:spPr>
          <a:xfrm>
            <a:off x="10480325" y="9426175"/>
            <a:ext cx="6793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</a:t>
            </a:r>
            <a:r>
              <a:rPr lang="en-US" sz="1800" dirty="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: SUSEP - </a:t>
            </a: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Superintendência</a:t>
            </a:r>
            <a:r>
              <a:rPr lang="en-US" sz="1800" dirty="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Seguros</a:t>
            </a:r>
            <a:r>
              <a:rPr lang="en-US" sz="1800" dirty="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 Privados, 2023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" name="Google Shape;159;p25">
            <a:extLst>
              <a:ext uri="{FF2B5EF4-FFF2-40B4-BE49-F238E27FC236}">
                <a16:creationId xmlns:a16="http://schemas.microsoft.com/office/drawing/2014/main" id="{D7E5638F-F176-A732-A725-B2C2F25A0888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5" name="Imagem 4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4185401B-A834-1B3F-2578-C0CB128358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3911" y="630324"/>
            <a:ext cx="2400177" cy="6358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1633750" y="1448400"/>
            <a:ext cx="150204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O interesse </a:t>
            </a:r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por</a:t>
            </a: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corretoras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seguro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tem</a:t>
            </a: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crescido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ao</a:t>
            </a: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longo</a:t>
            </a: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dos </a:t>
            </a:r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anos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18" name="Google Shape;218;p28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3596725"/>
            <a:ext cx="13716000" cy="51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/>
        </p:nvSpPr>
        <p:spPr>
          <a:xfrm>
            <a:off x="2262563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maior</a:t>
            </a:r>
            <a:r>
              <a:rPr lang="en-US" sz="5100" b="1" dirty="0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5100" b="1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8" name="Google Shape;228;p29"/>
          <p:cNvSpPr txBox="1"/>
          <p:nvPr/>
        </p:nvSpPr>
        <p:spPr>
          <a:xfrm>
            <a:off x="10519222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menor</a:t>
            </a:r>
            <a:r>
              <a:rPr lang="en-US" sz="5100" b="1" dirty="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1500" b="1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2553450" y="4576878"/>
            <a:ext cx="49245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Julho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(+6%)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Janeiro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(+4%)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Outubro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(+4%)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10865725" y="4576875"/>
            <a:ext cx="48132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Abril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(-9%)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Junho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(-5%)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Maio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(-3%)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31" name="Google Shape;231;p29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79D7E7D5-0E89-33F1-41BC-CF673BFD817C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57092AF4-CFFB-728A-B3E2-4C25354CE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911" y="630324"/>
            <a:ext cx="2400177" cy="6358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30"/>
          <p:cNvGrpSpPr/>
          <p:nvPr/>
        </p:nvGrpSpPr>
        <p:grpSpPr>
          <a:xfrm>
            <a:off x="4270302" y="1837150"/>
            <a:ext cx="9747398" cy="1000274"/>
            <a:chOff x="3432302" y="1822750"/>
            <a:chExt cx="9747398" cy="1000274"/>
          </a:xfrm>
        </p:grpSpPr>
        <p:sp>
          <p:nvSpPr>
            <p:cNvPr id="242" name="Google Shape;242;p30"/>
            <p:cNvSpPr txBox="1"/>
            <p:nvPr/>
          </p:nvSpPr>
          <p:spPr>
            <a:xfrm>
              <a:off x="3432302" y="1822750"/>
              <a:ext cx="9256800" cy="100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Estados</a:t>
              </a:r>
              <a:r>
                <a:rPr lang="en-US" sz="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com</a:t>
              </a:r>
              <a:r>
                <a:rPr lang="en-US" sz="5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 err="1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maior</a:t>
              </a:r>
              <a:r>
                <a:rPr lang="en-US" sz="5000" b="1" dirty="0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interesse</a:t>
              </a:r>
              <a:endParaRPr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pic>
          <p:nvPicPr>
            <p:cNvPr id="243" name="Google Shape;243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689200" y="1962250"/>
              <a:ext cx="490500" cy="49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4" name="Google Shape;244;p30"/>
          <p:cNvSpPr txBox="1"/>
          <p:nvPr/>
        </p:nvSpPr>
        <p:spPr>
          <a:xfrm>
            <a:off x="11022753" y="9426175"/>
            <a:ext cx="6250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Palavras-chave do Google,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46" name="Google Shape;246;p30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3188" y="3473238"/>
            <a:ext cx="13001625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59;p25">
            <a:extLst>
              <a:ext uri="{FF2B5EF4-FFF2-40B4-BE49-F238E27FC236}">
                <a16:creationId xmlns:a16="http://schemas.microsoft.com/office/drawing/2014/main" id="{C1D028AB-76E7-11C7-78E1-9BD06F350181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5" name="Imagem 4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F5EA0605-548A-57CB-1447-78FEA2EA2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911" y="630324"/>
            <a:ext cx="2400177" cy="6358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 txBox="1"/>
          <p:nvPr/>
        </p:nvSpPr>
        <p:spPr>
          <a:xfrm>
            <a:off x="2782800" y="3525475"/>
            <a:ext cx="12722400" cy="20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Média de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1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1.557.000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pesquisas mensais por palavras relacionadas à</a:t>
            </a:r>
            <a:endParaRPr sz="5600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53" name="Google Shape;253;p31"/>
          <p:cNvSpPr txBox="1"/>
          <p:nvPr/>
        </p:nvSpPr>
        <p:spPr>
          <a:xfrm>
            <a:off x="2782800" y="5588575"/>
            <a:ext cx="13488900" cy="1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Seguros e Corretoras</a:t>
            </a:r>
            <a:endParaRPr sz="71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54" name="Google Shape;254;p31"/>
          <p:cNvPicPr preferRelativeResize="0"/>
          <p:nvPr/>
        </p:nvPicPr>
        <p:blipFill rotWithShape="1">
          <a:blip r:embed="rId3">
            <a:alphaModFix amt="48000"/>
          </a:blip>
          <a:srcRect t="22247" b="25106"/>
          <a:stretch/>
        </p:blipFill>
        <p:spPr>
          <a:xfrm>
            <a:off x="2808825" y="3129037"/>
            <a:ext cx="1487200" cy="6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1"/>
          <p:cNvSpPr txBox="1"/>
          <p:nvPr/>
        </p:nvSpPr>
        <p:spPr>
          <a:xfrm>
            <a:off x="9618141" y="9426175"/>
            <a:ext cx="7655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: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Planejador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do Google, 2023</a:t>
            </a:r>
            <a:endParaRPr sz="1800" dirty="0">
              <a:solidFill>
                <a:schemeClr val="bg1">
                  <a:lumMod val="50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0C5602B6-3494-BF41-4394-8140F11D06F5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A4B1BECA-A5D4-2622-D44A-79D2DD522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4273" y="655494"/>
            <a:ext cx="3139453" cy="8452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/>
          <p:nvPr/>
        </p:nvSpPr>
        <p:spPr>
          <a:xfrm>
            <a:off x="4515602" y="1850400"/>
            <a:ext cx="9256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Buscas por </a:t>
            </a:r>
            <a:r>
              <a:rPr lang="en-US" sz="5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dispositivo</a:t>
            </a:r>
            <a:endParaRPr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9618141" y="9426175"/>
            <a:ext cx="7655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: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Planejador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do Google, 2023</a:t>
            </a:r>
            <a:endParaRPr sz="1800" dirty="0">
              <a:solidFill>
                <a:schemeClr val="bg1">
                  <a:lumMod val="50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71" name="Google Shape;271;p32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6050" y="3437000"/>
            <a:ext cx="12915900" cy="51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6020565A-9AF6-BC2C-D996-16C65B9B3517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747AA50-9CF4-45CD-24AE-DA27F374C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4273" y="655494"/>
            <a:ext cx="3139453" cy="8452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/>
          <p:nvPr/>
        </p:nvSpPr>
        <p:spPr>
          <a:xfrm>
            <a:off x="1689775" y="1794950"/>
            <a:ext cx="12885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Principais </a:t>
            </a:r>
            <a:r>
              <a:rPr lang="en-US" sz="50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termos de busca</a:t>
            </a:r>
            <a:endParaRPr sz="5000" b="1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278" name="Google Shape;278;p33"/>
          <p:cNvGrpSpPr/>
          <p:nvPr/>
        </p:nvGrpSpPr>
        <p:grpSpPr>
          <a:xfrm>
            <a:off x="1592913" y="3025775"/>
            <a:ext cx="15102175" cy="5962204"/>
            <a:chOff x="1786375" y="3039025"/>
            <a:chExt cx="15102175" cy="5962204"/>
          </a:xfrm>
        </p:grpSpPr>
        <p:sp>
          <p:nvSpPr>
            <p:cNvPr id="279" name="Google Shape;279;p33"/>
            <p:cNvSpPr txBox="1"/>
            <p:nvPr/>
          </p:nvSpPr>
          <p:spPr>
            <a:xfrm>
              <a:off x="1786375" y="3572050"/>
              <a:ext cx="6270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seguro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viagem</a:t>
              </a:r>
              <a:endParaRPr sz="2800" dirty="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seguro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carros</a:t>
              </a:r>
              <a:endParaRPr sz="2800" dirty="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seguro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auto</a:t>
              </a:r>
              <a:endParaRPr sz="2800" dirty="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seguro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viagem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internacional</a:t>
              </a:r>
              <a:endParaRPr sz="2800" dirty="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corretora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seguros</a:t>
              </a:r>
              <a:endParaRPr sz="2800" dirty="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simular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seguro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auto</a:t>
              </a:r>
              <a:endParaRPr sz="2800" dirty="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seguro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viagem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internacional</a:t>
              </a:r>
              <a:endParaRPr sz="2800" dirty="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cotar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seguro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online</a:t>
              </a:r>
              <a:endParaRPr sz="2800" dirty="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seguros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patrimoniais</a:t>
              </a:r>
              <a:endParaRPr sz="2800" dirty="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0" name="Google Shape;280;p33"/>
            <p:cNvSpPr txBox="1"/>
            <p:nvPr/>
          </p:nvSpPr>
          <p:spPr>
            <a:xfrm>
              <a:off x="9061321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R$ 5,44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R$ 4,84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R$ 6,63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R$ 4,57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R$ 1,97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R$ 5,28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R$ 3,86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R$ 6,99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RS 1,55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1" name="Google Shape;281;p33"/>
            <p:cNvSpPr txBox="1"/>
            <p:nvPr/>
          </p:nvSpPr>
          <p:spPr>
            <a:xfrm>
              <a:off x="11734279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R$ 22,79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R$ 17,25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R$ 22,48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R$ 21,78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R$ 8,42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R$ 17,67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R$ 19,51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R$ 23,75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R$ 8,12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2" name="Google Shape;282;p33"/>
            <p:cNvSpPr txBox="1"/>
            <p:nvPr/>
          </p:nvSpPr>
          <p:spPr>
            <a:xfrm>
              <a:off x="14712638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49,500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33,100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27,100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22.200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14.800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3.600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2.400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1,300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50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720</a:t>
              </a:r>
              <a:endParaRPr sz="280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3" name="Google Shape;283;p33"/>
            <p:cNvSpPr txBox="1"/>
            <p:nvPr/>
          </p:nvSpPr>
          <p:spPr>
            <a:xfrm>
              <a:off x="1786375" y="3039025"/>
              <a:ext cx="5896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Palavra-chave</a:t>
              </a:r>
              <a:endParaRPr sz="2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4" name="Google Shape;284;p33"/>
            <p:cNvSpPr txBox="1"/>
            <p:nvPr/>
          </p:nvSpPr>
          <p:spPr>
            <a:xfrm>
              <a:off x="8502876" y="3039025"/>
              <a:ext cx="2784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(menor)</a:t>
              </a:r>
              <a:endParaRPr sz="2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5" name="Google Shape;285;p33"/>
            <p:cNvSpPr txBox="1"/>
            <p:nvPr/>
          </p:nvSpPr>
          <p:spPr>
            <a:xfrm>
              <a:off x="11420028" y="3039025"/>
              <a:ext cx="2296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(maior)</a:t>
              </a:r>
              <a:endParaRPr sz="2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6" name="Google Shape;286;p33"/>
            <p:cNvSpPr txBox="1"/>
            <p:nvPr/>
          </p:nvSpPr>
          <p:spPr>
            <a:xfrm>
              <a:off x="14204750" y="3039025"/>
              <a:ext cx="2683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Média mensal</a:t>
              </a:r>
              <a:endParaRPr sz="2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sp>
        <p:nvSpPr>
          <p:cNvPr id="287" name="Google Shape;287;p33"/>
          <p:cNvSpPr txBox="1"/>
          <p:nvPr/>
        </p:nvSpPr>
        <p:spPr>
          <a:xfrm>
            <a:off x="9618141" y="9426175"/>
            <a:ext cx="7655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: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Planejador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do Google, 2023</a:t>
            </a:r>
            <a:endParaRPr sz="1800" dirty="0">
              <a:solidFill>
                <a:schemeClr val="bg1">
                  <a:lumMod val="50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B80726F7-BD2F-9F95-17F9-40263F62D62B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961B60F-9489-F31B-FC39-BD5258FDA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4273" y="655494"/>
            <a:ext cx="3139453" cy="8452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Macintosh PowerPoint</Application>
  <PresentationFormat>Personalizar</PresentationFormat>
  <Paragraphs>93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Lexend Deca</vt:lpstr>
      <vt:lpstr>Calibri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BIANCA PINTO CARVALHO</cp:lastModifiedBy>
  <cp:revision>1</cp:revision>
  <dcterms:modified xsi:type="dcterms:W3CDTF">2023-05-02T20:41:58Z</dcterms:modified>
</cp:coreProperties>
</file>