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81" autoAdjust="0"/>
  </p:normalViewPr>
  <p:slideViewPr>
    <p:cSldViewPr>
      <p:cViewPr varScale="1">
        <p:scale>
          <a:sx n="107" d="100"/>
          <a:sy n="107" d="100"/>
        </p:scale>
        <p:origin x="-16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7541897-4551-4686-BED8-800307225E11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A558FD6-A2AB-4C63-9FB1-587B12EA23D2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1897-4551-4686-BED8-800307225E11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8FD6-A2AB-4C63-9FB1-587B12EA23D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1897-4551-4686-BED8-800307225E11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8FD6-A2AB-4C63-9FB1-587B12EA23D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541897-4551-4686-BED8-800307225E11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558FD6-A2AB-4C63-9FB1-587B12EA23D2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7541897-4551-4686-BED8-800307225E11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A558FD6-A2AB-4C63-9FB1-587B12EA23D2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1897-4551-4686-BED8-800307225E11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8FD6-A2AB-4C63-9FB1-587B12EA23D2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1897-4551-4686-BED8-800307225E11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8FD6-A2AB-4C63-9FB1-587B12EA23D2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541897-4551-4686-BED8-800307225E11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558FD6-A2AB-4C63-9FB1-587B12EA23D2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41897-4551-4686-BED8-800307225E11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58FD6-A2AB-4C63-9FB1-587B12EA23D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7541897-4551-4686-BED8-800307225E11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A558FD6-A2AB-4C63-9FB1-587B12EA23D2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7541897-4551-4686-BED8-800307225E11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A558FD6-A2AB-4C63-9FB1-587B12EA23D2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541897-4551-4686-BED8-800307225E11}" type="datetimeFigureOut">
              <a:rPr lang="pt-BR" smtClean="0"/>
              <a:t>26/06/2017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A558FD6-A2AB-4C63-9FB1-587B12EA23D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Valor </a:t>
            </a:r>
            <a:r>
              <a:rPr lang="pt-BR" sz="4000" dirty="0" err="1" smtClean="0"/>
              <a:t>Intrinseco</a:t>
            </a:r>
            <a:r>
              <a:rPr lang="pt-BR" sz="4000" dirty="0" smtClean="0"/>
              <a:t> de Graham</a:t>
            </a:r>
            <a:endParaRPr lang="pt-BR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92696"/>
            <a:ext cx="6943725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20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5729064" cy="1143000"/>
          </a:xfrm>
        </p:spPr>
        <p:txBody>
          <a:bodyPr/>
          <a:lstStyle/>
          <a:p>
            <a:r>
              <a:rPr lang="pt-BR" dirty="0" smtClean="0"/>
              <a:t>Introdução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Benjamin Graham foi o inventor do </a:t>
            </a:r>
            <a:r>
              <a:rPr lang="pt-BR" dirty="0" err="1" smtClean="0"/>
              <a:t>Value</a:t>
            </a:r>
            <a:r>
              <a:rPr lang="pt-BR" dirty="0" smtClean="0"/>
              <a:t> </a:t>
            </a:r>
            <a:r>
              <a:rPr lang="pt-BR" dirty="0" err="1" smtClean="0"/>
              <a:t>Investing</a:t>
            </a:r>
            <a:endParaRPr lang="pt-BR" dirty="0" smtClean="0"/>
          </a:p>
          <a:p>
            <a:r>
              <a:rPr lang="pt-BR" dirty="0" smtClean="0"/>
              <a:t>Professor da Universidade de Columbia. Foi o mentor intelectual de Warren Buffet.</a:t>
            </a:r>
          </a:p>
          <a:p>
            <a:r>
              <a:rPr lang="pt-BR" dirty="0" smtClean="0"/>
              <a:t>Basicamente os preços são definidos pelos </a:t>
            </a:r>
            <a:r>
              <a:rPr lang="pt-BR" dirty="0" err="1" smtClean="0"/>
              <a:t>Sr</a:t>
            </a:r>
            <a:r>
              <a:rPr lang="pt-BR" dirty="0" smtClean="0"/>
              <a:t> Mercado.</a:t>
            </a:r>
          </a:p>
          <a:p>
            <a:r>
              <a:rPr lang="pt-BR" dirty="0" smtClean="0"/>
              <a:t>A volatilidade é dada pelas emoções dos entes do mercado.</a:t>
            </a:r>
          </a:p>
          <a:p>
            <a:r>
              <a:rPr lang="pt-BR" dirty="0" smtClean="0"/>
              <a:t>Compra no pânico e vende na euforia.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 smtClean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403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017096" cy="1143000"/>
          </a:xfrm>
        </p:spPr>
        <p:txBody>
          <a:bodyPr/>
          <a:lstStyle/>
          <a:p>
            <a:r>
              <a:rPr lang="pt-BR" dirty="0" smtClean="0"/>
              <a:t>Conceito de Valor Intrínseco e de Margem de Segurança</a:t>
            </a:r>
            <a:endParaRPr lang="pt-BR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12496" r="39657" b="26249"/>
          <a:stretch/>
        </p:blipFill>
        <p:spPr bwMode="auto">
          <a:xfrm>
            <a:off x="457200" y="1904831"/>
            <a:ext cx="7467600" cy="426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194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1" t="48387" r="42171" b="5821"/>
          <a:stretch/>
        </p:blipFill>
        <p:spPr bwMode="auto">
          <a:xfrm>
            <a:off x="467544" y="1556792"/>
            <a:ext cx="7704856" cy="501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 flipV="1">
            <a:off x="755576" y="3212976"/>
            <a:ext cx="6552728" cy="7200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 flipV="1">
            <a:off x="730912" y="3501008"/>
            <a:ext cx="6552728" cy="7200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538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5801072" cy="1143000"/>
          </a:xfrm>
        </p:spPr>
        <p:txBody>
          <a:bodyPr/>
          <a:lstStyle/>
          <a:p>
            <a:r>
              <a:rPr lang="pt-BR" dirty="0" smtClean="0"/>
              <a:t>Primeira fórmula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VI = √22,5 x LPA x VPA</a:t>
            </a:r>
          </a:p>
          <a:p>
            <a:pPr lvl="1"/>
            <a:r>
              <a:rPr lang="pt-BR" sz="2400" dirty="0"/>
              <a:t>Onde VI = Valor Intrínseco </a:t>
            </a:r>
          </a:p>
          <a:p>
            <a:pPr lvl="1"/>
            <a:r>
              <a:rPr lang="pt-BR" sz="2400" dirty="0"/>
              <a:t>VPA = Valor Patrimonial por ação</a:t>
            </a:r>
          </a:p>
          <a:p>
            <a:pPr lvl="1"/>
            <a:r>
              <a:rPr lang="pt-BR" sz="2400" dirty="0"/>
              <a:t>LPA = Lucro por ação</a:t>
            </a:r>
          </a:p>
          <a:p>
            <a:endParaRPr lang="pt-BR" dirty="0" smtClean="0"/>
          </a:p>
          <a:p>
            <a:r>
              <a:rPr lang="pt-BR" dirty="0" smtClean="0"/>
              <a:t>A raiz é sobre o valor inteiro!!!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VI deve ser comparado ao preço da 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3293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6305128" cy="1143000"/>
          </a:xfrm>
        </p:spPr>
        <p:txBody>
          <a:bodyPr/>
          <a:lstStyle/>
          <a:p>
            <a:r>
              <a:rPr lang="pt-BR" dirty="0" smtClean="0"/>
              <a:t>Segunda fórmula melhorada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VI = LPA x (8,5 + 2g) x 4,4 / Y</a:t>
            </a:r>
          </a:p>
          <a:p>
            <a:endParaRPr lang="pt-BR" dirty="0"/>
          </a:p>
          <a:p>
            <a:pPr lvl="1"/>
            <a:r>
              <a:rPr lang="pt-BR" dirty="0" smtClean="0"/>
              <a:t>LPA = Lucro por ação</a:t>
            </a:r>
          </a:p>
          <a:p>
            <a:pPr lvl="1"/>
            <a:r>
              <a:rPr lang="pt-BR" dirty="0" smtClean="0"/>
              <a:t>G = crescimento esperado</a:t>
            </a:r>
          </a:p>
          <a:p>
            <a:pPr lvl="1"/>
            <a:r>
              <a:rPr lang="pt-BR" dirty="0" smtClean="0"/>
              <a:t>4,4 = taxa de remuneração dos </a:t>
            </a:r>
            <a:r>
              <a:rPr lang="pt-BR" dirty="0" err="1" smtClean="0"/>
              <a:t>bonds</a:t>
            </a:r>
            <a:r>
              <a:rPr lang="pt-BR" dirty="0" smtClean="0"/>
              <a:t> em 1962 quando a taxa foi criada.</a:t>
            </a:r>
          </a:p>
          <a:p>
            <a:pPr lvl="1"/>
            <a:r>
              <a:rPr lang="pt-BR" dirty="0" smtClean="0"/>
              <a:t>Y = Rendimento atual de obrigações de Rating AAA</a:t>
            </a:r>
          </a:p>
          <a:p>
            <a:pPr lvl="1"/>
            <a:r>
              <a:rPr lang="pt-BR" dirty="0" smtClean="0"/>
              <a:t>8,5 = P/L que Graham esperava nos EUA. Isso dá um retorno em renda variável de 11,76%</a:t>
            </a:r>
          </a:p>
          <a:p>
            <a:pPr lvl="1"/>
            <a:r>
              <a:rPr lang="pt-BR" dirty="0" smtClean="0"/>
              <a:t>VI = Valor Intrínseco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36505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5801072" cy="1143000"/>
          </a:xfrm>
        </p:spPr>
        <p:txBody>
          <a:bodyPr/>
          <a:lstStyle/>
          <a:p>
            <a:r>
              <a:rPr lang="pt-BR" dirty="0" smtClean="0"/>
              <a:t>Fórmula adaptada ao cenário brasileiro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VI = LPA x (6,5 + 2g) x 10,65/SELIC</a:t>
            </a:r>
          </a:p>
          <a:p>
            <a:endParaRPr lang="pt-BR" dirty="0"/>
          </a:p>
          <a:p>
            <a:pPr lvl="1"/>
            <a:r>
              <a:rPr lang="pt-BR" dirty="0" smtClean="0"/>
              <a:t>P/L de 6,5 = rentabilidade média anual de 15,38%. Um prêmio de 5% ao ano além da Renda Fixa.</a:t>
            </a:r>
          </a:p>
          <a:p>
            <a:pPr lvl="1"/>
            <a:r>
              <a:rPr lang="pt-BR" dirty="0" smtClean="0"/>
              <a:t>10,65 é o prêmio do Pré-fixado mais longo atual. 2023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SELIC são os juros atuais do emissor com Rating AAA no </a:t>
            </a:r>
            <a:r>
              <a:rPr lang="pt-BR" dirty="0" err="1" smtClean="0"/>
              <a:t>territorio</a:t>
            </a:r>
            <a:r>
              <a:rPr lang="pt-BR" dirty="0" smtClean="0"/>
              <a:t> brasileiro que é o Tesouro Nacional.</a:t>
            </a:r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0370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4999</TotalTime>
  <Words>248</Words>
  <Application>Microsoft Office PowerPoint</Application>
  <PresentationFormat>Apresentação na tela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Balcão Envidraçado</vt:lpstr>
      <vt:lpstr>Apresentação do PowerPoint</vt:lpstr>
      <vt:lpstr>Introdução </vt:lpstr>
      <vt:lpstr>Conceito de Valor Intrínseco e de Margem de Segurança</vt:lpstr>
      <vt:lpstr>Apresentação do PowerPoint</vt:lpstr>
      <vt:lpstr>Primeira fórmula</vt:lpstr>
      <vt:lpstr>Segunda fórmula melhorada</vt:lpstr>
      <vt:lpstr>Fórmula adaptada ao cenário brasileiro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</dc:creator>
  <cp:lastModifiedBy>Daniel</cp:lastModifiedBy>
  <cp:revision>5</cp:revision>
  <dcterms:created xsi:type="dcterms:W3CDTF">2017-06-25T02:12:31Z</dcterms:created>
  <dcterms:modified xsi:type="dcterms:W3CDTF">2017-06-29T21:53:40Z</dcterms:modified>
</cp:coreProperties>
</file>