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8288000" cy="10287000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Lexend Deca" pitchFamily="2" charset="77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5"/>
    <p:restoredTop sz="94674"/>
  </p:normalViewPr>
  <p:slideViewPr>
    <p:cSldViewPr snapToGrid="0">
      <p:cViewPr varScale="1">
        <p:scale>
          <a:sx n="47" d="100"/>
          <a:sy n="47" d="100"/>
        </p:scale>
        <p:origin x="256" y="29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648ba1d256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1648ba1d256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1648ba1d256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g1648ba1d256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1648ba1d256_0_9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g1648ba1d256_0_9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da4ca078a1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1da4ca078a1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da957373b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1da957373b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648ba1d256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1648ba1d256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cdcd1d6ec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1cdcd1d6ec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2c152712a3_0_3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g12c152712a3_0_3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da2b56f88c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1da2b56f88c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694ba62787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g1694ba6278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da2b56f88c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g1da2b56f88c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/>
          <p:nvPr/>
        </p:nvSpPr>
        <p:spPr>
          <a:xfrm>
            <a:off x="1785000" y="3813600"/>
            <a:ext cx="7359000" cy="26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Estudo de Mercado</a:t>
            </a:r>
            <a:endParaRPr sz="9600"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62" name="Google Shape;162;p25"/>
          <p:cNvSpPr txBox="1"/>
          <p:nvPr/>
        </p:nvSpPr>
        <p:spPr>
          <a:xfrm>
            <a:off x="9144000" y="4146000"/>
            <a:ext cx="7359000" cy="19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Dedetizadoras</a:t>
            </a:r>
            <a:endParaRPr sz="72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59;p25">
            <a:extLst>
              <a:ext uri="{FF2B5EF4-FFF2-40B4-BE49-F238E27FC236}">
                <a16:creationId xmlns:a16="http://schemas.microsoft.com/office/drawing/2014/main" id="{3B7A9166-81F5-4953-F848-DDE76A202E55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238E912B-1B26-F893-9F42-CBF9BA823C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935746"/>
            <a:ext cx="7620000" cy="162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/>
          <p:cNvSpPr txBox="1"/>
          <p:nvPr/>
        </p:nvSpPr>
        <p:spPr>
          <a:xfrm>
            <a:off x="2576550" y="2523750"/>
            <a:ext cx="13134900" cy="52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Em resumo, os anúncios digitais são uma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excelente maneira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para as dedetizadoras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aumentarem seus lucros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. </a:t>
            </a:r>
            <a:endParaRPr sz="380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6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</a:b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Com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estratégias bem construídas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 e sempre de olho no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estado atual do mercado</a:t>
            </a:r>
            <a:r>
              <a:rPr lang="en-US" sz="38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, a internet pode ser a </a:t>
            </a:r>
            <a:r>
              <a:rPr lang="en-US" sz="38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principal fonte de resultado para o seu negócio!</a:t>
            </a:r>
            <a:endParaRPr sz="3800"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B67553FC-10F5-844B-5A42-6F507D7905C2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D214094F-11E5-0178-D8AB-3DD7E6AF0F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97;p35">
            <a:extLst>
              <a:ext uri="{FF2B5EF4-FFF2-40B4-BE49-F238E27FC236}">
                <a16:creationId xmlns:a16="http://schemas.microsoft.com/office/drawing/2014/main" id="{C5BC822A-E7B8-F8F0-CB92-B6E56EF23ECF}"/>
              </a:ext>
            </a:extLst>
          </p:cNvPr>
          <p:cNvSpPr txBox="1"/>
          <p:nvPr/>
        </p:nvSpPr>
        <p:spPr>
          <a:xfrm>
            <a:off x="7045799" y="7380563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DA41351C-9269-37EF-FC30-721ADDBB6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0462" y="4325678"/>
            <a:ext cx="7667076" cy="16356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/>
        </p:nvSpPr>
        <p:spPr>
          <a:xfrm>
            <a:off x="2568150" y="2142475"/>
            <a:ext cx="13151700" cy="29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O </a:t>
            </a:r>
            <a:r>
              <a:rPr lang="en-US" sz="64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Brasil</a:t>
            </a:r>
            <a:r>
              <a:rPr lang="en-US" sz="6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4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tem</a:t>
            </a:r>
            <a:r>
              <a:rPr lang="en-US" sz="6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, </a:t>
            </a:r>
            <a:r>
              <a:rPr lang="en-US" sz="64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atualmente</a:t>
            </a:r>
            <a:r>
              <a:rPr lang="en-US" sz="6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, </a:t>
            </a:r>
            <a:endParaRPr sz="64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</a:t>
            </a:r>
            <a:r>
              <a:rPr lang="en-US" sz="6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de</a:t>
            </a:r>
            <a:r>
              <a:rPr lang="en-US" sz="6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9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8.630</a:t>
            </a:r>
            <a:r>
              <a:rPr lang="en-US" sz="6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4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dedetizadoras</a:t>
            </a:r>
            <a:r>
              <a:rPr lang="en-US" sz="64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64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ativas</a:t>
            </a:r>
            <a:r>
              <a:rPr lang="en-US" sz="64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no mercado.</a:t>
            </a:r>
            <a:endParaRPr sz="6400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Speedio,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2568150" y="5896025"/>
            <a:ext cx="13151700" cy="22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Juntas, elas faturaram, em 2022, </a:t>
            </a:r>
            <a:endParaRPr sz="640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 de</a:t>
            </a: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9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R$13.3bi</a:t>
            </a:r>
            <a:r>
              <a:rPr lang="en-US" sz="79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790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53115287-1B8F-3ED1-CF36-2FCC5DD6652B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7ADDAC14-192B-68AC-789C-02E8DDE30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Speedio,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85" name="Google Shape;185;p27"/>
          <p:cNvSpPr txBox="1"/>
          <p:nvPr/>
        </p:nvSpPr>
        <p:spPr>
          <a:xfrm>
            <a:off x="2288100" y="2451600"/>
            <a:ext cx="13711800" cy="53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Isso significa que, </a:t>
            </a:r>
            <a:endParaRPr sz="640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durante o mesmo período, </a:t>
            </a:r>
            <a:endParaRPr sz="640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uma dedetizadora </a:t>
            </a: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no Brasil </a:t>
            </a:r>
            <a:endParaRPr sz="640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faturou por mês, </a:t>
            </a: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em média,</a:t>
            </a:r>
            <a:r>
              <a:rPr lang="en-US" sz="64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endParaRPr sz="6400" b="1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4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mais de </a:t>
            </a:r>
            <a:r>
              <a:rPr lang="en-US" sz="7900" b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R$128.000</a:t>
            </a:r>
            <a:r>
              <a:rPr lang="en-US" sz="640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sz="790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32DD9AF7-D246-82B7-FC62-26093A074053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6E215335-D871-CAEF-5384-2F7AD7961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/>
          <p:nvPr/>
        </p:nvSpPr>
        <p:spPr>
          <a:xfrm>
            <a:off x="1633750" y="1642363"/>
            <a:ext cx="150204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Mesmo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com alto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faturamento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, o interesse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por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dedetizadoras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tem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b="1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diminuído</a:t>
            </a:r>
            <a:r>
              <a:rPr lang="en-US" sz="50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nos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últimos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anos</a:t>
            </a:r>
            <a:r>
              <a:rPr lang="en-US" sz="50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.</a:t>
            </a:r>
            <a:endParaRPr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196" name="Google Shape;196;p28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Google Trends 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197" name="Google Shape;197;p28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0875" y="3429000"/>
            <a:ext cx="14146125" cy="52694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7;p26">
            <a:extLst>
              <a:ext uri="{FF2B5EF4-FFF2-40B4-BE49-F238E27FC236}">
                <a16:creationId xmlns:a16="http://schemas.microsoft.com/office/drawing/2014/main" id="{8118E24E-EB25-4A2C-501B-9637A4F4D768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5" name="Imagem 4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700B2DFA-BD10-25BA-F924-E3F3E0F8AD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/>
        </p:nvSpPr>
        <p:spPr>
          <a:xfrm>
            <a:off x="2262563" y="2656100"/>
            <a:ext cx="5506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Meses com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 err="1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maior</a:t>
            </a:r>
            <a:r>
              <a:rPr lang="en-US" sz="5100" b="1" dirty="0">
                <a:solidFill>
                  <a:srgbClr val="38761D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interesse</a:t>
            </a:r>
            <a:endParaRPr sz="51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08" name="Google Shape;208;p29"/>
          <p:cNvSpPr txBox="1"/>
          <p:nvPr/>
        </p:nvSpPr>
        <p:spPr>
          <a:xfrm>
            <a:off x="10519222" y="2656100"/>
            <a:ext cx="5506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100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Meses com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 err="1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menor</a:t>
            </a:r>
            <a:r>
              <a:rPr lang="en-US" sz="5100" b="1" dirty="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100"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rPr>
              <a:t>interesse</a:t>
            </a:r>
            <a:endParaRPr sz="1500" b="1" dirty="0">
              <a:solidFill>
                <a:schemeClr val="tx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09" name="Google Shape;209;p29"/>
          <p:cNvSpPr txBox="1"/>
          <p:nvPr/>
        </p:nvSpPr>
        <p:spPr>
          <a:xfrm>
            <a:off x="2553450" y="4576878"/>
            <a:ext cx="49245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Janeiro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(+35%)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Fevereiro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(+18%)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Dezembro </a:t>
            </a:r>
            <a:r>
              <a:rPr lang="en-US" sz="3600">
                <a:solidFill>
                  <a:srgbClr val="6AA84F"/>
                </a:solidFill>
                <a:latin typeface="Lexend Deca"/>
                <a:ea typeface="Lexend Deca"/>
                <a:cs typeface="Lexend Deca"/>
                <a:sym typeface="Lexend Deca"/>
              </a:rPr>
              <a:t>(+10%)</a:t>
            </a:r>
            <a:endParaRPr sz="3600">
              <a:solidFill>
                <a:srgbClr val="6AA84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0" name="Google Shape;210;p29"/>
          <p:cNvSpPr txBox="1"/>
          <p:nvPr/>
        </p:nvSpPr>
        <p:spPr>
          <a:xfrm>
            <a:off x="10865725" y="4576875"/>
            <a:ext cx="48132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Julho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(-18%)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Agosto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(-17%)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>
                <a:solidFill>
                  <a:srgbClr val="231F20"/>
                </a:solidFill>
                <a:latin typeface="Lexend Deca"/>
                <a:ea typeface="Lexend Deca"/>
                <a:cs typeface="Lexend Deca"/>
                <a:sym typeface="Lexend Deca"/>
              </a:rPr>
              <a:t>Junho </a:t>
            </a:r>
            <a:r>
              <a:rPr lang="en-US" sz="3600">
                <a:solidFill>
                  <a:srgbClr val="CC0000"/>
                </a:solidFill>
                <a:latin typeface="Lexend Deca"/>
                <a:ea typeface="Lexend Deca"/>
                <a:cs typeface="Lexend Deca"/>
                <a:sym typeface="Lexend Deca"/>
              </a:rPr>
              <a:t>(-15%)</a:t>
            </a:r>
            <a:endParaRPr sz="3600">
              <a:solidFill>
                <a:srgbClr val="CC0000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11" name="Google Shape;211;p29"/>
          <p:cNvSpPr txBox="1"/>
          <p:nvPr/>
        </p:nvSpPr>
        <p:spPr>
          <a:xfrm>
            <a:off x="13077049" y="9426175"/>
            <a:ext cx="41964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Google Trends 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6D50C2B7-0C8D-92CE-10F1-1E68A9CA4C25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9F08DCAD-4347-6DA9-95C0-BDC4AD0FB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oogle Shape;221;p30"/>
          <p:cNvGrpSpPr/>
          <p:nvPr/>
        </p:nvGrpSpPr>
        <p:grpSpPr>
          <a:xfrm>
            <a:off x="4270302" y="1837150"/>
            <a:ext cx="9747398" cy="1000274"/>
            <a:chOff x="3432302" y="1822750"/>
            <a:chExt cx="9747398" cy="1000274"/>
          </a:xfrm>
        </p:grpSpPr>
        <p:sp>
          <p:nvSpPr>
            <p:cNvPr id="222" name="Google Shape;222;p30"/>
            <p:cNvSpPr txBox="1"/>
            <p:nvPr/>
          </p:nvSpPr>
          <p:spPr>
            <a:xfrm>
              <a:off x="3432302" y="1822750"/>
              <a:ext cx="9256800" cy="10002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 dirty="0" err="1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Estados</a:t>
              </a:r>
              <a:r>
                <a:rPr lang="en-US" sz="5000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com</a:t>
              </a:r>
              <a:r>
                <a:rPr lang="en-US" sz="5000" b="1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5000" b="1" dirty="0" err="1">
                  <a:solidFill>
                    <a:srgbClr val="38761D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maior</a:t>
              </a:r>
              <a:r>
                <a:rPr lang="en-US" sz="5000" b="1" dirty="0">
                  <a:solidFill>
                    <a:srgbClr val="38761D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5000" b="1" dirty="0">
                  <a:solidFill>
                    <a:schemeClr val="tx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interesse</a:t>
              </a:r>
              <a:endParaRPr b="1" dirty="0">
                <a:solidFill>
                  <a:schemeClr val="tx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pic>
          <p:nvPicPr>
            <p:cNvPr id="223" name="Google Shape;223;p3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2689200" y="1962250"/>
              <a:ext cx="490500" cy="490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4" name="Google Shape;224;p30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25" name="Google Shape;225;p30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78075" y="3122375"/>
            <a:ext cx="13131825" cy="52636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67;p26">
            <a:extLst>
              <a:ext uri="{FF2B5EF4-FFF2-40B4-BE49-F238E27FC236}">
                <a16:creationId xmlns:a16="http://schemas.microsoft.com/office/drawing/2014/main" id="{4876FED3-E6F6-2F92-9904-7E3CFFFFC525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rgbClr val="888888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sz="1800" dirty="0">
              <a:solidFill>
                <a:srgbClr val="888888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com traços pretos em fundo branco&#10;&#10;Descrição gerada automaticamente com confiança baixa">
            <a:extLst>
              <a:ext uri="{FF2B5EF4-FFF2-40B4-BE49-F238E27FC236}">
                <a16:creationId xmlns:a16="http://schemas.microsoft.com/office/drawing/2014/main" id="{5DC4898B-20E0-094D-80E9-0DB8127BF1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764" y="846306"/>
            <a:ext cx="2041450" cy="5407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1"/>
          <p:cNvSpPr txBox="1"/>
          <p:nvPr/>
        </p:nvSpPr>
        <p:spPr>
          <a:xfrm>
            <a:off x="2782800" y="3525475"/>
            <a:ext cx="12722400" cy="20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Média de</a:t>
            </a:r>
            <a:r>
              <a:rPr lang="en-US" sz="56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71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546.330</a:t>
            </a:r>
            <a:r>
              <a:rPr lang="en-US" sz="56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 </a:t>
            </a:r>
            <a:r>
              <a:rPr lang="en-US" sz="56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pesquisas mensais por palavras relacionadas à</a:t>
            </a:r>
            <a:endParaRPr sz="5600">
              <a:solidFill>
                <a:srgbClr val="FAFAFA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33" name="Google Shape;233;p31"/>
          <p:cNvSpPr txBox="1"/>
          <p:nvPr/>
        </p:nvSpPr>
        <p:spPr>
          <a:xfrm>
            <a:off x="2782800" y="5588575"/>
            <a:ext cx="10761000" cy="119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1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Dedetizadoras</a:t>
            </a:r>
            <a:endParaRPr sz="7100"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34" name="Google Shape;234;p31"/>
          <p:cNvPicPr preferRelativeResize="0"/>
          <p:nvPr/>
        </p:nvPicPr>
        <p:blipFill rotWithShape="1">
          <a:blip r:embed="rId3">
            <a:alphaModFix amt="48000"/>
          </a:blip>
          <a:srcRect t="22247" b="25106"/>
          <a:stretch/>
        </p:blipFill>
        <p:spPr>
          <a:xfrm>
            <a:off x="2808825" y="3129037"/>
            <a:ext cx="1487200" cy="6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31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fonte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: </a:t>
            </a: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Planejador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do Google, 2023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09401A23-DFFE-9347-573B-D5B0FF6E9FC8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9C7313F7-39C6-FDE6-DB12-838C5796ED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2"/>
          <p:cNvSpPr txBox="1"/>
          <p:nvPr/>
        </p:nvSpPr>
        <p:spPr>
          <a:xfrm>
            <a:off x="4515602" y="1850400"/>
            <a:ext cx="92568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Buscas por </a:t>
            </a:r>
            <a:r>
              <a:rPr lang="en-US" sz="50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dispositivo</a:t>
            </a:r>
            <a:endParaRPr b="1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49" name="Google Shape;249;p32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fonte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: </a:t>
            </a: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Planejador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de 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</a:t>
            </a:r>
            <a:r>
              <a:rPr lang="en-US" sz="1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 do Google, 2023</a:t>
            </a:r>
            <a:endParaRPr sz="1800" dirty="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250" name="Google Shape;250;p32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7150" y="3251537"/>
            <a:ext cx="13093686" cy="55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A3A40DB9-2993-F39D-1764-EED3CAB619FB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5AD7372C-1B36-85F3-A376-55C6D56EB7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3"/>
          <p:cNvSpPr txBox="1"/>
          <p:nvPr/>
        </p:nvSpPr>
        <p:spPr>
          <a:xfrm>
            <a:off x="1689775" y="1794950"/>
            <a:ext cx="128850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Principais </a:t>
            </a:r>
            <a:r>
              <a:rPr lang="en-US" sz="5000" b="1">
                <a:solidFill>
                  <a:srgbClr val="FAFAFA"/>
                </a:solidFill>
                <a:latin typeface="Lexend Deca"/>
                <a:ea typeface="Lexend Deca"/>
                <a:cs typeface="Lexend Deca"/>
                <a:sym typeface="Lexend Deca"/>
              </a:rPr>
              <a:t>termos de busca</a:t>
            </a:r>
            <a:endParaRPr sz="5000" b="1">
              <a:solidFill>
                <a:srgbClr val="FAFAFA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grpSp>
        <p:nvGrpSpPr>
          <p:cNvPr id="258" name="Google Shape;258;p33"/>
          <p:cNvGrpSpPr/>
          <p:nvPr/>
        </p:nvGrpSpPr>
        <p:grpSpPr>
          <a:xfrm>
            <a:off x="1689763" y="3025775"/>
            <a:ext cx="14908462" cy="5962192"/>
            <a:chOff x="1786363" y="3039025"/>
            <a:chExt cx="14908462" cy="5962192"/>
          </a:xfrm>
        </p:grpSpPr>
        <p:sp>
          <p:nvSpPr>
            <p:cNvPr id="259" name="Google Shape;259;p33"/>
            <p:cNvSpPr txBox="1"/>
            <p:nvPr/>
          </p:nvSpPr>
          <p:spPr>
            <a:xfrm>
              <a:off x="1786363" y="3572038"/>
              <a:ext cx="58968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dedetizadora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detetização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descupinização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controle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pragas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dedetização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preço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preço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dedetização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por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m2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serviço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dedetização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controle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de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pragas</a:t>
              </a:r>
              <a:r>
                <a:rPr lang="en-US" sz="2800" dirty="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 </a:t>
              </a: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urbanas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descupinizadora</a:t>
              </a:r>
              <a:endParaRPr sz="2800" dirty="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0" name="Google Shape;260;p33"/>
            <p:cNvSpPr txBox="1"/>
            <p:nvPr/>
          </p:nvSpPr>
          <p:spPr>
            <a:xfrm>
              <a:off x="8799896" y="3572038"/>
              <a:ext cx="16680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R$ 3,06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R$ 3,54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R$ 4,60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R$ 2,12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R$ 2,36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R$ 1,50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R$ 2,15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R$ 1,59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R$ 4,09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1" name="Google Shape;261;p33"/>
            <p:cNvSpPr txBox="1"/>
            <p:nvPr/>
          </p:nvSpPr>
          <p:spPr>
            <a:xfrm>
              <a:off x="11584629" y="3572038"/>
              <a:ext cx="16680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R$ 14,29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R$ 12,93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R$ 21,70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R$ 11,51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R$ 8,96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R$ 6,86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R$ 11,63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R$ 9,74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R$ 17,29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2" name="Google Shape;262;p33"/>
            <p:cNvSpPr txBox="1"/>
            <p:nvPr/>
          </p:nvSpPr>
          <p:spPr>
            <a:xfrm>
              <a:off x="14605038" y="3572038"/>
              <a:ext cx="1668000" cy="5429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95.500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14.800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5.400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5.400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1.600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590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480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480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2800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260</a:t>
              </a:r>
              <a:endParaRPr sz="2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3" name="Google Shape;263;p33"/>
            <p:cNvSpPr txBox="1"/>
            <p:nvPr/>
          </p:nvSpPr>
          <p:spPr>
            <a:xfrm>
              <a:off x="1786375" y="3039025"/>
              <a:ext cx="58968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Palavra-chave</a:t>
              </a:r>
              <a:endParaRPr sz="28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4" name="Google Shape;264;p33"/>
            <p:cNvSpPr txBox="1"/>
            <p:nvPr/>
          </p:nvSpPr>
          <p:spPr>
            <a:xfrm>
              <a:off x="8309151" y="3039025"/>
              <a:ext cx="27849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Lance </a:t>
              </a:r>
              <a:r>
                <a:rPr lang="en-US" sz="22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(menor)</a:t>
              </a:r>
              <a:endParaRPr sz="22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5" name="Google Shape;265;p33"/>
            <p:cNvSpPr txBox="1"/>
            <p:nvPr/>
          </p:nvSpPr>
          <p:spPr>
            <a:xfrm>
              <a:off x="11226303" y="3039025"/>
              <a:ext cx="22965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Lance </a:t>
              </a:r>
              <a:r>
                <a:rPr lang="en-US" sz="22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(maior)</a:t>
              </a:r>
              <a:endParaRPr sz="28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266" name="Google Shape;266;p33"/>
            <p:cNvSpPr txBox="1"/>
            <p:nvPr/>
          </p:nvSpPr>
          <p:spPr>
            <a:xfrm>
              <a:off x="14011025" y="3039025"/>
              <a:ext cx="2683800" cy="6032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bg1">
                      <a:lumMod val="85000"/>
                    </a:schemeClr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Média mensal</a:t>
              </a:r>
              <a:endParaRPr sz="2800" b="1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</p:grpSp>
      <p:sp>
        <p:nvSpPr>
          <p:cNvPr id="267" name="Google Shape;267;p33"/>
          <p:cNvSpPr txBox="1"/>
          <p:nvPr/>
        </p:nvSpPr>
        <p:spPr>
          <a:xfrm>
            <a:off x="13077037" y="9287725"/>
            <a:ext cx="4196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fonte: Planejador de </a:t>
            </a:r>
            <a:endParaRPr sz="180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bg1">
                    <a:lumMod val="85000"/>
                  </a:schemeClr>
                </a:solidFill>
                <a:latin typeface="Lexend Deca"/>
                <a:ea typeface="Lexend Deca"/>
                <a:cs typeface="Lexend Deca"/>
                <a:sym typeface="Lexend Deca"/>
              </a:rPr>
              <a:t>Palavras-chave do Google, 2023</a:t>
            </a:r>
            <a:endParaRPr sz="1800">
              <a:solidFill>
                <a:schemeClr val="bg1">
                  <a:lumMod val="85000"/>
                </a:schemeClr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" name="Google Shape;242;p31">
            <a:extLst>
              <a:ext uri="{FF2B5EF4-FFF2-40B4-BE49-F238E27FC236}">
                <a16:creationId xmlns:a16="http://schemas.microsoft.com/office/drawing/2014/main" id="{2F12CDE4-36AA-83D3-BE96-4BE25D8022FC}"/>
              </a:ext>
            </a:extLst>
          </p:cNvPr>
          <p:cNvSpPr txBox="1"/>
          <p:nvPr/>
        </p:nvSpPr>
        <p:spPr>
          <a:xfrm>
            <a:off x="884199" y="9426175"/>
            <a:ext cx="4196400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g</a:t>
            </a:r>
            <a:r>
              <a:rPr lang="en-US" sz="1800" i="0" u="none" strike="noStrike" cap="none" dirty="0" err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rPr>
              <a:t>uilhermenagel.com.br</a:t>
            </a:r>
            <a:endParaRPr lang="en-US" sz="1800" dirty="0">
              <a:solidFill>
                <a:schemeClr val="lt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3" name="Imagem 2" descr="Desenho de um círculo&#10;&#10;Descrição gerada automaticamente com confiança baixa">
            <a:extLst>
              <a:ext uri="{FF2B5EF4-FFF2-40B4-BE49-F238E27FC236}">
                <a16:creationId xmlns:a16="http://schemas.microsoft.com/office/drawing/2014/main" id="{4836399B-B576-86E6-CC88-B85E0B01BA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8" y="757361"/>
            <a:ext cx="3479409" cy="7422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Macintosh PowerPoint</Application>
  <PresentationFormat>Personalizar</PresentationFormat>
  <Paragraphs>90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Lexend Deca</vt:lpstr>
      <vt:lpstr>Calibri</vt:lpstr>
      <vt:lpstr>Arial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BIANCA PINTO CARVALHO</cp:lastModifiedBy>
  <cp:revision>1</cp:revision>
  <dcterms:modified xsi:type="dcterms:W3CDTF">2023-03-22T12:26:08Z</dcterms:modified>
</cp:coreProperties>
</file>