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7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D06B56-1979-4FB6-9F20-88C5B884291C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2521145-7CFE-4DF0-8C84-488D146928E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4800" dirty="0" smtClean="0"/>
              <a:t>FLUXO DE CAIXA</a:t>
            </a:r>
            <a:endParaRPr lang="pt-BR" sz="4800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92696"/>
            <a:ext cx="680424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438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233120" cy="1143000"/>
          </a:xfrm>
        </p:spPr>
        <p:txBody>
          <a:bodyPr/>
          <a:lstStyle/>
          <a:p>
            <a:r>
              <a:rPr lang="pt-BR" dirty="0" smtClean="0"/>
              <a:t>Fluxo de Caixa ao Acionista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Caixa gerado pela empresa que sobra para o acionista.</a:t>
            </a:r>
          </a:p>
          <a:p>
            <a:endParaRPr lang="pt-BR" dirty="0"/>
          </a:p>
          <a:p>
            <a:r>
              <a:rPr lang="pt-BR" dirty="0" smtClean="0"/>
              <a:t>Normalmente são: </a:t>
            </a:r>
          </a:p>
          <a:p>
            <a:pPr lvl="1"/>
            <a:r>
              <a:rPr lang="pt-BR" dirty="0" smtClean="0"/>
              <a:t>Dividendos pagos</a:t>
            </a:r>
          </a:p>
          <a:p>
            <a:pPr lvl="1"/>
            <a:r>
              <a:rPr lang="pt-BR" dirty="0" smtClean="0"/>
              <a:t>Ações recompradas</a:t>
            </a:r>
          </a:p>
          <a:p>
            <a:pPr lvl="1"/>
            <a:r>
              <a:rPr lang="pt-BR" dirty="0" smtClean="0"/>
              <a:t>JSCP pagos</a:t>
            </a:r>
          </a:p>
          <a:p>
            <a:pPr lvl="1"/>
            <a:r>
              <a:rPr lang="pt-BR" dirty="0" smtClean="0"/>
              <a:t>Variação de caixa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796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5945088" cy="1143000"/>
          </a:xfrm>
        </p:spPr>
        <p:txBody>
          <a:bodyPr/>
          <a:lstStyle/>
          <a:p>
            <a:r>
              <a:rPr lang="pt-BR" dirty="0" smtClean="0"/>
              <a:t>Preço / FCLA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Mede em quantos anos a empresa vai retornar para o Acionista em termos de Caixa o </a:t>
            </a:r>
            <a:r>
              <a:rPr lang="pt-BR" smtClean="0"/>
              <a:t>seu investimento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149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5873080" cy="1143000"/>
          </a:xfrm>
        </p:spPr>
        <p:txBody>
          <a:bodyPr/>
          <a:lstStyle/>
          <a:p>
            <a:r>
              <a:rPr lang="pt-BR" dirty="0" err="1" smtClean="0"/>
              <a:t>Dfc</a:t>
            </a:r>
            <a:r>
              <a:rPr lang="pt-BR" dirty="0" smtClean="0"/>
              <a:t> – Demonstração de Fluxos de Caixa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DFC tem por objetivo evidenciar as variações ocorridas nos disponíveis da empresa entre o início e o final do exercício.</a:t>
            </a:r>
          </a:p>
          <a:p>
            <a:r>
              <a:rPr lang="pt-BR" dirty="0" smtClean="0"/>
              <a:t>São úteis para os usuários</a:t>
            </a:r>
          </a:p>
          <a:p>
            <a:pPr lvl="1"/>
            <a:r>
              <a:rPr lang="pt-BR" dirty="0" smtClean="0"/>
              <a:t>Perceberem a capacidade da empresa gerar caixa</a:t>
            </a:r>
          </a:p>
          <a:p>
            <a:pPr lvl="1"/>
            <a:r>
              <a:rPr lang="pt-BR" dirty="0" smtClean="0"/>
              <a:t>Época de sua </a:t>
            </a:r>
            <a:r>
              <a:rPr lang="pt-BR" dirty="0" err="1" smtClean="0"/>
              <a:t>ocorrencia</a:t>
            </a:r>
            <a:r>
              <a:rPr lang="pt-BR" dirty="0" smtClean="0"/>
              <a:t> (sazonalidade)</a:t>
            </a:r>
          </a:p>
          <a:p>
            <a:pPr lvl="1"/>
            <a:r>
              <a:rPr lang="pt-BR" dirty="0" smtClean="0"/>
              <a:t>Grau de certeza.</a:t>
            </a:r>
          </a:p>
          <a:p>
            <a:pPr lvl="1"/>
            <a:r>
              <a:rPr lang="pt-BR" dirty="0" smtClean="0"/>
              <a:t>Avaliar a parte do lucro líquido convertida em dinheiro.</a:t>
            </a:r>
          </a:p>
          <a:p>
            <a:pPr lvl="1"/>
            <a:r>
              <a:rPr lang="pt-BR" dirty="0" smtClean="0"/>
              <a:t>Dividida em 3 partes: Atividades Operacionais, De investimento e Financiamento.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462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5657056" cy="1143000"/>
          </a:xfrm>
        </p:spPr>
        <p:txBody>
          <a:bodyPr/>
          <a:lstStyle/>
          <a:p>
            <a:r>
              <a:rPr lang="pt-BR" dirty="0" smtClean="0"/>
              <a:t>Atividades </a:t>
            </a:r>
            <a:r>
              <a:rPr lang="pt-BR" dirty="0" err="1" smtClean="0"/>
              <a:t>OPeracionais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Relacionadas as principais atividades geradoras de receita da entidade</a:t>
            </a:r>
          </a:p>
          <a:p>
            <a:r>
              <a:rPr lang="pt-BR" dirty="0" smtClean="0"/>
              <a:t>Exemplos de fluxos de Caixa de atividades operacionais. </a:t>
            </a:r>
          </a:p>
          <a:p>
            <a:pPr lvl="1"/>
            <a:r>
              <a:rPr lang="pt-BR" dirty="0" smtClean="0"/>
              <a:t>Variação no contas a receber, fornecedores e estoques</a:t>
            </a:r>
          </a:p>
          <a:p>
            <a:pPr lvl="1"/>
            <a:r>
              <a:rPr lang="pt-BR" dirty="0" smtClean="0"/>
              <a:t>Pagamento de juros</a:t>
            </a:r>
          </a:p>
          <a:p>
            <a:pPr lvl="1"/>
            <a:r>
              <a:rPr lang="pt-BR" dirty="0" smtClean="0"/>
              <a:t>Recebimento de caixa decorrente da venda de produtos, serviços ou decorrente de pagamento de royalties e alugueis</a:t>
            </a:r>
          </a:p>
          <a:p>
            <a:pPr marL="365760" lvl="1" indent="0">
              <a:buNone/>
            </a:pPr>
            <a:r>
              <a:rPr lang="pt-BR" dirty="0" smtClean="0"/>
              <a:t>Alguns itens que são abatidos na DRE como depreciação, amortização de ágio, provisões e impostos diferidos são recolocados aqui.</a:t>
            </a:r>
          </a:p>
          <a:p>
            <a:pPr marL="365760" lvl="1" indent="0">
              <a:buNone/>
            </a:pPr>
            <a:endParaRPr lang="pt-BR" dirty="0"/>
          </a:p>
          <a:p>
            <a:pPr marL="365760" lvl="1" indent="0">
              <a:buNone/>
            </a:pPr>
            <a:r>
              <a:rPr lang="pt-BR" dirty="0" err="1" smtClean="0"/>
              <a:t>Obs</a:t>
            </a:r>
            <a:r>
              <a:rPr lang="pt-BR" dirty="0" smtClean="0"/>
              <a:t>: Venda de imobilizado não entra aqui.</a:t>
            </a:r>
          </a:p>
          <a:p>
            <a:pPr marL="365760" lvl="1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8048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5873080" cy="1143000"/>
          </a:xfrm>
        </p:spPr>
        <p:txBody>
          <a:bodyPr/>
          <a:lstStyle/>
          <a:p>
            <a:r>
              <a:rPr lang="pt-BR" dirty="0" smtClean="0"/>
              <a:t>Atividades de Investimento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Normalmente são valores negativos.</a:t>
            </a:r>
          </a:p>
          <a:p>
            <a:r>
              <a:rPr lang="pt-BR" dirty="0" smtClean="0"/>
              <a:t>Aqui são contabilizados os dispêndios feitos em imobilizados, investimentos e intangíveis.</a:t>
            </a:r>
          </a:p>
          <a:p>
            <a:r>
              <a:rPr lang="pt-BR" dirty="0" smtClean="0"/>
              <a:t>O grande objetivo é mostrar aqui os dispêndios feitos com o objetivo de gerar lucros no futuro.</a:t>
            </a:r>
          </a:p>
          <a:p>
            <a:r>
              <a:rPr lang="pt-BR" dirty="0" smtClean="0"/>
              <a:t>Caso haja a venda de um ativo pode ser um numero positivo também.</a:t>
            </a:r>
          </a:p>
          <a:p>
            <a:r>
              <a:rPr lang="pt-BR" dirty="0" smtClean="0"/>
              <a:t>Aplicação em títulos </a:t>
            </a:r>
            <a:r>
              <a:rPr lang="pt-BR" dirty="0" err="1" smtClean="0"/>
              <a:t>publicos</a:t>
            </a:r>
            <a:r>
              <a:rPr lang="pt-BR" dirty="0" smtClean="0"/>
              <a:t> e valores mobiliários entram aqui.</a:t>
            </a:r>
          </a:p>
          <a:p>
            <a:r>
              <a:rPr lang="pt-BR" dirty="0" smtClean="0"/>
              <a:t>Calculamos o CAPEX aqui. (Capital </a:t>
            </a:r>
            <a:r>
              <a:rPr lang="pt-BR" dirty="0" err="1" smtClean="0"/>
              <a:t>Expenditures</a:t>
            </a:r>
            <a:r>
              <a:rPr lang="pt-BR" dirty="0" smtClean="0"/>
              <a:t>) investimentos em bens de Capital.</a:t>
            </a:r>
          </a:p>
        </p:txBody>
      </p:sp>
    </p:spTree>
    <p:extLst>
      <p:ext uri="{BB962C8B-B14F-4D97-AF65-F5344CB8AC3E}">
        <p14:creationId xmlns:p14="http://schemas.microsoft.com/office/powerpoint/2010/main" val="386553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089104" cy="1143000"/>
          </a:xfrm>
        </p:spPr>
        <p:txBody>
          <a:bodyPr/>
          <a:lstStyle/>
          <a:p>
            <a:r>
              <a:rPr lang="pt-BR" dirty="0" smtClean="0"/>
              <a:t>Atividades de Financiamento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Como a empresa se financia</a:t>
            </a:r>
          </a:p>
          <a:p>
            <a:r>
              <a:rPr lang="pt-BR" dirty="0" smtClean="0"/>
              <a:t>Quanto a empresa capta de empréstimos, com emissões de ações ou outros</a:t>
            </a:r>
          </a:p>
          <a:p>
            <a:r>
              <a:rPr lang="pt-BR" dirty="0" smtClean="0"/>
              <a:t>Quanto a empresa gasta pagando amortizações de empréstimos. </a:t>
            </a:r>
          </a:p>
          <a:p>
            <a:r>
              <a:rPr lang="pt-BR" dirty="0" smtClean="0"/>
              <a:t>Quanto a empresa gasta recomprando ações</a:t>
            </a:r>
          </a:p>
          <a:p>
            <a:r>
              <a:rPr lang="pt-BR" dirty="0" smtClean="0"/>
              <a:t>Quanto a empresa paga de dividendos</a:t>
            </a:r>
          </a:p>
          <a:p>
            <a:r>
              <a:rPr lang="pt-BR" dirty="0" err="1" smtClean="0"/>
              <a:t>Obs</a:t>
            </a:r>
            <a:r>
              <a:rPr lang="pt-BR" dirty="0" smtClean="0"/>
              <a:t>: Dividendos Recebidos são atividades operacionais</a:t>
            </a:r>
          </a:p>
          <a:p>
            <a:r>
              <a:rPr lang="pt-BR" dirty="0" smtClean="0"/>
              <a:t>Juros Recebidos ou Pagos são atividades Operacionais.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885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089104" cy="1143000"/>
          </a:xfrm>
        </p:spPr>
        <p:txBody>
          <a:bodyPr/>
          <a:lstStyle/>
          <a:p>
            <a:r>
              <a:rPr lang="pt-BR" dirty="0" smtClean="0"/>
              <a:t>Método 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33" t="20540" r="46656" b="34416"/>
          <a:stretch/>
        </p:blipFill>
        <p:spPr bwMode="auto">
          <a:xfrm>
            <a:off x="683568" y="1628800"/>
            <a:ext cx="4464496" cy="489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518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5945088" cy="41805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Método Indireto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67" t="38818" r="49125" b="13049"/>
          <a:stretch/>
        </p:blipFill>
        <p:spPr bwMode="auto">
          <a:xfrm>
            <a:off x="2267744" y="868324"/>
            <a:ext cx="3744416" cy="566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4324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5801072" cy="1143000"/>
          </a:xfrm>
        </p:spPr>
        <p:txBody>
          <a:bodyPr/>
          <a:lstStyle/>
          <a:p>
            <a:r>
              <a:rPr lang="pt-BR" dirty="0" smtClean="0"/>
              <a:t>Indicador – CAPEX/Depreciação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CAPEX = Investimentos em crescimento de lucros futuros</a:t>
            </a:r>
          </a:p>
          <a:p>
            <a:endParaRPr lang="pt-BR" dirty="0"/>
          </a:p>
          <a:p>
            <a:r>
              <a:rPr lang="pt-BR" dirty="0" smtClean="0"/>
              <a:t>Depreciação = Valor que pode ser deduzido do imobilizado para reposição do imobilizado.</a:t>
            </a:r>
          </a:p>
          <a:p>
            <a:endParaRPr lang="pt-BR" dirty="0"/>
          </a:p>
          <a:p>
            <a:r>
              <a:rPr lang="pt-BR" dirty="0" smtClean="0"/>
              <a:t>Maior que 1 – A empresa repôs o imobilizado consumido e ainda investiu além disso</a:t>
            </a:r>
          </a:p>
          <a:p>
            <a:endParaRPr lang="pt-BR" dirty="0"/>
          </a:p>
          <a:p>
            <a:r>
              <a:rPr lang="pt-BR" dirty="0" smtClean="0"/>
              <a:t>Menor que 1 – A empresa nem repôs o imobilizado consumido.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159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5801072" cy="1143000"/>
          </a:xfrm>
        </p:spPr>
        <p:txBody>
          <a:bodyPr/>
          <a:lstStyle/>
          <a:p>
            <a:r>
              <a:rPr lang="pt-BR" dirty="0" smtClean="0"/>
              <a:t>Fluxo de Caixa da Empresa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 Fluxo de Caixa da Empresa. Dinheiro que sobra para a empresa é calculada pelo total gerado pelas atividades operacionais menos o total aplicado nas atividades de investimentos</a:t>
            </a:r>
          </a:p>
          <a:p>
            <a:endParaRPr lang="pt-BR" dirty="0"/>
          </a:p>
          <a:p>
            <a:r>
              <a:rPr lang="pt-BR" dirty="0" smtClean="0"/>
              <a:t>FCLE =  FCO – </a:t>
            </a:r>
            <a:r>
              <a:rPr lang="pt-BR" dirty="0" err="1" smtClean="0"/>
              <a:t>Capex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Percebam que o que sobra são as atividades de financiamento e a variação de caixa. Esse é o dinheiro que sobra para a Empresa.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150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1783</TotalTime>
  <Words>462</Words>
  <Application>Microsoft Office PowerPoint</Application>
  <PresentationFormat>Apresentação na tela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Balcão Envidraçado</vt:lpstr>
      <vt:lpstr>Apresentação do PowerPoint</vt:lpstr>
      <vt:lpstr>Dfc – Demonstração de Fluxos de Caixa </vt:lpstr>
      <vt:lpstr>Atividades OPeracionais</vt:lpstr>
      <vt:lpstr>Atividades de Investimento</vt:lpstr>
      <vt:lpstr>Atividades de Financiamento</vt:lpstr>
      <vt:lpstr>Método Direto</vt:lpstr>
      <vt:lpstr>Método Indireto</vt:lpstr>
      <vt:lpstr>Indicador – CAPEX/Depreciação</vt:lpstr>
      <vt:lpstr>Fluxo de Caixa da Empresa</vt:lpstr>
      <vt:lpstr>Fluxo de Caixa ao Acionista</vt:lpstr>
      <vt:lpstr>Preço / FCLA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</dc:creator>
  <cp:lastModifiedBy>Daniel</cp:lastModifiedBy>
  <cp:revision>11</cp:revision>
  <dcterms:created xsi:type="dcterms:W3CDTF">2017-07-07T23:54:21Z</dcterms:created>
  <dcterms:modified xsi:type="dcterms:W3CDTF">2017-09-26T04:49:36Z</dcterms:modified>
</cp:coreProperties>
</file>