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Deca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74"/>
  </p:normalViewPr>
  <p:slideViewPr>
    <p:cSldViewPr snapToGrid="0">
      <p:cViewPr varScale="1">
        <p:scale>
          <a:sx n="47" d="100"/>
          <a:sy n="47" d="100"/>
        </p:scale>
        <p:origin x="256" y="2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d0a53b60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d0a53b60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a95737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da95737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d0a53b60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dd0a53b60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/>
        </p:nvSpPr>
        <p:spPr>
          <a:xfrm>
            <a:off x="88419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www.bbmarketing.com.br</a:t>
            </a:r>
            <a:endParaRPr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Arquitetura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e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Urbanismo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794FB1A4-CC0A-70F2-45A2-C5FFB5F19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7" name="Google Shape;277;p34"/>
          <p:cNvGrpSpPr/>
          <p:nvPr/>
        </p:nvGrpSpPr>
        <p:grpSpPr>
          <a:xfrm>
            <a:off x="1689763" y="3025775"/>
            <a:ext cx="14908462" cy="5962192"/>
            <a:chOff x="1786363" y="3039025"/>
            <a:chExt cx="14908462" cy="5962192"/>
          </a:xfrm>
        </p:grpSpPr>
        <p:sp>
          <p:nvSpPr>
            <p:cNvPr id="278" name="Google Shape;278;p34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escritório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arquitetura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projeto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arquitetura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interior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comercial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valor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projeto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arquitetura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m2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serviços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arquitetura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consultoria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preço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projeto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arquitetônico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contratar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arquiteto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9" name="Google Shape;279;p34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R$ 1,33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R$ 1,14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R$ 1,32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R$ 0,50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R$ 0,92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R$ 0,57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R$ 1,26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0" name="Google Shape;280;p34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R$ 4,46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R$ 3,03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R$ 4,52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R$ 2,15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R$ 3,32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R$ 2,74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R$ 2,51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R$ 4,58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1" name="Google Shape;281;p34"/>
            <p:cNvSpPr txBox="1"/>
            <p:nvPr/>
          </p:nvSpPr>
          <p:spPr>
            <a:xfrm>
              <a:off x="146050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2.400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1.000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590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260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110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2" name="Google Shape;282;p34"/>
            <p:cNvSpPr txBox="1"/>
            <p:nvPr/>
          </p:nvSpPr>
          <p:spPr>
            <a:xfrm>
              <a:off x="1786375" y="3039025"/>
              <a:ext cx="5896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3" name="Google Shape;283;p34"/>
            <p:cNvSpPr txBox="1"/>
            <p:nvPr/>
          </p:nvSpPr>
          <p:spPr>
            <a:xfrm>
              <a:off x="8309151" y="3039025"/>
              <a:ext cx="2784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4" name="Google Shape;284;p34"/>
            <p:cNvSpPr txBox="1"/>
            <p:nvPr/>
          </p:nvSpPr>
          <p:spPr>
            <a:xfrm>
              <a:off x="11226303" y="3039025"/>
              <a:ext cx="229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5" name="Google Shape;285;p34"/>
            <p:cNvSpPr txBox="1"/>
            <p:nvPr/>
          </p:nvSpPr>
          <p:spPr>
            <a:xfrm>
              <a:off x="14011025" y="3039025"/>
              <a:ext cx="2683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86" name="Google Shape;286;p34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87;p34">
            <a:extLst>
              <a:ext uri="{FF2B5EF4-FFF2-40B4-BE49-F238E27FC236}">
                <a16:creationId xmlns:a16="http://schemas.microsoft.com/office/drawing/2014/main" id="{6BD382BF-47AF-D692-4E30-6B4D68FF0D1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3EA4395E-1EC6-FF3C-E71F-4889EF9E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escritórios de arquitetura e urbanismo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87;p34">
            <a:extLst>
              <a:ext uri="{FF2B5EF4-FFF2-40B4-BE49-F238E27FC236}">
                <a16:creationId xmlns:a16="http://schemas.microsoft.com/office/drawing/2014/main" id="{F35C47F6-754E-537D-1CA5-AA2CF13CD6B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5B01A8B6-EE5E-EC2E-22E8-055848CD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8DAE8696-C504-F3A6-F28C-6D3F85CA77C7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F0C01F2F-EAE0-8063-9369-C833455C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568150" y="2970425"/>
            <a:ext cx="13151700" cy="4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mercado </a:t>
            </a:r>
            <a:r>
              <a:rPr lang="en-US" sz="61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consumidor</a:t>
            </a: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61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61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arquitetura</a:t>
            </a:r>
            <a:r>
              <a:rPr lang="en-US" sz="6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</a:t>
            </a:r>
            <a:r>
              <a:rPr lang="en-US" sz="61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urbanismo</a:t>
            </a:r>
            <a:r>
              <a:rPr lang="en-US" sz="6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 </a:t>
            </a:r>
            <a:r>
              <a:rPr lang="en-US" sz="61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cresceu</a:t>
            </a:r>
            <a:r>
              <a:rPr lang="en-US" sz="7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7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40%</a:t>
            </a: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1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desde</a:t>
            </a:r>
            <a:r>
              <a:rPr lang="en-US" sz="6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2015.</a:t>
            </a:r>
            <a:endParaRPr sz="61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CAU-BR,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E387AF79-D0C0-6D5E-061C-2D91C37F558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ACAD72F-7333-F8B2-6323-19D3D33D7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CAU-BR,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568150" y="1590788"/>
            <a:ext cx="13151700" cy="3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Isso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significa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que </a:t>
            </a:r>
            <a:r>
              <a:rPr lang="en-US" sz="6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3 </a:t>
            </a:r>
            <a:r>
              <a:rPr lang="en-US" sz="6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milhões</a:t>
            </a:r>
            <a:r>
              <a:rPr lang="en-US" sz="6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6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pessoas</a:t>
            </a:r>
            <a:r>
              <a:rPr lang="en-US" sz="6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6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passaram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contratar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arquitetos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urbanistas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5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para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seus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projetos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5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5" name="Google Shape;185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350" y="5706189"/>
            <a:ext cx="12095301" cy="3386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F0C249B8-372C-0D47-7D80-57404464CB0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0A8EF365-5DA5-D662-FB49-77C77B56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CAU-BR,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972950" y="1867573"/>
            <a:ext cx="14342100" cy="2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Entretanto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neste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mesmo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período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o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número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profissionais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ativos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60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 mercado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aumentou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60%.</a:t>
            </a:r>
            <a:endParaRPr sz="60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97" name="Google Shape;197;p28"/>
          <p:cNvGrpSpPr/>
          <p:nvPr/>
        </p:nvGrpSpPr>
        <p:grpSpPr>
          <a:xfrm>
            <a:off x="5041224" y="6924638"/>
            <a:ext cx="2749501" cy="1494875"/>
            <a:chOff x="4110361" y="7577638"/>
            <a:chExt cx="2749501" cy="1494875"/>
          </a:xfrm>
        </p:grpSpPr>
        <p:sp>
          <p:nvSpPr>
            <p:cNvPr id="198" name="Google Shape;198;p28"/>
            <p:cNvSpPr txBox="1"/>
            <p:nvPr/>
          </p:nvSpPr>
          <p:spPr>
            <a:xfrm>
              <a:off x="4110362" y="8310513"/>
              <a:ext cx="2749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131.900</a:t>
              </a:r>
              <a:endParaRPr sz="6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99" name="Google Shape;199;p28"/>
            <p:cNvSpPr txBox="1"/>
            <p:nvPr/>
          </p:nvSpPr>
          <p:spPr>
            <a:xfrm>
              <a:off x="4110361" y="7577638"/>
              <a:ext cx="2749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2015</a:t>
              </a:r>
              <a:endParaRPr sz="55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00" name="Google Shape;200;p28"/>
          <p:cNvGrpSpPr/>
          <p:nvPr/>
        </p:nvGrpSpPr>
        <p:grpSpPr>
          <a:xfrm>
            <a:off x="8854463" y="6275388"/>
            <a:ext cx="4392313" cy="2262613"/>
            <a:chOff x="9198875" y="6885063"/>
            <a:chExt cx="4392313" cy="2262613"/>
          </a:xfrm>
        </p:grpSpPr>
        <p:sp>
          <p:nvSpPr>
            <p:cNvPr id="201" name="Google Shape;201;p28"/>
            <p:cNvSpPr txBox="1"/>
            <p:nvPr/>
          </p:nvSpPr>
          <p:spPr>
            <a:xfrm>
              <a:off x="9198888" y="7897575"/>
              <a:ext cx="43923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216.800</a:t>
              </a:r>
              <a:endParaRPr sz="3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9198875" y="6885063"/>
              <a:ext cx="3030000" cy="10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2022</a:t>
              </a:r>
              <a:endParaRPr sz="8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03" name="Google Shape;203;p28"/>
          <p:cNvSpPr txBox="1"/>
          <p:nvPr/>
        </p:nvSpPr>
        <p:spPr>
          <a:xfrm>
            <a:off x="2900600" y="5416025"/>
            <a:ext cx="108558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Total de profissionais ativos</a:t>
            </a:r>
            <a:endParaRPr sz="51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8044650" y="7957775"/>
            <a:ext cx="555900" cy="277200"/>
          </a:xfrm>
          <a:prstGeom prst="rightArrow">
            <a:avLst>
              <a:gd name="adj1" fmla="val 24242"/>
              <a:gd name="adj2" fmla="val 48629"/>
            </a:avLst>
          </a:prstGeom>
          <a:solidFill>
            <a:srgbClr val="1F1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8F977F53-7E9E-EB3A-68D3-E6F58239E6B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04D2023-8068-9067-F49E-D3E8A72B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/>
        </p:nvSpPr>
        <p:spPr>
          <a:xfrm>
            <a:off x="1633750" y="1609685"/>
            <a:ext cx="150204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arquitetura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voltado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crescer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últimos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16" name="Google Shape;216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250" y="3429000"/>
            <a:ext cx="13157412" cy="53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FC5423C5-CBF6-08B4-0D38-D900CC0FEDC0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DAD8E400-10A3-8053-A5AD-F67049247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(+27%)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(+22%)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(+6%)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(-27%)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Julho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(-12%)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(-11%)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42A5ABF1-C6B6-3FA8-664B-4D94F8E8D2CC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2A02C047-58D1-0D46-F662-780A53782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1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41" name="Google Shape;241;p31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42" name="Google Shape;24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4" name="Google Shape;244;p3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688" y="2999825"/>
            <a:ext cx="12924624" cy="553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4BF322D8-B42A-8352-D65F-BFAF37E7AC98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63251EC9-A961-3761-290E-E3B0AB4DD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>
            <a:off x="2782800" y="4111950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744.270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3392400" y="5575350"/>
            <a:ext cx="107610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Arquitetura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782800" y="3199062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87;p34">
            <a:extLst>
              <a:ext uri="{FF2B5EF4-FFF2-40B4-BE49-F238E27FC236}">
                <a16:creationId xmlns:a16="http://schemas.microsoft.com/office/drawing/2014/main" id="{CBEFEDC0-47ED-8CCC-7001-8771F98FCE0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746F862-D654-BD37-27F7-B5874DBCD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9" name="Google Shape;269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450" y="3079975"/>
            <a:ext cx="13345101" cy="56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7;p34">
            <a:extLst>
              <a:ext uri="{FF2B5EF4-FFF2-40B4-BE49-F238E27FC236}">
                <a16:creationId xmlns:a16="http://schemas.microsoft.com/office/drawing/2014/main" id="{CBC0EB61-A072-DF6D-1EDF-009560EECED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708B626-EFED-CBFD-3679-39538BEF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Macintosh PowerPoint</Application>
  <PresentationFormat>Personalizar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1</cp:revision>
  <dcterms:modified xsi:type="dcterms:W3CDTF">2023-03-22T12:20:57Z</dcterms:modified>
</cp:coreProperties>
</file>