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DB5BD-1215-409B-8F64-1F5ADA2CC187}" type="datetimeFigureOut">
              <a:rPr lang="pt-BR" smtClean="0"/>
              <a:t>03/06/2017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94084-45F3-4372-A1F6-FFC5EC7394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805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B3A07D8-5058-4191-B100-08A129167A6C}" type="datetime1">
              <a:rPr lang="pt-BR" smtClean="0"/>
              <a:t>03/06/2017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1AB-CF4E-40ED-A9C3-78A6359A9D8D}" type="datetime1">
              <a:rPr lang="pt-BR" smtClean="0"/>
              <a:t>03/06/2017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440B-B61C-4A42-91A2-F3ABF6E00364}" type="datetime1">
              <a:rPr lang="pt-BR" smtClean="0"/>
              <a:t>03/06/2017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89AE88-E2F2-4219-875E-3E0E4ED94836}" type="datetime1">
              <a:rPr lang="pt-BR" smtClean="0"/>
              <a:t>03/06/2017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A814E14-D9E1-4265-9799-6D4C39E85C87}" type="datetime1">
              <a:rPr lang="pt-BR" smtClean="0"/>
              <a:t>03/06/2017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DD7-8066-4DCE-9438-8455AA2BCA02}" type="datetime1">
              <a:rPr lang="pt-BR" smtClean="0"/>
              <a:t>03/06/2017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0E35C-FDA7-43A8-B163-CFB8DB4B00BF}" type="datetime1">
              <a:rPr lang="pt-BR" smtClean="0"/>
              <a:t>03/06/2017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225EFC-DCDA-4D08-97FF-593D5EE3D7C9}" type="datetime1">
              <a:rPr lang="pt-BR" smtClean="0"/>
              <a:t>03/06/2017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A0D4-09FA-4EE1-9BB0-8B0A2A017FD6}" type="datetime1">
              <a:rPr lang="pt-BR" smtClean="0"/>
              <a:t>03/06/2017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77C284-9209-43B1-8DA0-6AA39EBD9FE0}" type="datetime1">
              <a:rPr lang="pt-BR" smtClean="0"/>
              <a:t>03/06/2017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518385-6B7C-4878-B9B6-9A8F901F5734}" type="datetime1">
              <a:rPr lang="pt-BR" smtClean="0"/>
              <a:t>03/06/2017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9B359F-49FA-4FD9-A156-6145F9FEF1CE}" type="datetime1">
              <a:rPr lang="pt-BR" smtClean="0"/>
              <a:t>03/06/2017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DE6E16-33BB-41B3-92DA-5785C5BDA22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O Balanço Patrimonial</a:t>
            </a:r>
            <a:endParaRPr lang="pt-BR" sz="4000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6804248" cy="4248472"/>
          </a:xfrm>
          <a:prstGeom prst="rect">
            <a:avLst/>
          </a:prstGeom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364088" y="6309320"/>
            <a:ext cx="3657600" cy="384048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21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/>
              <a:t>	Características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Representa uma foto da empresa, no fim do período. Evidencia qualitativa e quantitativamente a posição patrimonial da empresa em uma data especificada.</a:t>
            </a:r>
            <a:endParaRPr lang="pt-BR" dirty="0"/>
          </a:p>
          <a:p>
            <a:r>
              <a:rPr lang="pt-BR" dirty="0" smtClean="0"/>
              <a:t>Nas Empresas de Capital Aberto, é obrigatória a apresentação de 4 balanços anuais. 31/03; 30/06; 30/09 e 31/12.</a:t>
            </a:r>
          </a:p>
          <a:p>
            <a:r>
              <a:rPr lang="pt-BR" dirty="0" smtClean="0"/>
              <a:t>As contas são listadas de acordo com a liquidez.</a:t>
            </a:r>
          </a:p>
          <a:p>
            <a:r>
              <a:rPr lang="pt-BR" dirty="0" smtClean="0"/>
              <a:t>Normalmente, circulante significa os próximos 12 meses e não circulante acima disso.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508104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962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Montagem do Balanço Patrimonial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Dividido em duas partes: Ativos e Passivos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83568" y="2636912"/>
            <a:ext cx="280831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683568" y="4149080"/>
            <a:ext cx="2808312" cy="10081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83568" y="5157192"/>
            <a:ext cx="2808312" cy="1008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3491880" y="3861048"/>
            <a:ext cx="2520280" cy="15121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491880" y="5373216"/>
            <a:ext cx="2520280" cy="7920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3491880" y="2636912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827584" y="2852936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Ativo Circulante</a:t>
            </a:r>
          </a:p>
          <a:p>
            <a:r>
              <a:rPr lang="pt-BR" dirty="0" smtClean="0"/>
              <a:t>(convertidos em 12 meses)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27584" y="429309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Ativo Realizável a Longo Prazo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63588" y="5199583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Imobilizado, Investimentos e Intangíveis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635896" y="2852936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Passivo Circulante (obrigações em até 12 meses)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635896" y="414908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Passivo Exigível a Longo Prazo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3635896" y="544522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Patrimônio Líquido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683568" y="2204864"/>
            <a:ext cx="5328592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827584" y="220486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ATIVOS                                 PASSIVOS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6"/>
          </p:nvPr>
        </p:nvSpPr>
        <p:spPr>
          <a:xfrm>
            <a:off x="5436096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764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7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    </a:t>
            </a:r>
            <a:r>
              <a:rPr lang="pt-BR" sz="4400" dirty="0" smtClean="0"/>
              <a:t>Necessidade de  Capital de Giro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Importante entender o tempo que demora para virar dinheiro (veremos depois em indicadores de atividades)</a:t>
            </a:r>
            <a:endParaRPr lang="pt-BR" sz="2000" dirty="0"/>
          </a:p>
        </p:txBody>
      </p:sp>
      <p:grpSp>
        <p:nvGrpSpPr>
          <p:cNvPr id="8" name="Grupo 7"/>
          <p:cNvGrpSpPr/>
          <p:nvPr/>
        </p:nvGrpSpPr>
        <p:grpSpPr>
          <a:xfrm>
            <a:off x="1043608" y="2636912"/>
            <a:ext cx="7272808" cy="3528392"/>
            <a:chOff x="1043608" y="2636912"/>
            <a:chExt cx="7272808" cy="3528392"/>
          </a:xfrm>
        </p:grpSpPr>
        <p:sp>
          <p:nvSpPr>
            <p:cNvPr id="4" name="Retângulo 3"/>
            <p:cNvSpPr/>
            <p:nvPr/>
          </p:nvSpPr>
          <p:spPr>
            <a:xfrm>
              <a:off x="1043608" y="2636912"/>
              <a:ext cx="2232248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" name="Conector de seta reta 5"/>
            <p:cNvCxnSpPr/>
            <p:nvPr/>
          </p:nvCxnSpPr>
          <p:spPr>
            <a:xfrm>
              <a:off x="3275856" y="3248980"/>
              <a:ext cx="223224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5508104" y="2636912"/>
              <a:ext cx="2160240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" name="Conector de seta reta 8"/>
            <p:cNvCxnSpPr/>
            <p:nvPr/>
          </p:nvCxnSpPr>
          <p:spPr>
            <a:xfrm>
              <a:off x="6300192" y="3861048"/>
              <a:ext cx="0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tângulo 9"/>
            <p:cNvSpPr/>
            <p:nvPr/>
          </p:nvSpPr>
          <p:spPr>
            <a:xfrm>
              <a:off x="5508104" y="5013176"/>
              <a:ext cx="216024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ector de seta reta 11"/>
            <p:cNvCxnSpPr/>
            <p:nvPr/>
          </p:nvCxnSpPr>
          <p:spPr>
            <a:xfrm flipH="1">
              <a:off x="3347864" y="5553236"/>
              <a:ext cx="21602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tângulo 12"/>
            <p:cNvSpPr/>
            <p:nvPr/>
          </p:nvSpPr>
          <p:spPr>
            <a:xfrm>
              <a:off x="1043608" y="5157192"/>
              <a:ext cx="2304256" cy="10081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5" name="Conector de seta reta 14"/>
            <p:cNvCxnSpPr/>
            <p:nvPr/>
          </p:nvCxnSpPr>
          <p:spPr>
            <a:xfrm flipV="1">
              <a:off x="1835696" y="3861048"/>
              <a:ext cx="0" cy="12961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ixaDeTexto 15"/>
            <p:cNvSpPr txBox="1"/>
            <p:nvPr/>
          </p:nvSpPr>
          <p:spPr>
            <a:xfrm>
              <a:off x="1187624" y="2660719"/>
              <a:ext cx="187220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Estoque de Matéria Prima</a:t>
              </a:r>
            </a:p>
            <a:p>
              <a:r>
                <a:rPr lang="pt-BR" dirty="0" smtClean="0"/>
                <a:t>Compra do Fornecedor</a:t>
              </a:r>
              <a:endParaRPr lang="pt-BR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5580112" y="2780928"/>
              <a:ext cx="20882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Estoque de Produto acabado</a:t>
              </a:r>
              <a:endParaRPr lang="pt-BR" dirty="0"/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5616116" y="5185027"/>
              <a:ext cx="2016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Contas a Receber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6444208" y="4077072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Efetuou a venda</a:t>
              </a:r>
              <a:endParaRPr lang="pt-BR" dirty="0"/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3725906" y="2786984"/>
              <a:ext cx="13321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Produção</a:t>
              </a:r>
              <a:endParaRPr lang="pt-BR" dirty="0"/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3491880" y="5661248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Espera o Prazo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187624" y="5373216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Virou Caixa</a:t>
              </a:r>
              <a:endParaRPr lang="pt-BR" dirty="0"/>
            </a:p>
          </p:txBody>
        </p:sp>
        <p:cxnSp>
          <p:nvCxnSpPr>
            <p:cNvPr id="24" name="Conector de seta reta 23"/>
            <p:cNvCxnSpPr/>
            <p:nvPr/>
          </p:nvCxnSpPr>
          <p:spPr>
            <a:xfrm>
              <a:off x="2411760" y="3861048"/>
              <a:ext cx="0" cy="12961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2483768" y="4221088"/>
              <a:ext cx="2574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Prazo para pagamento do fornecedor</a:t>
              </a:r>
              <a:endParaRPr lang="pt-BR" dirty="0"/>
            </a:p>
          </p:txBody>
        </p:sp>
      </p:grpSp>
      <p:sp>
        <p:nvSpPr>
          <p:cNvPr id="26" name="CaixaDeTexto 25"/>
          <p:cNvSpPr txBox="1"/>
          <p:nvPr/>
        </p:nvSpPr>
        <p:spPr>
          <a:xfrm>
            <a:off x="323528" y="41490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6"/>
          </p:nvPr>
        </p:nvSpPr>
        <p:spPr>
          <a:xfrm>
            <a:off x="5583070" y="6463749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60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385248" cy="1143000"/>
          </a:xfrm>
        </p:spPr>
        <p:txBody>
          <a:bodyPr>
            <a:normAutofit/>
          </a:bodyPr>
          <a:lstStyle/>
          <a:p>
            <a:r>
              <a:rPr lang="pt-BR" sz="4400" dirty="0" smtClean="0"/>
              <a:t>O conceito de dívida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DÍVIDA QUANDO BEM UTILIZADA AJUDA A CRESCER MAIS DO QUE ELA CRESCERIA APENAS COM RECURSOS PROPRIOS. </a:t>
            </a:r>
          </a:p>
          <a:p>
            <a:r>
              <a:rPr lang="pt-BR" dirty="0" smtClean="0"/>
              <a:t>A IDÉIA É REALIZAR INVESTIMENTOS QUE TENHAM RETORNOS SUPERIORES A TAXA DA DÍVIDA CONTRAÍDA. </a:t>
            </a:r>
          </a:p>
          <a:p>
            <a:r>
              <a:rPr lang="pt-BR" dirty="0" smtClean="0"/>
              <a:t>VEJA O EXEMPLO:</a:t>
            </a:r>
          </a:p>
          <a:p>
            <a:r>
              <a:rPr lang="pt-BR" sz="1900" dirty="0" smtClean="0"/>
              <a:t>UM DONO DE RESTAURANTE PRETENDE ABRIR UMA NOVA LOJA. ESPERA-SE UM INVESTIMENTO DE 1 MILHAO DE REAIS, QUE ESPERA-SE RETORNO LIVRE DE IMPOSTOS DE R$ 400 MIL REAIS POR ANO. SABENDO QUE OS JUROS DO EMPRÉSTIMO FORAM DE 20% AO ANO. VALE A PENA O INVESTIMENTO?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436096" y="6453336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697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EXEMPLO</a:t>
            </a:r>
            <a:endParaRPr lang="pt-BR" sz="4000" dirty="0"/>
          </a:p>
        </p:txBody>
      </p:sp>
      <p:graphicFrame>
        <p:nvGraphicFramePr>
          <p:cNvPr id="38" name="Espaço Reservado para Conteúdo 3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7429865"/>
              </p:ext>
            </p:extLst>
          </p:nvPr>
        </p:nvGraphicFramePr>
        <p:xfrm>
          <a:off x="539552" y="4365104"/>
          <a:ext cx="74676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2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4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ANO 6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ENTRADA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1000000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SAÍDA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-1000000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-200000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-200000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-200000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-200000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-200000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-1200000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Conector reto 4"/>
          <p:cNvCxnSpPr/>
          <p:nvPr/>
        </p:nvCxnSpPr>
        <p:spPr>
          <a:xfrm>
            <a:off x="899592" y="2924944"/>
            <a:ext cx="64087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899592" y="2924944"/>
            <a:ext cx="0" cy="10801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899592" y="1916832"/>
            <a:ext cx="0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899592" y="22048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EMPREST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907704" y="2420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99592" y="3140968"/>
            <a:ext cx="1192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INVEST.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2627784" y="2924944"/>
            <a:ext cx="0" cy="5853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 flipV="1">
            <a:off x="2627784" y="2276872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flipV="1">
            <a:off x="3635896" y="2291337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 flipV="1">
            <a:off x="4572000" y="2295606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 flipV="1">
            <a:off x="5508104" y="2295606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V="1">
            <a:off x="6444208" y="2281518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V="1">
            <a:off x="7305704" y="2276872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3635896" y="2911156"/>
            <a:ext cx="0" cy="553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4572000" y="2948778"/>
            <a:ext cx="0" cy="5615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>
            <a:off x="5508104" y="2939409"/>
            <a:ext cx="0" cy="5708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>
            <a:off x="7297354" y="2929590"/>
            <a:ext cx="0" cy="14355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/>
          <p:nvPr/>
        </p:nvCxnSpPr>
        <p:spPr>
          <a:xfrm>
            <a:off x="6444208" y="2939409"/>
            <a:ext cx="0" cy="5708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el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751639"/>
              </p:ext>
            </p:extLst>
          </p:nvPr>
        </p:nvGraphicFramePr>
        <p:xfrm>
          <a:off x="587896" y="5877272"/>
          <a:ext cx="744048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061"/>
                <a:gridCol w="965811"/>
                <a:gridCol w="894311"/>
                <a:gridCol w="930061"/>
                <a:gridCol w="930061"/>
                <a:gridCol w="930061"/>
                <a:gridCol w="930061"/>
                <a:gridCol w="93006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Valor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smtClean="0"/>
                        <a:t>400000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Valor Presente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333333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277778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231481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192901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160751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133959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6"/>
          </p:nvPr>
        </p:nvSpPr>
        <p:spPr>
          <a:xfrm>
            <a:off x="5508104" y="980728"/>
            <a:ext cx="3200400" cy="365760"/>
          </a:xfrm>
        </p:spPr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3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DÍVIDA BRUTA E DÍVIDA LÍQUIDA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SOMA DE TODOS EMPRÉSTIMOS E FINANCIAMENTOS E DEBENTURES QUE A EMPRESA POSSUA.</a:t>
            </a:r>
          </a:p>
          <a:p>
            <a:r>
              <a:rPr lang="pt-BR" dirty="0" smtClean="0"/>
              <a:t>SE HOUVER OUTRA OBRIGAÇÃO QUE GERE JUROS TAMBÉM DEVE SER INCLUÍDA NA DÍVIDA BRUTA.</a:t>
            </a:r>
          </a:p>
          <a:p>
            <a:r>
              <a:rPr lang="pt-BR" dirty="0" smtClean="0"/>
              <a:t>AQUI SÓ SERÃO INCLUÍDOS OS PASSIVOS ONEROSOS</a:t>
            </a:r>
          </a:p>
          <a:p>
            <a:endParaRPr lang="pt-BR" dirty="0"/>
          </a:p>
          <a:p>
            <a:r>
              <a:rPr lang="pt-BR" dirty="0" smtClean="0"/>
              <a:t>DÍVIDA LÍQUIDA = DÍVIDA BRUTA - DISPONIBILIDADES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220072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4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Dois indicadores principais.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Dívida bruta / Patrimônio Líquido</a:t>
            </a:r>
          </a:p>
          <a:p>
            <a:endParaRPr lang="pt-BR" dirty="0"/>
          </a:p>
          <a:p>
            <a:r>
              <a:rPr lang="pt-BR" dirty="0" smtClean="0"/>
              <a:t>Dívida Liquida/ </a:t>
            </a:r>
            <a:r>
              <a:rPr lang="pt-BR" dirty="0" err="1" smtClean="0"/>
              <a:t>Ebitda</a:t>
            </a:r>
            <a:r>
              <a:rPr lang="pt-BR" dirty="0" smtClean="0"/>
              <a:t>     ou</a:t>
            </a:r>
          </a:p>
          <a:p>
            <a:r>
              <a:rPr lang="pt-BR" dirty="0" smtClean="0"/>
              <a:t>Dívida Liquida/</a:t>
            </a:r>
            <a:r>
              <a:rPr lang="pt-BR" dirty="0" err="1" smtClean="0"/>
              <a:t>Ebit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436096" y="6309320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7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DE CAPITAL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QUANTO DE CAPITAL PRÓPRIO (PATRIMONIO LÍQUIDO) É INVESTIDO E QUANTO DE CAPITAL DE TERCEIROS. </a:t>
            </a:r>
          </a:p>
          <a:p>
            <a:endParaRPr lang="pt-BR" dirty="0"/>
          </a:p>
          <a:p>
            <a:r>
              <a:rPr lang="pt-BR" dirty="0" smtClean="0"/>
              <a:t>ESSA RELAÇÃO É IMPORTANTE PARA SABERMOS SE UMA EMPRESA ESTÁ ALAVANCADA OU NÃO.</a:t>
            </a:r>
          </a:p>
          <a:p>
            <a:endParaRPr lang="pt-BR" dirty="0"/>
          </a:p>
          <a:p>
            <a:r>
              <a:rPr lang="pt-BR" dirty="0" smtClean="0"/>
              <a:t>INDICADOR IMPORTANTE É O </a:t>
            </a:r>
          </a:p>
          <a:p>
            <a:pPr lvl="1"/>
            <a:r>
              <a:rPr lang="pt-BR" dirty="0" smtClean="0"/>
              <a:t>DÍVIDA BRUTA / PATRIMÔNIO LÍQUIDO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364088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63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2699</TotalTime>
  <Words>442</Words>
  <Application>Microsoft Office PowerPoint</Application>
  <PresentationFormat>Apresentação na tela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Balcão Envidraçado</vt:lpstr>
      <vt:lpstr>Apresentação do PowerPoint</vt:lpstr>
      <vt:lpstr> Características</vt:lpstr>
      <vt:lpstr>A Montagem do Balanço Patrimonial</vt:lpstr>
      <vt:lpstr>    Necessidade de  Capital de Giro</vt:lpstr>
      <vt:lpstr>O conceito de dívida</vt:lpstr>
      <vt:lpstr>EXEMPLO</vt:lpstr>
      <vt:lpstr>DÍVIDA BRUTA E DÍVIDA LÍQUIDA</vt:lpstr>
      <vt:lpstr>Dois indicadores principais.</vt:lpstr>
      <vt:lpstr>ESTRUTURA DE CAPITAL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17</cp:revision>
  <dcterms:created xsi:type="dcterms:W3CDTF">2017-03-10T18:30:53Z</dcterms:created>
  <dcterms:modified xsi:type="dcterms:W3CDTF">2017-06-05T02:07:20Z</dcterms:modified>
</cp:coreProperties>
</file>