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3" r:id="rId6"/>
    <p:sldId id="260" r:id="rId7"/>
    <p:sldId id="262" r:id="rId8"/>
    <p:sldId id="261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458BC-F482-453F-922B-CBF7874163B1}" type="datetimeFigureOut">
              <a:rPr lang="pt-BR" smtClean="0"/>
              <a:t>14/03/2017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8119C7-A4D2-4BCB-8157-C00BEEC5BE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008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9710ADD-F772-4F6A-85EA-9709B17DAD06}" type="datetime1">
              <a:rPr lang="pt-BR" smtClean="0"/>
              <a:t>14/03/2017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pt-BR" smtClean="0"/>
              <a:t>www.dicadehoje.com.br/cursos</a:t>
            </a:r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1E8A82A-70A5-40FA-A292-9240303A6954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E579-6BE0-40F1-B26B-3C4A0561B608}" type="datetime1">
              <a:rPr lang="pt-BR" smtClean="0"/>
              <a:t>14/03/2017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www.dicadehoje.com.br/cursos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A82A-70A5-40FA-A292-9240303A695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C2D4D-3D2F-4B8C-911F-9EC3F0CCDA44}" type="datetime1">
              <a:rPr lang="pt-BR" smtClean="0"/>
              <a:t>14/03/2017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www.dicadehoje.com.br/cursos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A82A-70A5-40FA-A292-9240303A695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9A43E4C-102E-4FE4-A055-B1EFBB3E297A}" type="datetime1">
              <a:rPr lang="pt-BR" smtClean="0"/>
              <a:t>14/03/2017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1E8A82A-70A5-40FA-A292-9240303A6954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pt-BR" smtClean="0"/>
              <a:t>www.dicadehoje.com.br/cursos</a:t>
            </a: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773D616-AEAD-4F5F-998C-36C8577EB61D}" type="datetime1">
              <a:rPr lang="pt-BR" smtClean="0"/>
              <a:t>14/03/2017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pt-BR" smtClean="0"/>
              <a:t>www.dicadehoje.com.br/cursos</a:t>
            </a:r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1E8A82A-70A5-40FA-A292-9240303A6954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6488-2496-4E3B-B426-FB8472DA4F3C}" type="datetime1">
              <a:rPr lang="pt-BR" smtClean="0"/>
              <a:t>14/03/2017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www.dicadehoje.com.br/cursos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A82A-70A5-40FA-A292-9240303A6954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AAB5B-0F46-41B0-8ACE-F9E086BFEF37}" type="datetime1">
              <a:rPr lang="pt-BR" smtClean="0"/>
              <a:t>14/03/2017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www.dicadehoje.com.br/cursos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A82A-70A5-40FA-A292-9240303A6954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1AA95B9-EC37-4421-AEDC-6B55D9D313C8}" type="datetime1">
              <a:rPr lang="pt-BR" smtClean="0"/>
              <a:t>14/03/2017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1E8A82A-70A5-40FA-A292-9240303A6954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pt-BR" smtClean="0"/>
              <a:t>www.dicadehoje.com.br/cursos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26DF1-ED6F-4B86-B2BF-7566517AB08D}" type="datetime1">
              <a:rPr lang="pt-BR" smtClean="0"/>
              <a:t>14/03/2017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www.dicadehoje.com.br/cursos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A82A-70A5-40FA-A292-9240303A695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D8D9800-F047-46DD-A7FE-7F31DCE437A3}" type="datetime1">
              <a:rPr lang="pt-BR" smtClean="0"/>
              <a:t>14/03/2017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1E8A82A-70A5-40FA-A292-9240303A6954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pt-BR" smtClean="0"/>
              <a:t>www.dicadehoje.com.br/cursos</a:t>
            </a:r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B74FE87-B55B-464F-BED6-B5F36D1F3FEC}" type="datetime1">
              <a:rPr lang="pt-BR" smtClean="0"/>
              <a:t>14/03/2017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1E8A82A-70A5-40FA-A292-9240303A6954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pt-BR" smtClean="0"/>
              <a:t>www.dicadehoje.com.br/cursos</a:t>
            </a:r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DBB2360-392A-4187-8EC3-E39BAEA3606E}" type="datetime1">
              <a:rPr lang="pt-BR" smtClean="0"/>
              <a:t>14/03/2017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www.dicadehoje.com.br/cursos</a:t>
            </a:r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1E8A82A-70A5-40FA-A292-9240303A6954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4000" dirty="0" smtClean="0"/>
              <a:t>A Demonstração de Resultados (DRE)</a:t>
            </a:r>
            <a:endParaRPr lang="pt-BR" sz="4000" dirty="0"/>
          </a:p>
        </p:txBody>
      </p:sp>
      <p:pic>
        <p:nvPicPr>
          <p:cNvPr id="4" name="Espaço Reservado para Conteúdo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692696"/>
            <a:ext cx="6804248" cy="4248472"/>
          </a:xfrm>
          <a:prstGeom prst="rect">
            <a:avLst/>
          </a:prstGeom>
        </p:spPr>
      </p:pic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5868144" y="6309320"/>
            <a:ext cx="3657600" cy="384048"/>
          </a:xfrm>
        </p:spPr>
        <p:txBody>
          <a:bodyPr/>
          <a:lstStyle/>
          <a:p>
            <a:r>
              <a:rPr lang="pt-BR" dirty="0" smtClean="0"/>
              <a:t>www.dicadehoje.com.br/cursos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665596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400" dirty="0" smtClean="0"/>
              <a:t>CARACTERÍSTICAS</a:t>
            </a:r>
            <a:endParaRPr lang="pt-BR" sz="4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É um demonstrativo que avalia o desempenho da empresa ao longo de um período de tempo. </a:t>
            </a:r>
          </a:p>
          <a:p>
            <a:r>
              <a:rPr lang="pt-BR" dirty="0" smtClean="0"/>
              <a:t>Os períodos mais usuais são o período trimestral e o período anual</a:t>
            </a:r>
          </a:p>
          <a:p>
            <a:r>
              <a:rPr lang="pt-BR" dirty="0" smtClean="0"/>
              <a:t>Confronta Receitas x Custos e Despesas da Empresa para apurar o Lucro ou </a:t>
            </a:r>
            <a:r>
              <a:rPr lang="pt-BR" dirty="0" err="1" smtClean="0"/>
              <a:t>Prejuizo</a:t>
            </a:r>
            <a:r>
              <a:rPr lang="pt-BR" dirty="0" smtClean="0"/>
              <a:t>.</a:t>
            </a:r>
          </a:p>
          <a:p>
            <a:r>
              <a:rPr lang="pt-BR" b="1" dirty="0" smtClean="0">
                <a:solidFill>
                  <a:srgbClr val="FF0000"/>
                </a:solidFill>
              </a:rPr>
              <a:t>É calculado pelo Regime de Competência. Logo, se uma empresa vendeu R$ 1.000.000,00 em dezembro, recebeu metade a vista e a outra metade vai receber parcelado em 5 vezes. A Receita total é lançada neste ano e o custo total referente a essa venda também.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6"/>
          </p:nvPr>
        </p:nvSpPr>
        <p:spPr>
          <a:xfrm>
            <a:off x="6372200" y="6381328"/>
            <a:ext cx="3200400" cy="365760"/>
          </a:xfrm>
        </p:spPr>
        <p:txBody>
          <a:bodyPr/>
          <a:lstStyle/>
          <a:p>
            <a:r>
              <a:rPr lang="pt-BR" dirty="0" smtClean="0"/>
              <a:t>www.dicadehoje.com.br/cursos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40206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Montagem da DRE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323528" y="1628800"/>
            <a:ext cx="3024336" cy="48965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467544" y="1844824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Receita Bruta</a:t>
            </a:r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395536" y="2214156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(deduções da Receita Bruta) - </a:t>
            </a:r>
            <a:endParaRPr lang="pt-BR" dirty="0"/>
          </a:p>
        </p:txBody>
      </p:sp>
      <p:cxnSp>
        <p:nvCxnSpPr>
          <p:cNvPr id="17" name="Conector reto 16"/>
          <p:cNvCxnSpPr/>
          <p:nvPr/>
        </p:nvCxnSpPr>
        <p:spPr>
          <a:xfrm>
            <a:off x="323528" y="2860487"/>
            <a:ext cx="30243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ixaDeTexto 17"/>
          <p:cNvSpPr txBox="1"/>
          <p:nvPr/>
        </p:nvSpPr>
        <p:spPr>
          <a:xfrm>
            <a:off x="467544" y="2924944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Receita Líquida</a:t>
            </a:r>
            <a:endParaRPr lang="pt-BR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395536" y="3294276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Custo do Produto Vendido (CPV)</a:t>
            </a:r>
            <a:endParaRPr lang="pt-BR" dirty="0"/>
          </a:p>
        </p:txBody>
      </p:sp>
      <p:cxnSp>
        <p:nvCxnSpPr>
          <p:cNvPr id="21" name="Conector reto 20"/>
          <p:cNvCxnSpPr/>
          <p:nvPr/>
        </p:nvCxnSpPr>
        <p:spPr>
          <a:xfrm>
            <a:off x="323528" y="3940607"/>
            <a:ext cx="30243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de seta reta 22"/>
          <p:cNvCxnSpPr/>
          <p:nvPr/>
        </p:nvCxnSpPr>
        <p:spPr>
          <a:xfrm>
            <a:off x="3347864" y="3940607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ixaDeTexto 23"/>
          <p:cNvSpPr txBox="1"/>
          <p:nvPr/>
        </p:nvSpPr>
        <p:spPr>
          <a:xfrm>
            <a:off x="4644008" y="3789040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Lucro Bruto</a:t>
            </a:r>
            <a:endParaRPr lang="pt-BR" dirty="0"/>
          </a:p>
        </p:txBody>
      </p:sp>
      <p:sp>
        <p:nvSpPr>
          <p:cNvPr id="25" name="CaixaDeTexto 24"/>
          <p:cNvSpPr txBox="1"/>
          <p:nvPr/>
        </p:nvSpPr>
        <p:spPr>
          <a:xfrm>
            <a:off x="395536" y="3973706"/>
            <a:ext cx="28803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Despesas Gerais</a:t>
            </a:r>
          </a:p>
          <a:p>
            <a:r>
              <a:rPr lang="pt-BR" dirty="0" smtClean="0"/>
              <a:t>Despesas </a:t>
            </a:r>
            <a:r>
              <a:rPr lang="pt-BR" dirty="0" err="1" smtClean="0"/>
              <a:t>Administ</a:t>
            </a:r>
            <a:r>
              <a:rPr lang="pt-BR" dirty="0" smtClean="0"/>
              <a:t>.</a:t>
            </a:r>
          </a:p>
          <a:p>
            <a:r>
              <a:rPr lang="pt-BR" dirty="0" smtClean="0"/>
              <a:t>Despesas com Venda</a:t>
            </a:r>
          </a:p>
          <a:p>
            <a:r>
              <a:rPr lang="pt-BR" dirty="0" smtClean="0"/>
              <a:t>Outras Despesas </a:t>
            </a:r>
            <a:r>
              <a:rPr lang="pt-BR" dirty="0" err="1" smtClean="0"/>
              <a:t>operac</a:t>
            </a:r>
            <a:r>
              <a:rPr lang="pt-BR" dirty="0" smtClean="0"/>
              <a:t>.</a:t>
            </a:r>
          </a:p>
          <a:p>
            <a:r>
              <a:rPr lang="pt-BR" dirty="0" err="1" smtClean="0"/>
              <a:t>Equivalencia</a:t>
            </a:r>
            <a:r>
              <a:rPr lang="pt-BR" dirty="0" smtClean="0"/>
              <a:t> </a:t>
            </a:r>
            <a:r>
              <a:rPr lang="pt-BR" dirty="0" err="1" smtClean="0"/>
              <a:t>Patrimon</a:t>
            </a:r>
            <a:r>
              <a:rPr lang="pt-BR" dirty="0" smtClean="0"/>
              <a:t>;</a:t>
            </a:r>
            <a:endParaRPr lang="pt-BR" dirty="0"/>
          </a:p>
        </p:txBody>
      </p:sp>
      <p:cxnSp>
        <p:nvCxnSpPr>
          <p:cNvPr id="27" name="Conector reto 26"/>
          <p:cNvCxnSpPr/>
          <p:nvPr/>
        </p:nvCxnSpPr>
        <p:spPr>
          <a:xfrm>
            <a:off x="323528" y="5451034"/>
            <a:ext cx="30243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de seta reta 28"/>
          <p:cNvCxnSpPr/>
          <p:nvPr/>
        </p:nvCxnSpPr>
        <p:spPr>
          <a:xfrm>
            <a:off x="3347864" y="5451034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aixaDeTexto 29"/>
          <p:cNvSpPr txBox="1"/>
          <p:nvPr/>
        </p:nvSpPr>
        <p:spPr>
          <a:xfrm>
            <a:off x="4644008" y="5229200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Lucro Operacional ou EBIT</a:t>
            </a:r>
            <a:endParaRPr lang="pt-BR" dirty="0"/>
          </a:p>
        </p:txBody>
      </p:sp>
      <p:sp>
        <p:nvSpPr>
          <p:cNvPr id="31" name="CaixaDeTexto 30"/>
          <p:cNvSpPr txBox="1"/>
          <p:nvPr/>
        </p:nvSpPr>
        <p:spPr>
          <a:xfrm>
            <a:off x="467544" y="5451034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Resultado Financeiro</a:t>
            </a:r>
            <a:endParaRPr lang="pt-BR" dirty="0"/>
          </a:p>
        </p:txBody>
      </p:sp>
      <p:cxnSp>
        <p:nvCxnSpPr>
          <p:cNvPr id="33" name="Conector reto 32"/>
          <p:cNvCxnSpPr/>
          <p:nvPr/>
        </p:nvCxnSpPr>
        <p:spPr>
          <a:xfrm>
            <a:off x="323528" y="5877272"/>
            <a:ext cx="309634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de seta reta 34"/>
          <p:cNvCxnSpPr/>
          <p:nvPr/>
        </p:nvCxnSpPr>
        <p:spPr>
          <a:xfrm>
            <a:off x="3347864" y="5877272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aixaDeTexto 35"/>
          <p:cNvSpPr txBox="1"/>
          <p:nvPr/>
        </p:nvSpPr>
        <p:spPr>
          <a:xfrm>
            <a:off x="4716016" y="5733256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Lucro antes do IR e CSLL</a:t>
            </a:r>
            <a:endParaRPr lang="pt-BR" dirty="0"/>
          </a:p>
        </p:txBody>
      </p:sp>
      <p:sp>
        <p:nvSpPr>
          <p:cNvPr id="37" name="CaixaDeTexto 36"/>
          <p:cNvSpPr txBox="1"/>
          <p:nvPr/>
        </p:nvSpPr>
        <p:spPr>
          <a:xfrm>
            <a:off x="467544" y="591792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IR + CSLL</a:t>
            </a:r>
            <a:endParaRPr lang="pt-BR" dirty="0"/>
          </a:p>
        </p:txBody>
      </p:sp>
      <p:cxnSp>
        <p:nvCxnSpPr>
          <p:cNvPr id="39" name="Conector reto 38"/>
          <p:cNvCxnSpPr/>
          <p:nvPr/>
        </p:nvCxnSpPr>
        <p:spPr>
          <a:xfrm>
            <a:off x="359532" y="6237312"/>
            <a:ext cx="30243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aixaDeTexto 39"/>
          <p:cNvSpPr txBox="1"/>
          <p:nvPr/>
        </p:nvSpPr>
        <p:spPr>
          <a:xfrm>
            <a:off x="467544" y="6233529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Lucro Líquido</a:t>
            </a:r>
            <a:endParaRPr lang="pt-BR" dirty="0"/>
          </a:p>
        </p:txBody>
      </p:sp>
      <p:cxnSp>
        <p:nvCxnSpPr>
          <p:cNvPr id="42" name="Conector de seta reta 41"/>
          <p:cNvCxnSpPr/>
          <p:nvPr/>
        </p:nvCxnSpPr>
        <p:spPr>
          <a:xfrm flipV="1">
            <a:off x="3383868" y="2420889"/>
            <a:ext cx="1476164" cy="4395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ixaDeTexto 42"/>
          <p:cNvSpPr txBox="1"/>
          <p:nvPr/>
        </p:nvSpPr>
        <p:spPr>
          <a:xfrm>
            <a:off x="4968044" y="205155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100%</a:t>
            </a:r>
            <a:endParaRPr lang="pt-BR" dirty="0"/>
          </a:p>
        </p:txBody>
      </p:sp>
      <p:sp>
        <p:nvSpPr>
          <p:cNvPr id="44" name="Espaço Reservado para Rodapé 43"/>
          <p:cNvSpPr>
            <a:spLocks noGrp="1"/>
          </p:cNvSpPr>
          <p:nvPr>
            <p:ph type="ftr" sz="quarter" idx="12"/>
          </p:nvPr>
        </p:nvSpPr>
        <p:spPr>
          <a:xfrm>
            <a:off x="6130038" y="6401589"/>
            <a:ext cx="3200400" cy="365760"/>
          </a:xfrm>
        </p:spPr>
        <p:txBody>
          <a:bodyPr/>
          <a:lstStyle/>
          <a:p>
            <a:r>
              <a:rPr lang="pt-BR" dirty="0" smtClean="0"/>
              <a:t>www.dicadehoje.com.br/cursos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5503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5" grpId="0"/>
      <p:bldP spid="18" grpId="0"/>
      <p:bldP spid="19" grpId="0"/>
      <p:bldP spid="24" grpId="0"/>
      <p:bldP spid="25" grpId="0"/>
      <p:bldP spid="30" grpId="0"/>
      <p:bldP spid="31" grpId="0"/>
      <p:bldP spid="36" grpId="0"/>
      <p:bldP spid="37" grpId="0"/>
      <p:bldP spid="40" grpId="0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Margens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sz="3200" dirty="0" smtClean="0"/>
              <a:t>Margem Bruta = Lucro Bruto / Receita Líquida</a:t>
            </a:r>
          </a:p>
          <a:p>
            <a:r>
              <a:rPr lang="pt-BR" sz="3200" dirty="0" smtClean="0"/>
              <a:t>Margem Operacional = EBIT / Receita Líquida</a:t>
            </a:r>
          </a:p>
          <a:p>
            <a:r>
              <a:rPr lang="pt-BR" sz="3200" dirty="0" smtClean="0"/>
              <a:t>Margem </a:t>
            </a:r>
            <a:r>
              <a:rPr lang="pt-BR" sz="3200" dirty="0" err="1" smtClean="0"/>
              <a:t>Ebitda</a:t>
            </a:r>
            <a:r>
              <a:rPr lang="pt-BR" sz="3200" dirty="0" smtClean="0"/>
              <a:t> = </a:t>
            </a:r>
            <a:r>
              <a:rPr lang="pt-BR" sz="3200" dirty="0" err="1" smtClean="0"/>
              <a:t>Ebitda</a:t>
            </a:r>
            <a:r>
              <a:rPr lang="pt-BR" sz="3200" dirty="0" smtClean="0"/>
              <a:t> / Receita Líquida</a:t>
            </a:r>
          </a:p>
          <a:p>
            <a:r>
              <a:rPr lang="pt-BR" sz="3200" dirty="0" smtClean="0"/>
              <a:t>Margem Líquida = Lucro Líquido /Receita Líquida</a:t>
            </a:r>
          </a:p>
          <a:p>
            <a:r>
              <a:rPr lang="pt-BR" sz="3200" dirty="0" smtClean="0"/>
              <a:t>Despesas SG&amp;A / Receita Líquida</a:t>
            </a:r>
            <a:endParaRPr lang="pt-BR" sz="3200" dirty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6"/>
          </p:nvPr>
        </p:nvSpPr>
        <p:spPr>
          <a:xfrm>
            <a:off x="6156176" y="6381328"/>
            <a:ext cx="3200400" cy="365760"/>
          </a:xfrm>
        </p:spPr>
        <p:txBody>
          <a:bodyPr/>
          <a:lstStyle/>
          <a:p>
            <a:r>
              <a:rPr lang="pt-BR" dirty="0" smtClean="0"/>
              <a:t>www.dicadehoje.com.br/cursos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406606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é EBITDA e  Depreciação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err="1" smtClean="0"/>
              <a:t>Ebitda</a:t>
            </a:r>
            <a:r>
              <a:rPr lang="pt-BR" dirty="0" smtClean="0"/>
              <a:t> – é uma sigla em inglês que significa Lucro antes de Juros, impostos, depreciação e amortização (exaustão).</a:t>
            </a:r>
          </a:p>
          <a:p>
            <a:r>
              <a:rPr lang="pt-BR" dirty="0" smtClean="0"/>
              <a:t>Em Português usa-se a sigla LAJIDA.</a:t>
            </a:r>
          </a:p>
          <a:p>
            <a:endParaRPr lang="pt-BR" dirty="0"/>
          </a:p>
          <a:p>
            <a:r>
              <a:rPr lang="pt-BR" dirty="0" smtClean="0"/>
              <a:t>Depreciação é a parcela de um ativo imobilizado que foi usada em determinado período coberto pela DRE. </a:t>
            </a:r>
          </a:p>
          <a:p>
            <a:r>
              <a:rPr lang="pt-BR" dirty="0" smtClean="0"/>
              <a:t>Normalmente as maquinas e equipamentos são depreciados até um valor residual, mas algumas são depreciadas por completo.</a:t>
            </a:r>
          </a:p>
          <a:p>
            <a:r>
              <a:rPr lang="pt-BR" dirty="0" smtClean="0"/>
              <a:t>Amortização – é a parcela abatida do ágio em empresas investidas. (investimentos no BP)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6"/>
          </p:nvPr>
        </p:nvSpPr>
        <p:spPr>
          <a:xfrm>
            <a:off x="5868144" y="6381328"/>
            <a:ext cx="3200400" cy="365760"/>
          </a:xfrm>
        </p:spPr>
        <p:txBody>
          <a:bodyPr/>
          <a:lstStyle/>
          <a:p>
            <a:r>
              <a:rPr lang="pt-BR" dirty="0" smtClean="0"/>
              <a:t>www.dicadehoje.com.br/cursos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477829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Dívida Líquida /</a:t>
            </a:r>
            <a:r>
              <a:rPr lang="pt-BR" dirty="0" err="1" smtClean="0"/>
              <a:t>Ebitda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Mede quantas vezes a dívida é a geração de Caixa. Isto é, quantos anos a empresa precisaria gerar aquele Caixa para pagar a dívida toda.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6"/>
          </p:nvPr>
        </p:nvSpPr>
        <p:spPr>
          <a:xfrm>
            <a:off x="6012160" y="6381328"/>
            <a:ext cx="3200400" cy="365760"/>
          </a:xfrm>
        </p:spPr>
        <p:txBody>
          <a:bodyPr/>
          <a:lstStyle/>
          <a:p>
            <a:r>
              <a:rPr lang="pt-BR" dirty="0" smtClean="0"/>
              <a:t>www.dicadehoje.com.br/cursos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911543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Provisão ou Perda para Liquidação duvidosa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Perda contabilizada e que pode ser abatida, mas que ainda não ocorreu de fato.</a:t>
            </a:r>
          </a:p>
          <a:p>
            <a:r>
              <a:rPr lang="pt-BR" dirty="0" smtClean="0"/>
              <a:t>É baseada na expectativa que a empresa tem das pessoas que não irão pagar pelos produtos comprados ou pelos serviços consumidos. Normalmente é de acordo com o histórico da empresa.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6"/>
          </p:nvPr>
        </p:nvSpPr>
        <p:spPr>
          <a:xfrm>
            <a:off x="6228184" y="6381328"/>
            <a:ext cx="3200400" cy="365760"/>
          </a:xfrm>
        </p:spPr>
        <p:txBody>
          <a:bodyPr/>
          <a:lstStyle/>
          <a:p>
            <a:r>
              <a:rPr lang="pt-BR" dirty="0" smtClean="0"/>
              <a:t>www.dicadehoje.com.br/cursos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568439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Diversos negócios de uma empresa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Muita atenção aos diversos negócios de uma empresa. A maioria das empresas gera Receita de muitas formas diferentes, e cada uma tem um custo diferente. Normalmente é importante vermos a margem bruta de cada negócio, para vermos, qual deles é mais lucrativo.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6"/>
          </p:nvPr>
        </p:nvSpPr>
        <p:spPr>
          <a:xfrm>
            <a:off x="5943600" y="6381328"/>
            <a:ext cx="3200400" cy="365760"/>
          </a:xfrm>
        </p:spPr>
        <p:txBody>
          <a:bodyPr/>
          <a:lstStyle/>
          <a:p>
            <a:r>
              <a:rPr lang="pt-BR" dirty="0" smtClean="0"/>
              <a:t>www.dicadehoje.com.br/cursos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906738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3727</TotalTime>
  <Words>432</Words>
  <Application>Microsoft Office PowerPoint</Application>
  <PresentationFormat>Apresentação na tela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Balcão Envidraçado</vt:lpstr>
      <vt:lpstr>Apresentação do PowerPoint</vt:lpstr>
      <vt:lpstr>CARACTERÍSTICAS</vt:lpstr>
      <vt:lpstr>Montagem da DRE</vt:lpstr>
      <vt:lpstr>Margens</vt:lpstr>
      <vt:lpstr>O que é EBITDA e  Depreciação</vt:lpstr>
      <vt:lpstr>Dívida Líquida /Ebitda</vt:lpstr>
      <vt:lpstr>Provisão ou Perda para Liquidação duvidosa</vt:lpstr>
      <vt:lpstr>Diversos negócios de uma empresa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</dc:creator>
  <cp:lastModifiedBy>Daniel</cp:lastModifiedBy>
  <cp:revision>7</cp:revision>
  <dcterms:created xsi:type="dcterms:W3CDTF">2017-03-15T02:05:14Z</dcterms:created>
  <dcterms:modified xsi:type="dcterms:W3CDTF">2017-03-17T16:12:31Z</dcterms:modified>
</cp:coreProperties>
</file>