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E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A7247-6580-49D6-98CA-0837C13ED3F9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44064-222E-4D99-ACC6-325AA5132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72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4064-222E-4D99-ACC6-325AA51322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0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4064-222E-4D99-ACC6-325AA51322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59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767" y="1015709"/>
            <a:ext cx="61462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OSI: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Camada de enlace de dados (2)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9DD86C-2EC4-44F5-A23B-AAEE21474F12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BA809F7-F582-4FDC-A8E7-BC00D206933C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8670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 </a:t>
            </a:r>
            <a:r>
              <a:rPr lang="en-US" sz="3600" b="1" dirty="0">
                <a:solidFill>
                  <a:schemeClr val="bg1"/>
                </a:solidFill>
              </a:rPr>
              <a:t>– </a:t>
            </a:r>
            <a:r>
              <a:rPr lang="pt-BR" sz="3600" dirty="0">
                <a:solidFill>
                  <a:schemeClr val="bg1"/>
                </a:solidFill>
              </a:rPr>
              <a:t>Camada de enlace de dados (2)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986" y="1011501"/>
            <a:ext cx="6466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“</a:t>
            </a:r>
            <a:r>
              <a:rPr lang="en-US" sz="2400" dirty="0" err="1">
                <a:solidFill>
                  <a:schemeClr val="bg1"/>
                </a:solidFill>
              </a:rPr>
              <a:t>Mudança</a:t>
            </a:r>
            <a:r>
              <a:rPr lang="en-US" sz="2400" dirty="0">
                <a:solidFill>
                  <a:schemeClr val="bg1"/>
                </a:solidFill>
              </a:rPr>
              <a:t> de </a:t>
            </a:r>
            <a:r>
              <a:rPr lang="en-US" sz="2400" dirty="0" err="1">
                <a:solidFill>
                  <a:schemeClr val="bg1"/>
                </a:solidFill>
              </a:rPr>
              <a:t>Camada</a:t>
            </a:r>
            <a:r>
              <a:rPr lang="en-US" sz="2400" dirty="0">
                <a:solidFill>
                  <a:schemeClr val="bg1"/>
                </a:solidFill>
              </a:rPr>
              <a:t>”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44986" y="1900420"/>
            <a:ext cx="640156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Garante que as mensagens sejam entregues ao</a:t>
            </a:r>
          </a:p>
          <a:p>
            <a:r>
              <a:rPr lang="pt-BR" sz="2400" dirty="0">
                <a:solidFill>
                  <a:schemeClr val="bg1"/>
                </a:solidFill>
              </a:rPr>
              <a:t>dispositivo adequado </a:t>
            </a:r>
            <a:r>
              <a:rPr lang="pt-BR" sz="2400" b="1" dirty="0">
                <a:solidFill>
                  <a:schemeClr val="bg1"/>
                </a:solidFill>
              </a:rPr>
              <a:t>em uma LAN </a:t>
            </a:r>
            <a:r>
              <a:rPr lang="pt-BR" sz="2400" dirty="0">
                <a:solidFill>
                  <a:schemeClr val="bg1"/>
                </a:solidFill>
              </a:rPr>
              <a:t>usando </a:t>
            </a:r>
          </a:p>
          <a:p>
            <a:r>
              <a:rPr lang="pt-BR" sz="2400" dirty="0">
                <a:solidFill>
                  <a:schemeClr val="bg1"/>
                </a:solidFill>
              </a:rPr>
              <a:t>endereços de hardware.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Endereço MAC (Media Access Control)</a:t>
            </a:r>
          </a:p>
          <a:p>
            <a:r>
              <a:rPr lang="pt-BR" sz="2400" dirty="0">
                <a:solidFill>
                  <a:schemeClr val="bg1"/>
                </a:solidFill>
              </a:rPr>
              <a:t>preocupado com a entrega local de </a:t>
            </a:r>
          </a:p>
          <a:p>
            <a:r>
              <a:rPr lang="pt-BR" sz="2400" dirty="0">
                <a:solidFill>
                  <a:schemeClr val="bg1"/>
                </a:solidFill>
              </a:rPr>
              <a:t>envelopes (frames) na mesma rede.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014" y="1016633"/>
            <a:ext cx="4598031" cy="36656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757412" y="3685986"/>
            <a:ext cx="3846195" cy="437075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244986" y="4123061"/>
            <a:ext cx="6536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Responsável por empacotar os dados em frames para a camada física.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749" y="5104748"/>
            <a:ext cx="1505008" cy="15050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52541" y="6284407"/>
            <a:ext cx="15205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00:07:1B:EC:EE:F1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11910" y="6306187"/>
            <a:ext cx="15397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10:6C:1D:EC:E3:F1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662" y="5131652"/>
            <a:ext cx="1505008" cy="1505008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662668" y="5608847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PC1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448215" y="5608847"/>
            <a:ext cx="667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PC2</a:t>
            </a:r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259" y="5538325"/>
            <a:ext cx="767862" cy="767862"/>
          </a:xfrm>
          <a:prstGeom prst="rect">
            <a:avLst/>
          </a:prstGeom>
        </p:spPr>
      </p:pic>
      <p:cxnSp>
        <p:nvCxnSpPr>
          <p:cNvPr id="68" name="Straight Connector 67"/>
          <p:cNvCxnSpPr/>
          <p:nvPr/>
        </p:nvCxnSpPr>
        <p:spPr>
          <a:xfrm>
            <a:off x="2607469" y="5857252"/>
            <a:ext cx="140979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4785121" y="5861112"/>
            <a:ext cx="1382317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4062411" y="6071396"/>
            <a:ext cx="677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Switch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AD10765-948C-437A-87C3-0D50FAD6A834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1D104D8-5980-4C05-91EF-50FEF2BEFBBC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10E9131-87B5-4AF6-807B-4232FA6468C7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8727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 </a:t>
            </a:r>
            <a:r>
              <a:rPr lang="en-US" sz="3600" b="1" dirty="0">
                <a:solidFill>
                  <a:schemeClr val="bg1"/>
                </a:solidFill>
              </a:rPr>
              <a:t>– </a:t>
            </a:r>
            <a:r>
              <a:rPr lang="pt-BR" sz="3600" dirty="0">
                <a:solidFill>
                  <a:schemeClr val="bg1"/>
                </a:solidFill>
              </a:rPr>
              <a:t>Camada de enlace de dados (2)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986" y="1011501"/>
            <a:ext cx="6466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/>
                </a:solidFill>
              </a:rPr>
              <a:t>Duas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Subcamadas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986" y="1900420"/>
            <a:ext cx="725711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Camada de Controle de Link Lógico (LLC)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Controle de Erros e Controle de Fluxo.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Detecte e corrija quadros de </a:t>
            </a:r>
          </a:p>
          <a:p>
            <a:r>
              <a:rPr lang="pt-BR" sz="2400" dirty="0">
                <a:solidFill>
                  <a:schemeClr val="bg1"/>
                </a:solidFill>
              </a:rPr>
              <a:t>	dados corrompidos.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Limita a quantidade de dados enviados para </a:t>
            </a:r>
          </a:p>
          <a:p>
            <a:r>
              <a:rPr lang="pt-BR" sz="2400" dirty="0">
                <a:solidFill>
                  <a:schemeClr val="bg1"/>
                </a:solidFill>
              </a:rPr>
              <a:t>	que os dispositivos não sejam sobrecarregado.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44986" y="4333742"/>
            <a:ext cx="680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Camada de Controle de Acesso de Mídia (MAC)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Endereçamento Físico (endereço MAC)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Endereço MAC de 48 bits gravado na NIC.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7419975" y="2305050"/>
            <a:ext cx="2085976" cy="27432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/>
              <a:t>Camada de Enlace de Dados</a:t>
            </a:r>
            <a:endParaRPr lang="en-US" sz="32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9544050" y="2324100"/>
            <a:ext cx="2514600" cy="136207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9544051" y="3724275"/>
            <a:ext cx="2514600" cy="131445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420747" y="2777244"/>
            <a:ext cx="2761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/>
              <a:t>Camada</a:t>
            </a:r>
            <a:r>
              <a:rPr lang="en-US" sz="1200" b="1" dirty="0"/>
              <a:t> de </a:t>
            </a:r>
            <a:r>
              <a:rPr lang="en-US" sz="1200" b="1" dirty="0" err="1"/>
              <a:t>Controle</a:t>
            </a:r>
            <a:r>
              <a:rPr lang="en-US" sz="1200" b="1" dirty="0"/>
              <a:t> de Link </a:t>
            </a:r>
            <a:r>
              <a:rPr lang="en-US" sz="1200" b="1" dirty="0" err="1"/>
              <a:t>Lógico</a:t>
            </a:r>
            <a:r>
              <a:rPr lang="en-US" sz="1200" b="1" dirty="0"/>
              <a:t> </a:t>
            </a:r>
          </a:p>
          <a:p>
            <a:pPr algn="ctr"/>
            <a:r>
              <a:rPr lang="en-US" sz="1200" b="1" dirty="0"/>
              <a:t>(LLC)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464292" y="3927536"/>
            <a:ext cx="27085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200" b="1" dirty="0"/>
              <a:t>Camada de controle de acesso de mídia</a:t>
            </a:r>
            <a:br>
              <a:rPr lang="pt-BR" sz="1200" b="1" dirty="0"/>
            </a:br>
            <a:r>
              <a:rPr lang="pt-BR" sz="1200" b="1" dirty="0"/>
              <a:t>(MAC)</a:t>
            </a:r>
            <a:endParaRPr lang="en-US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544050" y="3161857"/>
            <a:ext cx="2515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Controle de Erros e Controle de Fluxo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9464292" y="4315463"/>
            <a:ext cx="27350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200" dirty="0"/>
              <a:t>Endereçamento Físico e Topologia Lógica</a:t>
            </a:r>
            <a:endParaRPr lang="en-US" sz="12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546CEC7E-C3EF-4BFF-8C0F-AFAAE969D9C3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4142A1F-5959-4DD0-92A4-26572F565F77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7B513E4-75AC-47AE-8397-DABAA87FE83E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7971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6575</TotalTime>
  <Words>220</Words>
  <Application>Microsoft Office PowerPoint</Application>
  <PresentationFormat>Widescreen</PresentationFormat>
  <Paragraphs>41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48</cp:revision>
  <dcterms:created xsi:type="dcterms:W3CDTF">2021-12-15T15:21:28Z</dcterms:created>
  <dcterms:modified xsi:type="dcterms:W3CDTF">2022-02-23T19:04:55Z</dcterms:modified>
</cp:coreProperties>
</file>