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EC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42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2/22/2022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40767" y="1015709"/>
            <a:ext cx="48864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</a:rPr>
              <a:t>Introdução</a:t>
            </a:r>
            <a:r>
              <a:rPr lang="en-US" sz="3600" b="1" dirty="0">
                <a:solidFill>
                  <a:schemeClr val="bg1"/>
                </a:solidFill>
              </a:rPr>
              <a:t> - </a:t>
            </a:r>
            <a:r>
              <a:rPr lang="en-US" sz="3600" b="1" dirty="0" err="1">
                <a:solidFill>
                  <a:schemeClr val="bg1"/>
                </a:solidFill>
              </a:rPr>
              <a:t>Modelo</a:t>
            </a:r>
            <a:r>
              <a:rPr lang="en-US" sz="3600" b="1" dirty="0">
                <a:solidFill>
                  <a:schemeClr val="bg1"/>
                </a:solidFill>
              </a:rPr>
              <a:t> OSI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2EAB0E-06F3-4119-A000-72D158DA804D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C25DDD5-2DAE-48AB-9B7C-723285AC45EE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46412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</a:rPr>
              <a:t>Introdução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Modelo</a:t>
            </a:r>
            <a:r>
              <a:rPr lang="en-US" sz="3600" b="1" dirty="0">
                <a:solidFill>
                  <a:schemeClr val="bg1"/>
                </a:solidFill>
              </a:rPr>
              <a:t> OSI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44986" y="1448898"/>
            <a:ext cx="97896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O que é o modelo OSI?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Interconexão de sistema aberto (</a:t>
            </a:r>
            <a:r>
              <a:rPr lang="pt-BR" sz="2400" b="1" dirty="0">
                <a:solidFill>
                  <a:schemeClr val="bg1"/>
                </a:solidFill>
              </a:rPr>
              <a:t>OSI</a:t>
            </a:r>
            <a:r>
              <a:rPr lang="pt-BR" sz="2400" dirty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Estrutura Conceitual mostrando como os dados se movem em uma rede.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4985" y="3239755"/>
            <a:ext cx="839851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Objetivo Principal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Entenda como as redes funcionam.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Apenas um modelo de referência.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Não foi implementado no mundo real, ao invés usamos </a:t>
            </a:r>
            <a:r>
              <a:rPr lang="pt-BR" sz="2400" b="1" dirty="0">
                <a:solidFill>
                  <a:schemeClr val="bg1"/>
                </a:solidFill>
              </a:rPr>
              <a:t>TCP/IP</a:t>
            </a:r>
            <a:r>
              <a:rPr lang="pt-BR" sz="2400" dirty="0">
                <a:solidFill>
                  <a:schemeClr val="bg1"/>
                </a:solidFill>
              </a:rPr>
              <a:t>.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40E175D-CBC3-4C22-A766-3D0C7A6C6364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3EE73D6-CBD9-4241-945A-B690A4930582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A3F5AF7-D762-4E86-9D0D-2A4D5A51DED9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44986" y="1448898"/>
            <a:ext cx="111592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O modelo OSI quebra a complexa tarefa de </a:t>
            </a:r>
            <a:r>
              <a:rPr lang="pt-BR" sz="2400" b="1" u="sng" dirty="0">
                <a:solidFill>
                  <a:schemeClr val="bg1"/>
                </a:solidFill>
              </a:rPr>
              <a:t>comunicação de rede de um computador </a:t>
            </a:r>
          </a:p>
          <a:p>
            <a:r>
              <a:rPr lang="pt-BR" sz="2400" b="1" u="sng" dirty="0">
                <a:solidFill>
                  <a:schemeClr val="bg1"/>
                </a:solidFill>
              </a:rPr>
              <a:t>para outro computador </a:t>
            </a:r>
            <a:r>
              <a:rPr lang="pt-BR" sz="2400" b="1" dirty="0">
                <a:solidFill>
                  <a:schemeClr val="bg1"/>
                </a:solidFill>
              </a:rPr>
              <a:t>em </a:t>
            </a:r>
            <a:r>
              <a:rPr lang="pt-BR" sz="2400" b="1" u="sng" dirty="0">
                <a:solidFill>
                  <a:schemeClr val="bg1"/>
                </a:solidFill>
              </a:rPr>
              <a:t>7 camadas</a:t>
            </a:r>
            <a:endParaRPr lang="en-US" sz="2400" b="1" u="sng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4986" y="2483617"/>
            <a:ext cx="104112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Camadas Superiores (Camadas de Host)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Manipulado pelo </a:t>
            </a:r>
            <a:r>
              <a:rPr lang="pt-BR" sz="2400" u="sng" dirty="0">
                <a:solidFill>
                  <a:schemeClr val="bg1"/>
                </a:solidFill>
              </a:rPr>
              <a:t>computador host </a:t>
            </a:r>
            <a:r>
              <a:rPr lang="pt-BR" sz="2400" dirty="0">
                <a:solidFill>
                  <a:schemeClr val="bg1"/>
                </a:solidFill>
              </a:rPr>
              <a:t>e executa funções específicas do aplicativo, como formatação de dados, criptografia e gerenciamento de conexão.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4986" y="4022500"/>
            <a:ext cx="115806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Camadas inferiores (Camadas de Mídia)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Forneça </a:t>
            </a:r>
            <a:r>
              <a:rPr lang="pt-BR" sz="2400" u="sng" dirty="0">
                <a:solidFill>
                  <a:schemeClr val="bg1"/>
                </a:solidFill>
              </a:rPr>
              <a:t>funções específicas de rede</a:t>
            </a:r>
            <a:r>
              <a:rPr lang="pt-BR" sz="2400" dirty="0">
                <a:solidFill>
                  <a:schemeClr val="bg1"/>
                </a:solidFill>
              </a:rPr>
              <a:t>, como roteamento, endereçamento e controle de fluxo.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947E615-93ED-47D3-BFBF-99C61D1867C6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06FC27C-8213-4407-A688-0E984F3AD743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F75D2A7-0871-4EA2-8F93-CD30AC8F4F9F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AE7D791C-E45E-4A59-8B74-2DF28410235B}"/>
              </a:ext>
            </a:extLst>
          </p:cNvPr>
          <p:cNvSpPr txBox="1"/>
          <p:nvPr/>
        </p:nvSpPr>
        <p:spPr>
          <a:xfrm>
            <a:off x="138544" y="212039"/>
            <a:ext cx="46412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</a:rPr>
              <a:t>Introdução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Modelo</a:t>
            </a:r>
            <a:r>
              <a:rPr lang="en-US" sz="3600" b="1" dirty="0">
                <a:solidFill>
                  <a:schemeClr val="bg1"/>
                </a:solidFill>
              </a:rPr>
              <a:t> OSI</a:t>
            </a:r>
          </a:p>
        </p:txBody>
      </p:sp>
    </p:spTree>
    <p:extLst>
      <p:ext uri="{BB962C8B-B14F-4D97-AF65-F5344CB8AC3E}">
        <p14:creationId xmlns:p14="http://schemas.microsoft.com/office/powerpoint/2010/main" val="2328164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814" y="1400583"/>
            <a:ext cx="6341086" cy="505528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4472BD0F-E671-4329-B77B-B4A97C80CE67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E334A2E-EBA3-4544-B6A9-C2C7C016B416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10B8B99-6EA1-4D0D-BA21-E36F68D3822A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944F1A30-EC51-4307-AF21-C07CA0485AD1}"/>
              </a:ext>
            </a:extLst>
          </p:cNvPr>
          <p:cNvSpPr txBox="1"/>
          <p:nvPr/>
        </p:nvSpPr>
        <p:spPr>
          <a:xfrm>
            <a:off x="138544" y="212039"/>
            <a:ext cx="46412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</a:rPr>
              <a:t>Introdução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Modelo</a:t>
            </a:r>
            <a:r>
              <a:rPr lang="en-US" sz="3600" b="1" dirty="0">
                <a:solidFill>
                  <a:schemeClr val="bg1"/>
                </a:solidFill>
              </a:rPr>
              <a:t> OSI</a:t>
            </a:r>
          </a:p>
        </p:txBody>
      </p:sp>
    </p:spTree>
    <p:extLst>
      <p:ext uri="{BB962C8B-B14F-4D97-AF65-F5344CB8AC3E}">
        <p14:creationId xmlns:p14="http://schemas.microsoft.com/office/powerpoint/2010/main" val="342379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Straight Connector 54"/>
          <p:cNvCxnSpPr/>
          <p:nvPr/>
        </p:nvCxnSpPr>
        <p:spPr>
          <a:xfrm>
            <a:off x="9700054" y="5144441"/>
            <a:ext cx="759" cy="416724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175" y="0"/>
            <a:ext cx="1461040" cy="146104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287139" y="425445"/>
            <a:ext cx="1024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PC1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514" y="0"/>
            <a:ext cx="1461040" cy="146104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287478" y="425445"/>
            <a:ext cx="10242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PC2</a:t>
            </a:r>
          </a:p>
        </p:txBody>
      </p:sp>
      <p:sp>
        <p:nvSpPr>
          <p:cNvPr id="3" name="Rectangle 2"/>
          <p:cNvSpPr/>
          <p:nvPr/>
        </p:nvSpPr>
        <p:spPr>
          <a:xfrm>
            <a:off x="4693575" y="1397977"/>
            <a:ext cx="1918240" cy="3736731"/>
          </a:xfrm>
          <a:prstGeom prst="rect">
            <a:avLst/>
          </a:prstGeom>
          <a:solidFill>
            <a:srgbClr val="44EC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4835769" y="1573823"/>
            <a:ext cx="1626577" cy="422031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4835769" y="2013438"/>
            <a:ext cx="1626577" cy="422031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>
            <a:off x="4835768" y="2456539"/>
            <a:ext cx="1626577" cy="422031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199581" y="1565031"/>
            <a:ext cx="7984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Camada</a:t>
            </a:r>
            <a:endParaRPr lang="en-US" sz="1200" b="1" dirty="0">
              <a:solidFill>
                <a:schemeClr val="bg1"/>
              </a:solidFill>
            </a:endParaRPr>
          </a:p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Aplicação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55621" y="1990547"/>
            <a:ext cx="10592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Camada</a:t>
            </a:r>
            <a:endParaRPr lang="en-US" sz="1200" b="1" dirty="0">
              <a:solidFill>
                <a:schemeClr val="bg1"/>
              </a:solidFill>
            </a:endParaRPr>
          </a:p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Apresentação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18676" y="2452212"/>
            <a:ext cx="700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Camada</a:t>
            </a:r>
            <a:endParaRPr lang="en-US" sz="1200" b="1" dirty="0">
              <a:solidFill>
                <a:schemeClr val="bg1"/>
              </a:solidFill>
            </a:endParaRPr>
          </a:p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Sessão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835768" y="2987769"/>
            <a:ext cx="1626577" cy="422031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5287139" y="2954358"/>
            <a:ext cx="8736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Camada</a:t>
            </a:r>
            <a:endParaRPr lang="en-US" sz="1200" b="1" dirty="0">
              <a:solidFill>
                <a:schemeClr val="bg1"/>
              </a:solidFill>
            </a:endParaRPr>
          </a:p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Transporte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4844558" y="3432321"/>
            <a:ext cx="1626577" cy="422031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5327904" y="3430335"/>
            <a:ext cx="700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Camada</a:t>
            </a:r>
            <a:endParaRPr lang="en-US" sz="1200" b="1" dirty="0">
              <a:solidFill>
                <a:schemeClr val="bg1"/>
              </a:solidFill>
            </a:endParaRPr>
          </a:p>
          <a:p>
            <a:pPr algn="ctr"/>
            <a:r>
              <a:rPr lang="en-US" sz="1200" b="1" dirty="0">
                <a:solidFill>
                  <a:schemeClr val="bg1"/>
                </a:solidFill>
              </a:rPr>
              <a:t>Rede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4835766" y="3871425"/>
            <a:ext cx="1626577" cy="422031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5048776" y="3822982"/>
            <a:ext cx="1229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200" b="1" dirty="0">
                <a:solidFill>
                  <a:schemeClr val="bg1"/>
                </a:solidFill>
              </a:rPr>
              <a:t>Camada</a:t>
            </a:r>
          </a:p>
          <a:p>
            <a:pPr algn="ctr"/>
            <a:r>
              <a:rPr lang="pt-BR" sz="1200" b="1" dirty="0">
                <a:solidFill>
                  <a:schemeClr val="bg1"/>
                </a:solidFill>
              </a:rPr>
              <a:t>Enlace de Dados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4838728" y="4304210"/>
            <a:ext cx="1626577" cy="422031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5322940" y="4293184"/>
            <a:ext cx="700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Camada</a:t>
            </a:r>
            <a:endParaRPr lang="en-US" sz="1200" b="1" dirty="0">
              <a:solidFill>
                <a:schemeClr val="bg1"/>
              </a:solidFill>
            </a:endParaRPr>
          </a:p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Física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723382" y="1397977"/>
            <a:ext cx="1918240" cy="3736731"/>
          </a:xfrm>
          <a:prstGeom prst="rect">
            <a:avLst/>
          </a:prstGeom>
          <a:solidFill>
            <a:srgbClr val="44EC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ounded Rectangle 33"/>
          <p:cNvSpPr/>
          <p:nvPr/>
        </p:nvSpPr>
        <p:spPr>
          <a:xfrm>
            <a:off x="8865576" y="1573823"/>
            <a:ext cx="1626577" cy="422031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>
            <a:off x="8865576" y="2013438"/>
            <a:ext cx="1626577" cy="422031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>
            <a:off x="8865575" y="2456539"/>
            <a:ext cx="1626577" cy="422031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9288442" y="1565031"/>
            <a:ext cx="7984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Camada</a:t>
            </a:r>
            <a:endParaRPr lang="en-US" sz="1200" b="1" dirty="0">
              <a:solidFill>
                <a:schemeClr val="bg1"/>
              </a:solidFill>
            </a:endParaRPr>
          </a:p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Aplicação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155516" y="1990547"/>
            <a:ext cx="10592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Camada</a:t>
            </a:r>
            <a:endParaRPr lang="en-US" sz="1200" b="1" dirty="0">
              <a:solidFill>
                <a:schemeClr val="bg1"/>
              </a:solidFill>
            </a:endParaRPr>
          </a:p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Apresentação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328446" y="2452212"/>
            <a:ext cx="700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Camada</a:t>
            </a:r>
            <a:endParaRPr lang="en-US" sz="1200" b="1" dirty="0">
              <a:solidFill>
                <a:schemeClr val="bg1"/>
              </a:solidFill>
            </a:endParaRPr>
          </a:p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Sessão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8865575" y="2987769"/>
            <a:ext cx="1626577" cy="422031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9279404" y="2954358"/>
            <a:ext cx="8736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Camada</a:t>
            </a:r>
            <a:endParaRPr lang="en-US" sz="1200" b="1" dirty="0">
              <a:solidFill>
                <a:schemeClr val="bg1"/>
              </a:solidFill>
            </a:endParaRPr>
          </a:p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Transporte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8874365" y="3432321"/>
            <a:ext cx="1626577" cy="422031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9377396" y="3430335"/>
            <a:ext cx="700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Camada</a:t>
            </a:r>
            <a:endParaRPr lang="en-US" sz="1200" b="1" dirty="0">
              <a:solidFill>
                <a:schemeClr val="bg1"/>
              </a:solidFill>
            </a:endParaRPr>
          </a:p>
          <a:p>
            <a:pPr algn="ctr"/>
            <a:r>
              <a:rPr lang="en-US" sz="1200" b="1" dirty="0">
                <a:solidFill>
                  <a:schemeClr val="bg1"/>
                </a:solidFill>
              </a:rPr>
              <a:t>Rede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8865573" y="3871425"/>
            <a:ext cx="1626577" cy="422031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9105838" y="3850189"/>
            <a:ext cx="1229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200" b="1" dirty="0">
                <a:solidFill>
                  <a:schemeClr val="bg1"/>
                </a:solidFill>
              </a:rPr>
              <a:t>Camada</a:t>
            </a:r>
          </a:p>
          <a:p>
            <a:pPr algn="ctr"/>
            <a:r>
              <a:rPr lang="pt-BR" sz="1200" b="1" dirty="0">
                <a:solidFill>
                  <a:schemeClr val="bg1"/>
                </a:solidFill>
              </a:rPr>
              <a:t>Enlace de Dados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8868535" y="4304210"/>
            <a:ext cx="1626577" cy="422031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9352747" y="4293184"/>
            <a:ext cx="694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Camada</a:t>
            </a:r>
            <a:endParaRPr lang="en-US" sz="1200" b="1" dirty="0">
              <a:solidFill>
                <a:schemeClr val="bg1"/>
              </a:solidFill>
            </a:endParaRPr>
          </a:p>
          <a:p>
            <a:pPr algn="ctr"/>
            <a:r>
              <a:rPr lang="en-US" sz="1200" b="1" dirty="0" err="1">
                <a:solidFill>
                  <a:schemeClr val="bg1"/>
                </a:solidFill>
              </a:rPr>
              <a:t>Física</a:t>
            </a:r>
            <a:endParaRPr lang="en-US" sz="1200" b="1" dirty="0">
              <a:solidFill>
                <a:schemeClr val="bg1"/>
              </a:solidFill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flipH="1">
            <a:off x="6224954" y="1723292"/>
            <a:ext cx="8792" cy="2822331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3" idx="2"/>
          </p:cNvCxnSpPr>
          <p:nvPr/>
        </p:nvCxnSpPr>
        <p:spPr>
          <a:xfrm>
            <a:off x="5652695" y="5134708"/>
            <a:ext cx="759" cy="416724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5633540" y="5525056"/>
            <a:ext cx="4094272" cy="36109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V="1">
            <a:off x="9073304" y="1760836"/>
            <a:ext cx="23791" cy="2848707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62" name="Arc 61"/>
          <p:cNvSpPr/>
          <p:nvPr/>
        </p:nvSpPr>
        <p:spPr>
          <a:xfrm rot="19455278">
            <a:off x="5974194" y="652198"/>
            <a:ext cx="1231116" cy="1173218"/>
          </a:xfrm>
          <a:prstGeom prst="arc">
            <a:avLst>
              <a:gd name="adj1" fmla="val 16200000"/>
              <a:gd name="adj2" fmla="val 8285422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Arc 62"/>
          <p:cNvSpPr/>
          <p:nvPr/>
        </p:nvSpPr>
        <p:spPr>
          <a:xfrm rot="19455278">
            <a:off x="9986520" y="687836"/>
            <a:ext cx="1231116" cy="1173218"/>
          </a:xfrm>
          <a:prstGeom prst="arc">
            <a:avLst>
              <a:gd name="adj1" fmla="val 16200000"/>
              <a:gd name="adj2" fmla="val 8186761"/>
            </a:avLst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B1EB1E8-2DA3-4B8C-A615-897977029339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38C6C7E-274A-4EB1-99BA-2D06D0DEC46A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8AA16FB-AF1F-450B-B033-DD83F0DB78F4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6A4FA8D7-7BC0-4609-8DB0-A4E0CB651AAB}"/>
              </a:ext>
            </a:extLst>
          </p:cNvPr>
          <p:cNvSpPr txBox="1"/>
          <p:nvPr/>
        </p:nvSpPr>
        <p:spPr>
          <a:xfrm>
            <a:off x="138544" y="212039"/>
            <a:ext cx="46412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</a:rPr>
              <a:t>Introdução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Modelo</a:t>
            </a:r>
            <a:r>
              <a:rPr lang="en-US" sz="3600" b="1" dirty="0">
                <a:solidFill>
                  <a:schemeClr val="bg1"/>
                </a:solidFill>
              </a:rPr>
              <a:t> OSI</a:t>
            </a:r>
          </a:p>
        </p:txBody>
      </p:sp>
    </p:spTree>
    <p:extLst>
      <p:ext uri="{BB962C8B-B14F-4D97-AF65-F5344CB8AC3E}">
        <p14:creationId xmlns:p14="http://schemas.microsoft.com/office/powerpoint/2010/main" val="73909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3540</TotalTime>
  <Words>185</Words>
  <Application>Microsoft Office PowerPoint</Application>
  <PresentationFormat>Widescreen</PresentationFormat>
  <Paragraphs>58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39</cp:revision>
  <dcterms:created xsi:type="dcterms:W3CDTF">2021-12-15T15:21:28Z</dcterms:created>
  <dcterms:modified xsi:type="dcterms:W3CDTF">2022-02-22T02:47:01Z</dcterms:modified>
</cp:coreProperties>
</file>