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10287000" cx="18288000"/>
  <p:notesSz cx="6858000" cy="9144000"/>
  <p:embeddedFontLst>
    <p:embeddedFont>
      <p:font typeface="Roboto Thin"/>
      <p:regular r:id="rId51"/>
      <p:bold r:id="rId52"/>
      <p:italic r:id="rId53"/>
      <p:boldItalic r:id="rId54"/>
    </p:embeddedFont>
    <p:embeddedFont>
      <p:font typeface="Roboto"/>
      <p:regular r:id="rId55"/>
      <p:bold r:id="rId56"/>
      <p:italic r:id="rId57"/>
      <p:boldItalic r:id="rId58"/>
    </p:embeddedFont>
    <p:embeddedFont>
      <p:font typeface="Arimo"/>
      <p:regular r:id="rId59"/>
      <p:bold r:id="rId60"/>
      <p:italic r:id="rId61"/>
      <p:boldItalic r:id="rId62"/>
    </p:embeddedFont>
    <p:embeddedFont>
      <p:font typeface="Poppins"/>
      <p:regular r:id="rId63"/>
      <p:bold r:id="rId64"/>
      <p:italic r:id="rId65"/>
      <p:boldItalic r:id="rId66"/>
    </p:embeddedFont>
    <p:embeddedFont>
      <p:font typeface="Montserrat"/>
      <p:regular r:id="rId67"/>
      <p:bold r:id="rId68"/>
      <p:italic r:id="rId69"/>
      <p:boldItalic r:id="rId70"/>
    </p:embeddedFont>
    <p:embeddedFont>
      <p:font typeface="Poppins Medium"/>
      <p:regular r:id="rId71"/>
      <p:bold r:id="rId72"/>
      <p:italic r:id="rId73"/>
      <p:boldItalic r:id="rId74"/>
    </p:embeddedFont>
    <p:embeddedFont>
      <p:font typeface="Roboto Light"/>
      <p:regular r:id="rId75"/>
      <p:bold r:id="rId76"/>
      <p:italic r:id="rId77"/>
      <p:boldItalic r:id="rId78"/>
    </p:embeddedFont>
    <p:embeddedFont>
      <p:font typeface="Oswald"/>
      <p:regular r:id="rId79"/>
      <p:bold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PoppinsMedium-italic.fntdata"/><Relationship Id="rId72" Type="http://schemas.openxmlformats.org/officeDocument/2006/relationships/font" Target="fonts/PoppinsMedium-bold.fntdata"/><Relationship Id="rId31" Type="http://schemas.openxmlformats.org/officeDocument/2006/relationships/slide" Target="slides/slide25.xml"/><Relationship Id="rId75" Type="http://schemas.openxmlformats.org/officeDocument/2006/relationships/font" Target="fonts/RobotoLight-regular.fntdata"/><Relationship Id="rId30" Type="http://schemas.openxmlformats.org/officeDocument/2006/relationships/slide" Target="slides/slide24.xml"/><Relationship Id="rId74" Type="http://schemas.openxmlformats.org/officeDocument/2006/relationships/font" Target="fonts/PoppinsMedium-boldItalic.fntdata"/><Relationship Id="rId33" Type="http://schemas.openxmlformats.org/officeDocument/2006/relationships/slide" Target="slides/slide27.xml"/><Relationship Id="rId77" Type="http://schemas.openxmlformats.org/officeDocument/2006/relationships/font" Target="fonts/RobotoLight-italic.fntdata"/><Relationship Id="rId32" Type="http://schemas.openxmlformats.org/officeDocument/2006/relationships/slide" Target="slides/slide26.xml"/><Relationship Id="rId76" Type="http://schemas.openxmlformats.org/officeDocument/2006/relationships/font" Target="fonts/RobotoLight-bold.fntdata"/><Relationship Id="rId35" Type="http://schemas.openxmlformats.org/officeDocument/2006/relationships/slide" Target="slides/slide29.xml"/><Relationship Id="rId79" Type="http://schemas.openxmlformats.org/officeDocument/2006/relationships/font" Target="fonts/Oswald-regular.fntdata"/><Relationship Id="rId34" Type="http://schemas.openxmlformats.org/officeDocument/2006/relationships/slide" Target="slides/slide28.xml"/><Relationship Id="rId78" Type="http://schemas.openxmlformats.org/officeDocument/2006/relationships/font" Target="fonts/RobotoLight-boldItalic.fntdata"/><Relationship Id="rId71" Type="http://schemas.openxmlformats.org/officeDocument/2006/relationships/font" Target="fonts/PoppinsMedium-regular.fntdata"/><Relationship Id="rId70" Type="http://schemas.openxmlformats.org/officeDocument/2006/relationships/font" Target="fonts/Montserrat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Arimo-boldItalic.fntdata"/><Relationship Id="rId61" Type="http://schemas.openxmlformats.org/officeDocument/2006/relationships/font" Target="fonts/Arimo-italic.fntdata"/><Relationship Id="rId20" Type="http://schemas.openxmlformats.org/officeDocument/2006/relationships/slide" Target="slides/slide14.xml"/><Relationship Id="rId64" Type="http://schemas.openxmlformats.org/officeDocument/2006/relationships/font" Target="fonts/Poppins-bold.fntdata"/><Relationship Id="rId63" Type="http://schemas.openxmlformats.org/officeDocument/2006/relationships/font" Target="fonts/Poppins-regular.fntdata"/><Relationship Id="rId22" Type="http://schemas.openxmlformats.org/officeDocument/2006/relationships/slide" Target="slides/slide16.xml"/><Relationship Id="rId66" Type="http://schemas.openxmlformats.org/officeDocument/2006/relationships/font" Target="fonts/Poppins-boldItalic.fntdata"/><Relationship Id="rId21" Type="http://schemas.openxmlformats.org/officeDocument/2006/relationships/slide" Target="slides/slide15.xml"/><Relationship Id="rId65" Type="http://schemas.openxmlformats.org/officeDocument/2006/relationships/font" Target="fonts/Poppins-italic.fntdata"/><Relationship Id="rId24" Type="http://schemas.openxmlformats.org/officeDocument/2006/relationships/slide" Target="slides/slide18.xml"/><Relationship Id="rId68" Type="http://schemas.openxmlformats.org/officeDocument/2006/relationships/font" Target="fonts/Montserrat-bold.fntdata"/><Relationship Id="rId23" Type="http://schemas.openxmlformats.org/officeDocument/2006/relationships/slide" Target="slides/slide17.xml"/><Relationship Id="rId67" Type="http://schemas.openxmlformats.org/officeDocument/2006/relationships/font" Target="fonts/Montserrat-regular.fntdata"/><Relationship Id="rId60" Type="http://schemas.openxmlformats.org/officeDocument/2006/relationships/font" Target="fonts/Arimo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ontserrat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Thin-regular.fntdata"/><Relationship Id="rId50" Type="http://schemas.openxmlformats.org/officeDocument/2006/relationships/slide" Target="slides/slide44.xml"/><Relationship Id="rId53" Type="http://schemas.openxmlformats.org/officeDocument/2006/relationships/font" Target="fonts/RobotoThin-italic.fntdata"/><Relationship Id="rId52" Type="http://schemas.openxmlformats.org/officeDocument/2006/relationships/font" Target="fonts/RobotoThin-bold.fntdata"/><Relationship Id="rId11" Type="http://schemas.openxmlformats.org/officeDocument/2006/relationships/slide" Target="slides/slide5.xml"/><Relationship Id="rId55" Type="http://schemas.openxmlformats.org/officeDocument/2006/relationships/font" Target="fonts/Roboto-regular.fntdata"/><Relationship Id="rId10" Type="http://schemas.openxmlformats.org/officeDocument/2006/relationships/slide" Target="slides/slide4.xml"/><Relationship Id="rId54" Type="http://schemas.openxmlformats.org/officeDocument/2006/relationships/font" Target="fonts/RobotoThin-boldItalic.fntdata"/><Relationship Id="rId13" Type="http://schemas.openxmlformats.org/officeDocument/2006/relationships/slide" Target="slides/slide7.xml"/><Relationship Id="rId57" Type="http://schemas.openxmlformats.org/officeDocument/2006/relationships/font" Target="fonts/Roboto-italic.fntdata"/><Relationship Id="rId12" Type="http://schemas.openxmlformats.org/officeDocument/2006/relationships/slide" Target="slides/slide6.xml"/><Relationship Id="rId56" Type="http://schemas.openxmlformats.org/officeDocument/2006/relationships/font" Target="fonts/Roboto-bold.fntdata"/><Relationship Id="rId15" Type="http://schemas.openxmlformats.org/officeDocument/2006/relationships/slide" Target="slides/slide9.xml"/><Relationship Id="rId59" Type="http://schemas.openxmlformats.org/officeDocument/2006/relationships/font" Target="fonts/Arimo-regular.fntdata"/><Relationship Id="rId14" Type="http://schemas.openxmlformats.org/officeDocument/2006/relationships/slide" Target="slides/slide8.xml"/><Relationship Id="rId58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1c2ecc204_2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11c2ecc204_2_6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a26de69d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2a26de69d6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c2074722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2c20747224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c2074722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2c20747224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c2074722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2c20747224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c2074722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2c20747224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2c20747224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2c20747224_0_2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1c2ecc204_2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111c2ecc204_2_7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11c2ecc204_2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111c2ecc204_2_8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11c2ecc204_2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111c2ecc204_2_8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1c2ecc204_2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111c2ecc204_2_8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c152712a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2c152712a3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1c2ecc204_2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111c2ecc204_2_8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1c2ecc204_2_9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111c2ecc204_2_9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11c2ecc204_2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111c2ecc204_2_8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11c2ecc204_2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111c2ecc204_2_9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11c2ecc204_2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111c2ecc204_2_8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11c2ecc204_2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111c2ecc204_2_9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11c2ecc204_2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111c2ecc204_2_9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11c2ecc204_2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111c2ecc204_2_9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11c2ecc204_2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111c2ecc204_2_9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11c2ecc204_2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111c2ecc204_2_10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c20747224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2c20747224_0_3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11c2ecc204_2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g111c2ecc204_2_10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11c2ecc204_2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g111c2ecc204_2_10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11c2ecc204_2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111c2ecc204_2_10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11c2ecc204_2_1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111c2ecc204_2_10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11c2ecc204_2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g111c2ecc204_2_8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11c2ecc204_2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111c2ecc204_2_1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11c2ecc204_2_1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g111c2ecc204_2_1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11c2ecc204_2_1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g111c2ecc204_2_1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11c2ecc204_2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111c2ecc204_2_1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11c2ecc204_2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g111c2ecc204_2_1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cd7cef2f3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cd7cef2f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11c2ecc204_2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g111c2ecc204_2_1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11c2ecc204_2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g111c2ecc204_2_1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cd7cef2f3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cd7cef2f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11c2ecc204_2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g111c2ecc204_2_1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11c2ecc204_2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g111c2ecc204_2_1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c152712a3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2c152712a3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cbafa4a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2cbafa4a0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1c2ecc204_2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11c2ecc204_2_7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c207472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2c2074722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c2074722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2c20747224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4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4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30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Relationship Id="rId4" Type="http://schemas.openxmlformats.org/officeDocument/2006/relationships/image" Target="../media/image1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1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4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8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7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Relationship Id="rId4" Type="http://schemas.openxmlformats.org/officeDocument/2006/relationships/image" Target="../media/image5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56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58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9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1.png"/><Relationship Id="rId13" Type="http://schemas.openxmlformats.org/officeDocument/2006/relationships/image" Target="../media/image3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57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0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3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4.png"/><Relationship Id="rId6" Type="http://schemas.openxmlformats.org/officeDocument/2006/relationships/image" Target="../media/image4.png"/><Relationship Id="rId7" Type="http://schemas.openxmlformats.org/officeDocument/2006/relationships/image" Target="../media/image23.png"/><Relationship Id="rId8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74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66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82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Relationship Id="rId5" Type="http://schemas.openxmlformats.org/officeDocument/2006/relationships/image" Target="../media/image44.png"/><Relationship Id="rId6" Type="http://schemas.openxmlformats.org/officeDocument/2006/relationships/image" Target="../media/image62.png"/><Relationship Id="rId7" Type="http://schemas.openxmlformats.org/officeDocument/2006/relationships/image" Target="../media/image71.png"/><Relationship Id="rId8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76.png"/><Relationship Id="rId13" Type="http://schemas.openxmlformats.org/officeDocument/2006/relationships/image" Target="../media/image3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44.png"/><Relationship Id="rId5" Type="http://schemas.openxmlformats.org/officeDocument/2006/relationships/image" Target="../media/image70.png"/><Relationship Id="rId6" Type="http://schemas.openxmlformats.org/officeDocument/2006/relationships/image" Target="../media/image73.png"/><Relationship Id="rId7" Type="http://schemas.openxmlformats.org/officeDocument/2006/relationships/image" Target="../media/image77.png"/><Relationship Id="rId8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80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75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81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2.png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5" Type="http://schemas.openxmlformats.org/officeDocument/2006/relationships/image" Target="../media/image13.png"/><Relationship Id="rId6" Type="http://schemas.openxmlformats.org/officeDocument/2006/relationships/image" Target="../media/image44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85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87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78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30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00.png"/><Relationship Id="rId13" Type="http://schemas.openxmlformats.org/officeDocument/2006/relationships/image" Target="../media/image3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3.png"/><Relationship Id="rId4" Type="http://schemas.openxmlformats.org/officeDocument/2006/relationships/image" Target="../media/image13.png"/><Relationship Id="rId9" Type="http://schemas.openxmlformats.org/officeDocument/2006/relationships/image" Target="../media/image93.png"/><Relationship Id="rId5" Type="http://schemas.openxmlformats.org/officeDocument/2006/relationships/image" Target="../media/image89.png"/><Relationship Id="rId6" Type="http://schemas.openxmlformats.org/officeDocument/2006/relationships/image" Target="../media/image91.png"/><Relationship Id="rId7" Type="http://schemas.openxmlformats.org/officeDocument/2006/relationships/image" Target="../media/image96.png"/><Relationship Id="rId8" Type="http://schemas.openxmlformats.org/officeDocument/2006/relationships/image" Target="../media/image88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3.png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5.png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5" Type="http://schemas.openxmlformats.org/officeDocument/2006/relationships/image" Target="../media/image13.png"/><Relationship Id="rId6" Type="http://schemas.openxmlformats.org/officeDocument/2006/relationships/image" Target="../media/image89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4xqrg21yy9OW4U8nbdfM333ERaDg_ks5/view" TargetMode="External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3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Relationship Id="rId5" Type="http://schemas.openxmlformats.org/officeDocument/2006/relationships/image" Target="../media/image89.png"/><Relationship Id="rId6" Type="http://schemas.openxmlformats.org/officeDocument/2006/relationships/image" Target="../media/image94.png"/><Relationship Id="rId7" Type="http://schemas.openxmlformats.org/officeDocument/2006/relationships/image" Target="../media/image101.png"/><Relationship Id="rId8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drive.google.com/file/d/1a2tjc9W8hHIOvDodjLVubxcI5fcODN9h/view" TargetMode="External"/><Relationship Id="rId4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3.png"/><Relationship Id="rId4" Type="http://schemas.openxmlformats.org/officeDocument/2006/relationships/image" Target="../media/image13.png"/><Relationship Id="rId9" Type="http://schemas.openxmlformats.org/officeDocument/2006/relationships/image" Target="../media/image4.png"/><Relationship Id="rId5" Type="http://schemas.openxmlformats.org/officeDocument/2006/relationships/image" Target="../media/image89.png"/><Relationship Id="rId6" Type="http://schemas.openxmlformats.org/officeDocument/2006/relationships/image" Target="../media/image102.png"/><Relationship Id="rId7" Type="http://schemas.openxmlformats.org/officeDocument/2006/relationships/image" Target="../media/image104.png"/><Relationship Id="rId8" Type="http://schemas.openxmlformats.org/officeDocument/2006/relationships/image" Target="../media/image10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13.png"/><Relationship Id="rId7" Type="http://schemas.openxmlformats.org/officeDocument/2006/relationships/image" Target="../media/image44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30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4.png"/><Relationship Id="rId9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30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30.png"/><Relationship Id="rId7" Type="http://schemas.openxmlformats.org/officeDocument/2006/relationships/image" Target="../media/image4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5765330" y="1897801"/>
            <a:ext cx="257700" cy="649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6785953" y="3296421"/>
            <a:ext cx="10871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0">
                <a:solidFill>
                  <a:srgbClr val="F3F5F9"/>
                </a:solidFill>
                <a:latin typeface="Poppins"/>
                <a:ea typeface="Poppins"/>
                <a:cs typeface="Poppins"/>
                <a:sym typeface="Poppins"/>
              </a:rPr>
              <a:t>Seja Muito Bem-Vindo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6785953" y="6990635"/>
            <a:ext cx="920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Blueberry Marketing Digital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350" y="2513950"/>
            <a:ext cx="5202600" cy="52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4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4"/>
          <p:cNvSpPr txBox="1"/>
          <p:nvPr/>
        </p:nvSpPr>
        <p:spPr>
          <a:xfrm>
            <a:off x="7214301" y="3295502"/>
            <a:ext cx="7982700" cy="5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0578" lvl="1" marL="58293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Comprometimento com o projeto;</a:t>
            </a:r>
            <a:b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Feedback constante do trabalho;</a:t>
            </a:r>
            <a:b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Aplicação das sugestões do técnico;</a:t>
            </a:r>
            <a:b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Não deixar faltar crédito.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74012" y="3066825"/>
            <a:ext cx="9024599" cy="50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4"/>
          <p:cNvSpPr txBox="1"/>
          <p:nvPr/>
        </p:nvSpPr>
        <p:spPr>
          <a:xfrm>
            <a:off x="7395444" y="2038600"/>
            <a:ext cx="8540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latin typeface="Spartan"/>
                <a:ea typeface="Spartan"/>
                <a:cs typeface="Spartan"/>
                <a:sym typeface="Spartan"/>
              </a:rPr>
              <a:t>O que precisamos de você</a:t>
            </a:r>
            <a:endParaRPr sz="10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08" name="Google Shape;308;p34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>
            <a:off x="5351405" y="1897776"/>
            <a:ext cx="257700" cy="649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6372028" y="3057021"/>
            <a:ext cx="10871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F3F5F9"/>
                </a:solidFill>
                <a:latin typeface="Poppins"/>
                <a:ea typeface="Poppins"/>
                <a:cs typeface="Poppins"/>
                <a:sym typeface="Poppins"/>
              </a:rPr>
              <a:t>Briefing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0">
                <a:solidFill>
                  <a:srgbClr val="F3F5F9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7" name="Google Shape;3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5"/>
          <p:cNvSpPr txBox="1"/>
          <p:nvPr/>
        </p:nvSpPr>
        <p:spPr>
          <a:xfrm>
            <a:off x="6372028" y="7019710"/>
            <a:ext cx="920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Blueberry Marketing Digital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50" y="2639523"/>
            <a:ext cx="5007949" cy="500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6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6"/>
          <p:cNvSpPr txBox="1"/>
          <p:nvPr/>
        </p:nvSpPr>
        <p:spPr>
          <a:xfrm>
            <a:off x="1068699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3F5F9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326" name="Google Shape;326;p36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6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6"/>
          <p:cNvSpPr txBox="1"/>
          <p:nvPr/>
        </p:nvSpPr>
        <p:spPr>
          <a:xfrm>
            <a:off x="4957275" y="301650"/>
            <a:ext cx="336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WEBSITE</a:t>
            </a:r>
            <a:endParaRPr sz="100"/>
          </a:p>
        </p:txBody>
      </p:sp>
      <p:sp>
        <p:nvSpPr>
          <p:cNvPr id="331" name="Google Shape;331;p36"/>
          <p:cNvSpPr txBox="1"/>
          <p:nvPr/>
        </p:nvSpPr>
        <p:spPr>
          <a:xfrm>
            <a:off x="7347976" y="2788412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VOCÊ JÁ TEM LOGOMARCA E IDENTIDADE VISUAL?</a:t>
            </a:r>
            <a:endParaRPr sz="5000"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332" name="Google Shape;33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725" y="2280077"/>
            <a:ext cx="6040362" cy="60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7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 txBox="1"/>
          <p:nvPr/>
        </p:nvSpPr>
        <p:spPr>
          <a:xfrm>
            <a:off x="7347976" y="2864612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VOCÊ TEM ALGUMA REFERÊNCIA DE SITE QUE VOCÊ GOSTA?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42" name="Google Shape;342;p37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343" name="Google Shape;343;p37"/>
          <p:cNvSpPr/>
          <p:nvPr/>
        </p:nvSpPr>
        <p:spPr>
          <a:xfrm rot="5400000">
            <a:off x="8569375" y="-8721300"/>
            <a:ext cx="1133700" cy="1832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7"/>
          <p:cNvSpPr txBox="1"/>
          <p:nvPr/>
        </p:nvSpPr>
        <p:spPr>
          <a:xfrm>
            <a:off x="4957275" y="301650"/>
            <a:ext cx="336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WEBSITE</a:t>
            </a:r>
            <a:endParaRPr sz="100"/>
          </a:p>
        </p:txBody>
      </p:sp>
      <p:pic>
        <p:nvPicPr>
          <p:cNvPr id="348" name="Google Shape;34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250" y="2280088"/>
            <a:ext cx="6040362" cy="60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8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8"/>
          <p:cNvSpPr txBox="1"/>
          <p:nvPr/>
        </p:nvSpPr>
        <p:spPr>
          <a:xfrm>
            <a:off x="7318376" y="2711662"/>
            <a:ext cx="85587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VOCÊ JÁ POSSUI DOMÍNIO E HOSPEDAGEM PARA SUA PÁGINA?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58" name="Google Shape;358;p38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359" name="Google Shape;359;p38"/>
          <p:cNvSpPr/>
          <p:nvPr/>
        </p:nvSpPr>
        <p:spPr>
          <a:xfrm rot="5400000">
            <a:off x="8569375" y="-8721300"/>
            <a:ext cx="1133700" cy="1832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8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 txBox="1"/>
          <p:nvPr/>
        </p:nvSpPr>
        <p:spPr>
          <a:xfrm>
            <a:off x="4957275" y="301650"/>
            <a:ext cx="336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WEBSITE</a:t>
            </a:r>
            <a:endParaRPr sz="100"/>
          </a:p>
        </p:txBody>
      </p:sp>
      <p:pic>
        <p:nvPicPr>
          <p:cNvPr id="364" name="Google Shape;36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250" y="2280088"/>
            <a:ext cx="6040362" cy="604036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8"/>
          <p:cNvSpPr txBox="1"/>
          <p:nvPr/>
        </p:nvSpPr>
        <p:spPr>
          <a:xfrm>
            <a:off x="6785200" y="6166125"/>
            <a:ext cx="90918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O domínio é o endereço do seu site na internet.</a:t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Hospedagem é onde seu site fica alocado.</a:t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6" name="Google Shape;366;p38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9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9"/>
          <p:cNvSpPr txBox="1"/>
          <p:nvPr/>
        </p:nvSpPr>
        <p:spPr>
          <a:xfrm>
            <a:off x="7364101" y="2754174"/>
            <a:ext cx="85587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461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B15"/>
              </a:buClr>
              <a:buSzPts val="5000"/>
              <a:buFont typeface="Spartan"/>
              <a:buChar char="●"/>
            </a:pPr>
            <a:r>
              <a:rPr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PRAZO DE ENTREGA;</a:t>
            </a:r>
            <a:endParaRPr sz="5000"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</a:br>
            <a:endParaRPr sz="5000"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-5461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B15"/>
              </a:buClr>
              <a:buSzPts val="5000"/>
              <a:buFont typeface="Spartan"/>
              <a:buChar char="●"/>
            </a:pPr>
            <a:r>
              <a:rPr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ENVIO DE CONTEÚDO.</a:t>
            </a:r>
            <a:endParaRPr sz="5000"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375" name="Google Shape;375;p39"/>
          <p:cNvSpPr txBox="1"/>
          <p:nvPr/>
        </p:nvSpPr>
        <p:spPr>
          <a:xfrm>
            <a:off x="6785212" y="5335740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9"/>
          <p:cNvSpPr txBox="1"/>
          <p:nvPr/>
        </p:nvSpPr>
        <p:spPr>
          <a:xfrm>
            <a:off x="1068699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3F5F9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377" name="Google Shape;377;p39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9"/>
          <p:cNvSpPr txBox="1"/>
          <p:nvPr/>
        </p:nvSpPr>
        <p:spPr>
          <a:xfrm>
            <a:off x="4957275" y="301650"/>
            <a:ext cx="336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WEBSITE</a:t>
            </a:r>
            <a:endParaRPr sz="100"/>
          </a:p>
        </p:txBody>
      </p:sp>
      <p:pic>
        <p:nvPicPr>
          <p:cNvPr id="382" name="Google Shape;38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250" y="2280077"/>
            <a:ext cx="6040362" cy="60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9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/>
          <p:nvPr/>
        </p:nvSpPr>
        <p:spPr>
          <a:xfrm>
            <a:off x="5351405" y="1897776"/>
            <a:ext cx="257700" cy="649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0"/>
          <p:cNvSpPr txBox="1"/>
          <p:nvPr/>
        </p:nvSpPr>
        <p:spPr>
          <a:xfrm>
            <a:off x="6372028" y="3057021"/>
            <a:ext cx="10871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F3F5F9"/>
                </a:solidFill>
                <a:latin typeface="Poppins"/>
                <a:ea typeface="Poppins"/>
                <a:cs typeface="Poppins"/>
                <a:sym typeface="Poppins"/>
              </a:rPr>
              <a:t>Briefing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F3F5F9"/>
                </a:solidFill>
                <a:latin typeface="Poppins"/>
                <a:ea typeface="Poppins"/>
                <a:cs typeface="Poppins"/>
                <a:sym typeface="Poppins"/>
              </a:rPr>
              <a:t>Google Ads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2" name="Google Shape;39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0"/>
          <p:cNvSpPr txBox="1"/>
          <p:nvPr/>
        </p:nvSpPr>
        <p:spPr>
          <a:xfrm>
            <a:off x="6372028" y="7019710"/>
            <a:ext cx="920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Blueberry Marketing Digital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69" y="2915552"/>
            <a:ext cx="4455900" cy="44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1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1"/>
          <p:cNvSpPr txBox="1"/>
          <p:nvPr/>
        </p:nvSpPr>
        <p:spPr>
          <a:xfrm>
            <a:off x="6882074" y="5794148"/>
            <a:ext cx="94905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É sempre com você que devemos manter contato?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(Estratégias, Criativos, Financeiro, etc.)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7347976" y="1835124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COMO É A ESTRUTURA ORGANIZACIONAL DA SUA EMPRESA?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02" name="Google Shape;402;p41"/>
          <p:cNvSpPr txBox="1"/>
          <p:nvPr/>
        </p:nvSpPr>
        <p:spPr>
          <a:xfrm>
            <a:off x="6881962" y="5123310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Qual é a sua posição?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41"/>
          <p:cNvSpPr txBox="1"/>
          <p:nvPr/>
        </p:nvSpPr>
        <p:spPr>
          <a:xfrm>
            <a:off x="6881962" y="7016165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Quantos funcionários trabalham com você?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1068699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3F5F9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405" name="Google Shape;405;p41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1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8" name="Google Shape;40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713" y="3444651"/>
            <a:ext cx="6040361" cy="339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1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42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2"/>
          <p:cNvSpPr txBox="1"/>
          <p:nvPr/>
        </p:nvSpPr>
        <p:spPr>
          <a:xfrm>
            <a:off x="6882037" y="6145189"/>
            <a:ext cx="94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0601" lvl="1" marL="923255" marR="0" rtl="0" algn="l">
              <a:lnSpc>
                <a:spcPct val="126987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Se sim, como foi sua experiência?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42"/>
          <p:cNvSpPr txBox="1"/>
          <p:nvPr/>
        </p:nvSpPr>
        <p:spPr>
          <a:xfrm>
            <a:off x="7356844" y="2019300"/>
            <a:ext cx="8540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VOCÊ JÁ ANUNCIOU NO GOOGLE </a:t>
            </a: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OU FACEBOOK </a:t>
            </a: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ADS ANTES?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21" name="Google Shape;421;p42"/>
          <p:cNvSpPr txBox="1"/>
          <p:nvPr/>
        </p:nvSpPr>
        <p:spPr>
          <a:xfrm>
            <a:off x="6881962" y="5206565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0601" lvl="1" marL="923255" marR="0" rtl="0" algn="l">
              <a:lnSpc>
                <a:spcPct val="126987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E em outros canais de comunicação?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6910226" y="7027300"/>
            <a:ext cx="1111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1574" lvl="1" marL="879292" marR="0" rtl="0" algn="l">
              <a:lnSpc>
                <a:spcPct val="127013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Já possui co</a:t>
            </a: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nta</a:t>
            </a: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 n</a:t>
            </a: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as plataformas do Google e Facebook</a:t>
            </a: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424" name="Google Shape;424;p42"/>
          <p:cNvSpPr/>
          <p:nvPr/>
        </p:nvSpPr>
        <p:spPr>
          <a:xfrm rot="5400000">
            <a:off x="8622600" y="-8636725"/>
            <a:ext cx="10428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48747" y="3011524"/>
            <a:ext cx="7580349" cy="426394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2"/>
          <p:cNvSpPr txBox="1"/>
          <p:nvPr/>
        </p:nvSpPr>
        <p:spPr>
          <a:xfrm>
            <a:off x="6915239" y="7909412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1574" lvl="1" marL="879292" marR="0" rtl="0" algn="l">
              <a:lnSpc>
                <a:spcPct val="127013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Se sim, qual é a ID da conta</a:t>
            </a: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p42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3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3"/>
          <p:cNvSpPr txBox="1"/>
          <p:nvPr/>
        </p:nvSpPr>
        <p:spPr>
          <a:xfrm>
            <a:off x="7347976" y="2049812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CRIAR CAMPANHAS NOVAS OU USAR AS EXISTENTES?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6881962" y="5339327"/>
            <a:ext cx="87141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Caso já existam campanhas na conta, devemos usar as mesmas?</a:t>
            </a:r>
            <a:endParaRPr sz="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6881962" y="6980649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Criar campanhas novas do zero?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441" name="Google Shape;441;p43"/>
          <p:cNvSpPr/>
          <p:nvPr/>
        </p:nvSpPr>
        <p:spPr>
          <a:xfrm rot="5400000">
            <a:off x="8569375" y="-8721300"/>
            <a:ext cx="1133700" cy="18328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2" name="Google Shape;44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3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800" y="2843240"/>
            <a:ext cx="6040361" cy="60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3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-2171920" y="-440875"/>
            <a:ext cx="11871456" cy="12000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>
            <a:off x="1137095" y="1028700"/>
            <a:ext cx="181500" cy="24981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791" y="3673741"/>
            <a:ext cx="1746431" cy="17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4120" y="1472097"/>
            <a:ext cx="6197352" cy="161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2736" y="3673741"/>
            <a:ext cx="1746431" cy="17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7677" y="3673741"/>
            <a:ext cx="1746431" cy="17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49859" y="3673741"/>
            <a:ext cx="1746431" cy="17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456252" y="3673744"/>
            <a:ext cx="1746431" cy="17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315144" y="3673740"/>
            <a:ext cx="1746431" cy="174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9478050" y="1200300"/>
            <a:ext cx="6631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5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Uma das maiores agências de Marketing Digital que mais gera resultados para pequenas e médias empresas em todo Brasil.</a:t>
            </a:r>
            <a:endParaRPr b="1" sz="3500"/>
          </a:p>
        </p:txBody>
      </p:sp>
      <p:sp>
        <p:nvSpPr>
          <p:cNvPr id="177" name="Google Shape;177;p26"/>
          <p:cNvSpPr txBox="1"/>
          <p:nvPr/>
        </p:nvSpPr>
        <p:spPr>
          <a:xfrm>
            <a:off x="13434019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3F5F9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178" name="Google Shape;178;p26"/>
          <p:cNvSpPr txBox="1"/>
          <p:nvPr/>
        </p:nvSpPr>
        <p:spPr>
          <a:xfrm>
            <a:off x="800766" y="5572172"/>
            <a:ext cx="26004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Certificação em anúncios do Shopping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3558461" y="5572172"/>
            <a:ext cx="26004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Certificação em apps do Google Ads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6416452" y="5572172"/>
            <a:ext cx="26004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Certificação em Display do Google Ads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9272510" y="5572172"/>
            <a:ext cx="26004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Certificação em métricas do Google Ads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12029227" y="5572172"/>
            <a:ext cx="2600400" cy="22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Certificação em rede de pesquisa do Google Ads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4888156" y="5515425"/>
            <a:ext cx="26004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Certificação em vídeo do Google Ads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84725" y="7813175"/>
            <a:ext cx="2654050" cy="20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27800" y="8119999"/>
            <a:ext cx="1494754" cy="142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92843" y="8271012"/>
            <a:ext cx="2122959" cy="12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4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4"/>
          <p:cNvSpPr txBox="1"/>
          <p:nvPr/>
        </p:nvSpPr>
        <p:spPr>
          <a:xfrm>
            <a:off x="7358212" y="1835124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QUAL SERÁ O INVESTIMENTO INICIAL NO</a:t>
            </a:r>
            <a:r>
              <a:rPr b="1"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S ANÚNCIOS</a:t>
            </a:r>
            <a:r>
              <a:rPr b="1" i="0" lang="en-US" sz="5000" u="none" cap="none" strike="noStrike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?</a:t>
            </a:r>
            <a:endParaRPr/>
          </a:p>
        </p:txBody>
      </p:sp>
      <p:sp>
        <p:nvSpPr>
          <p:cNvPr id="455" name="Google Shape;455;p44"/>
          <p:cNvSpPr txBox="1"/>
          <p:nvPr/>
        </p:nvSpPr>
        <p:spPr>
          <a:xfrm>
            <a:off x="6881950" y="4627400"/>
            <a:ext cx="74493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Qual será a forma de pagamento d</a:t>
            </a:r>
            <a:r>
              <a:rPr lang="en-US" sz="35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os</a:t>
            </a: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 créditos? Boleto ou Cartão de Crédito?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7799047" y="6734713"/>
            <a:ext cx="5615100" cy="18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3F5F9"/>
                </a:solidFill>
                <a:latin typeface="Roboto Thin"/>
                <a:ea typeface="Roboto Thin"/>
                <a:cs typeface="Roboto Thin"/>
                <a:sym typeface="Roboto Thin"/>
              </a:rPr>
              <a:t>Recomendamos a utilização de pagamentos automáticos com cartão de crédito para evitar o esgotamento de saldo e interrupções nas campanhas.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458" name="Google Shape;458;p44"/>
          <p:cNvSpPr/>
          <p:nvPr/>
        </p:nvSpPr>
        <p:spPr>
          <a:xfrm rot="5400000">
            <a:off x="8651750" y="-8637725"/>
            <a:ext cx="995400" cy="182991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4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83212" y="3490827"/>
            <a:ext cx="7449277" cy="4190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4"/>
          <p:cNvSpPr txBox="1"/>
          <p:nvPr/>
        </p:nvSpPr>
        <p:spPr>
          <a:xfrm>
            <a:off x="7720800" y="8728975"/>
            <a:ext cx="553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DB15"/>
                </a:solidFill>
                <a:latin typeface="Roboto Thin"/>
                <a:ea typeface="Roboto Thin"/>
                <a:cs typeface="Roboto Thin"/>
                <a:sym typeface="Roboto Thin"/>
              </a:rPr>
              <a:t>Certifique-se de ter saldo na conta antes de as campanhas ir ao ar.</a:t>
            </a:r>
            <a:endParaRPr sz="2200">
              <a:solidFill>
                <a:srgbClr val="FFDB15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464" name="Google Shape;464;p44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288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5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5"/>
          <p:cNvSpPr txBox="1"/>
          <p:nvPr/>
        </p:nvSpPr>
        <p:spPr>
          <a:xfrm>
            <a:off x="7358212" y="2593408"/>
            <a:ext cx="8558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QUAL SERÁ O OBJETIVO DAS CAMPANHAS?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73" name="Google Shape;473;p45"/>
          <p:cNvSpPr txBox="1"/>
          <p:nvPr/>
        </p:nvSpPr>
        <p:spPr>
          <a:xfrm>
            <a:off x="6881962" y="5102399"/>
            <a:ext cx="8714100" cy="22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Vendas diretas ou contatos?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Alcance, tráfego, envolvimento, </a:t>
            </a:r>
            <a:endParaRPr i="0" sz="30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4572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cadastros, mensagens, convers</a:t>
            </a: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ões</a:t>
            </a: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45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475" name="Google Shape;475;p45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5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8" name="Google Shape;47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63775" y="3073200"/>
            <a:ext cx="9001948" cy="50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5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46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6"/>
          <p:cNvSpPr txBox="1"/>
          <p:nvPr/>
        </p:nvSpPr>
        <p:spPr>
          <a:xfrm>
            <a:off x="6881962" y="5946650"/>
            <a:ext cx="94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Qual tem maior demanda?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46"/>
          <p:cNvSpPr txBox="1"/>
          <p:nvPr/>
        </p:nvSpPr>
        <p:spPr>
          <a:xfrm>
            <a:off x="7347976" y="2049812"/>
            <a:ext cx="8558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QUAIS SÃO  OS SEUS PRODUTOS/SERVIÇOS?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490" name="Google Shape;490;p46"/>
          <p:cNvSpPr txBox="1"/>
          <p:nvPr/>
        </p:nvSpPr>
        <p:spPr>
          <a:xfrm>
            <a:off x="6881962" y="4912652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Quais tem maior margem de lucro?</a:t>
            </a:r>
            <a:endParaRPr sz="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46"/>
          <p:cNvSpPr txBox="1"/>
          <p:nvPr/>
        </p:nvSpPr>
        <p:spPr>
          <a:xfrm>
            <a:off x="6881962" y="6980649"/>
            <a:ext cx="87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Quais você quer divulgar?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46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493" name="Google Shape;493;p46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4" name="Google Shape;49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6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6" name="Google Shape;49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82409" y="3397825"/>
            <a:ext cx="7847675" cy="441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6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/>
          <p:nvPr/>
        </p:nvSpPr>
        <p:spPr>
          <a:xfrm>
            <a:off x="8677039" y="1427754"/>
            <a:ext cx="2100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6" name="Google Shape;506;p47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-5492076" y="-233785"/>
            <a:ext cx="12363283" cy="124976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47"/>
          <p:cNvGrpSpPr/>
          <p:nvPr/>
        </p:nvGrpSpPr>
        <p:grpSpPr>
          <a:xfrm>
            <a:off x="10175663" y="2488864"/>
            <a:ext cx="6029639" cy="6121052"/>
            <a:chOff x="0" y="-57150"/>
            <a:chExt cx="8039518" cy="8161403"/>
          </a:xfrm>
        </p:grpSpPr>
        <p:sp>
          <p:nvSpPr>
            <p:cNvPr id="508" name="Google Shape;508;p47"/>
            <p:cNvSpPr txBox="1"/>
            <p:nvPr/>
          </p:nvSpPr>
          <p:spPr>
            <a:xfrm>
              <a:off x="551611" y="7750553"/>
              <a:ext cx="16848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Item 1</a:t>
              </a:r>
              <a:endParaRPr/>
            </a:p>
          </p:txBody>
        </p:sp>
        <p:sp>
          <p:nvSpPr>
            <p:cNvPr id="509" name="Google Shape;509;p47"/>
            <p:cNvSpPr txBox="1"/>
            <p:nvPr/>
          </p:nvSpPr>
          <p:spPr>
            <a:xfrm>
              <a:off x="2485914" y="7750553"/>
              <a:ext cx="16848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Item 2</a:t>
              </a:r>
              <a:endParaRPr/>
            </a:p>
          </p:txBody>
        </p:sp>
        <p:sp>
          <p:nvSpPr>
            <p:cNvPr id="510" name="Google Shape;510;p47"/>
            <p:cNvSpPr txBox="1"/>
            <p:nvPr/>
          </p:nvSpPr>
          <p:spPr>
            <a:xfrm>
              <a:off x="4420218" y="7750553"/>
              <a:ext cx="16848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Item 3</a:t>
              </a:r>
              <a:endParaRPr/>
            </a:p>
          </p:txBody>
        </p:sp>
        <p:sp>
          <p:nvSpPr>
            <p:cNvPr id="511" name="Google Shape;511;p47"/>
            <p:cNvSpPr txBox="1"/>
            <p:nvPr/>
          </p:nvSpPr>
          <p:spPr>
            <a:xfrm>
              <a:off x="6354521" y="7750553"/>
              <a:ext cx="16848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Item 4</a:t>
              </a:r>
              <a:endParaRPr/>
            </a:p>
          </p:txBody>
        </p:sp>
        <p:grpSp>
          <p:nvGrpSpPr>
            <p:cNvPr id="512" name="Google Shape;512;p47"/>
            <p:cNvGrpSpPr/>
            <p:nvPr/>
          </p:nvGrpSpPr>
          <p:grpSpPr>
            <a:xfrm>
              <a:off x="551611" y="169568"/>
              <a:ext cx="7487907" cy="7497152"/>
              <a:chOff x="0" y="-6350"/>
              <a:chExt cx="10287000" cy="10299700"/>
            </a:xfrm>
          </p:grpSpPr>
          <p:sp>
            <p:nvSpPr>
              <p:cNvPr id="513" name="Google Shape;513;p47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0301"/>
              </a:solidFill>
              <a:ln>
                <a:noFill/>
              </a:ln>
            </p:spPr>
          </p:sp>
          <p:sp>
            <p:nvSpPr>
              <p:cNvPr id="514" name="Google Shape;514;p47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0301"/>
              </a:solidFill>
              <a:ln>
                <a:noFill/>
              </a:ln>
            </p:spPr>
          </p:sp>
          <p:sp>
            <p:nvSpPr>
              <p:cNvPr id="515" name="Google Shape;515;p47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0301"/>
              </a:solidFill>
              <a:ln>
                <a:noFill/>
              </a:ln>
            </p:spPr>
          </p:sp>
          <p:sp>
            <p:nvSpPr>
              <p:cNvPr id="516" name="Google Shape;516;p47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0301"/>
              </a:solidFill>
              <a:ln>
                <a:noFill/>
              </a:ln>
            </p:spPr>
          </p:sp>
          <p:sp>
            <p:nvSpPr>
              <p:cNvPr id="517" name="Google Shape;517;p4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0301"/>
              </a:solidFill>
              <a:ln>
                <a:noFill/>
              </a:ln>
            </p:spPr>
          </p:sp>
        </p:grpSp>
        <p:sp>
          <p:nvSpPr>
            <p:cNvPr id="518" name="Google Shape;518;p47"/>
            <p:cNvSpPr txBox="1"/>
            <p:nvPr/>
          </p:nvSpPr>
          <p:spPr>
            <a:xfrm>
              <a:off x="0" y="-57150"/>
              <a:ext cx="4056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40 </a:t>
              </a:r>
              <a:endParaRPr/>
            </a:p>
          </p:txBody>
        </p:sp>
        <p:sp>
          <p:nvSpPr>
            <p:cNvPr id="519" name="Google Shape;519;p47"/>
            <p:cNvSpPr txBox="1"/>
            <p:nvPr/>
          </p:nvSpPr>
          <p:spPr>
            <a:xfrm>
              <a:off x="0" y="1814757"/>
              <a:ext cx="4056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30 </a:t>
              </a:r>
              <a:endParaRPr/>
            </a:p>
          </p:txBody>
        </p:sp>
        <p:sp>
          <p:nvSpPr>
            <p:cNvPr id="520" name="Google Shape;520;p47"/>
            <p:cNvSpPr txBox="1"/>
            <p:nvPr/>
          </p:nvSpPr>
          <p:spPr>
            <a:xfrm>
              <a:off x="0" y="3686663"/>
              <a:ext cx="4056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20 </a:t>
              </a:r>
              <a:endParaRPr/>
            </a:p>
          </p:txBody>
        </p:sp>
        <p:sp>
          <p:nvSpPr>
            <p:cNvPr id="521" name="Google Shape;521;p47"/>
            <p:cNvSpPr txBox="1"/>
            <p:nvPr/>
          </p:nvSpPr>
          <p:spPr>
            <a:xfrm>
              <a:off x="0" y="5558570"/>
              <a:ext cx="4056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10 </a:t>
              </a:r>
              <a:endParaRPr/>
            </a:p>
          </p:txBody>
        </p:sp>
        <p:sp>
          <p:nvSpPr>
            <p:cNvPr id="522" name="Google Shape;522;p47"/>
            <p:cNvSpPr txBox="1"/>
            <p:nvPr/>
          </p:nvSpPr>
          <p:spPr>
            <a:xfrm>
              <a:off x="162203" y="7430476"/>
              <a:ext cx="2436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23" u="none" cap="none" strike="noStrike">
                  <a:solidFill>
                    <a:srgbClr val="020301"/>
                  </a:solidFill>
                  <a:latin typeface="Arimo"/>
                  <a:ea typeface="Arimo"/>
                  <a:cs typeface="Arimo"/>
                  <a:sym typeface="Arimo"/>
                </a:rPr>
                <a:t>0 </a:t>
              </a:r>
              <a:endParaRPr/>
            </a:p>
          </p:txBody>
        </p:sp>
        <p:grpSp>
          <p:nvGrpSpPr>
            <p:cNvPr id="523" name="Google Shape;523;p47"/>
            <p:cNvGrpSpPr/>
            <p:nvPr/>
          </p:nvGrpSpPr>
          <p:grpSpPr>
            <a:xfrm>
              <a:off x="551611" y="169568"/>
              <a:ext cx="7487907" cy="7492529"/>
              <a:chOff x="0" y="-6350"/>
              <a:chExt cx="10287000" cy="10293350"/>
            </a:xfrm>
          </p:grpSpPr>
          <p:sp>
            <p:nvSpPr>
              <p:cNvPr id="524" name="Google Shape;524;p47"/>
              <p:cNvSpPr/>
              <p:nvPr/>
            </p:nvSpPr>
            <p:spPr>
              <a:xfrm>
                <a:off x="0" y="7708900"/>
                <a:ext cx="2314575" cy="2578100"/>
              </a:xfrm>
              <a:custGeom>
                <a:rect b="b" l="l" r="r" t="t"/>
                <a:pathLst>
                  <a:path extrusionOk="0" h="2578100" w="2314575">
                    <a:moveTo>
                      <a:pt x="0" y="2578100"/>
                    </a:moveTo>
                    <a:lnTo>
                      <a:pt x="0" y="185166"/>
                    </a:lnTo>
                    <a:cubicBezTo>
                      <a:pt x="0" y="136057"/>
                      <a:pt x="19508" y="88960"/>
                      <a:pt x="54234" y="54234"/>
                    </a:cubicBezTo>
                    <a:cubicBezTo>
                      <a:pt x="88959" y="19509"/>
                      <a:pt x="136057" y="0"/>
                      <a:pt x="185166" y="0"/>
                    </a:cubicBezTo>
                    <a:lnTo>
                      <a:pt x="2129409" y="0"/>
                    </a:lnTo>
                    <a:cubicBezTo>
                      <a:pt x="2178518" y="0"/>
                      <a:pt x="2225616" y="19509"/>
                      <a:pt x="2260341" y="54234"/>
                    </a:cubicBezTo>
                    <a:cubicBezTo>
                      <a:pt x="2295067" y="88960"/>
                      <a:pt x="2314575" y="136057"/>
                      <a:pt x="2314575" y="185166"/>
                    </a:cubicBezTo>
                    <a:lnTo>
                      <a:pt x="2314575" y="2578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47"/>
              <p:cNvSpPr/>
              <p:nvPr/>
            </p:nvSpPr>
            <p:spPr>
              <a:xfrm>
                <a:off x="2657475" y="5137150"/>
                <a:ext cx="2314575" cy="5149850"/>
              </a:xfrm>
              <a:custGeom>
                <a:rect b="b" l="l" r="r" t="t"/>
                <a:pathLst>
                  <a:path extrusionOk="0" h="5149850" w="2314575">
                    <a:moveTo>
                      <a:pt x="0" y="5149850"/>
                    </a:moveTo>
                    <a:lnTo>
                      <a:pt x="0" y="185166"/>
                    </a:lnTo>
                    <a:cubicBezTo>
                      <a:pt x="0" y="82902"/>
                      <a:pt x="82902" y="0"/>
                      <a:pt x="185166" y="0"/>
                    </a:cubicBezTo>
                    <a:lnTo>
                      <a:pt x="2129409" y="0"/>
                    </a:lnTo>
                    <a:cubicBezTo>
                      <a:pt x="2231673" y="0"/>
                      <a:pt x="2314575" y="82902"/>
                      <a:pt x="2314575" y="185166"/>
                    </a:cubicBezTo>
                    <a:lnTo>
                      <a:pt x="2314575" y="51498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47"/>
              <p:cNvSpPr/>
              <p:nvPr/>
            </p:nvSpPr>
            <p:spPr>
              <a:xfrm>
                <a:off x="5314950" y="2565400"/>
                <a:ext cx="2314575" cy="7721600"/>
              </a:xfrm>
              <a:custGeom>
                <a:rect b="b" l="l" r="r" t="t"/>
                <a:pathLst>
                  <a:path extrusionOk="0" h="7721600" w="2314575">
                    <a:moveTo>
                      <a:pt x="0" y="7721600"/>
                    </a:moveTo>
                    <a:lnTo>
                      <a:pt x="0" y="185166"/>
                    </a:lnTo>
                    <a:cubicBezTo>
                      <a:pt x="0" y="82902"/>
                      <a:pt x="82902" y="0"/>
                      <a:pt x="185166" y="0"/>
                    </a:cubicBezTo>
                    <a:lnTo>
                      <a:pt x="2129409" y="0"/>
                    </a:lnTo>
                    <a:cubicBezTo>
                      <a:pt x="2178518" y="0"/>
                      <a:pt x="2225615" y="19508"/>
                      <a:pt x="2260341" y="54234"/>
                    </a:cubicBezTo>
                    <a:cubicBezTo>
                      <a:pt x="2295066" y="88959"/>
                      <a:pt x="2314575" y="136057"/>
                      <a:pt x="2314575" y="185166"/>
                    </a:cubicBezTo>
                    <a:lnTo>
                      <a:pt x="2314575" y="77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47"/>
              <p:cNvSpPr/>
              <p:nvPr/>
            </p:nvSpPr>
            <p:spPr>
              <a:xfrm>
                <a:off x="7972425" y="-6350"/>
                <a:ext cx="2314575" cy="10293350"/>
              </a:xfrm>
              <a:custGeom>
                <a:rect b="b" l="l" r="r" t="t"/>
                <a:pathLst>
                  <a:path extrusionOk="0" h="10293350" w="2314575">
                    <a:moveTo>
                      <a:pt x="0" y="10293350"/>
                    </a:moveTo>
                    <a:lnTo>
                      <a:pt x="0" y="185166"/>
                    </a:lnTo>
                    <a:cubicBezTo>
                      <a:pt x="0" y="136057"/>
                      <a:pt x="19509" y="88959"/>
                      <a:pt x="54234" y="54234"/>
                    </a:cubicBezTo>
                    <a:cubicBezTo>
                      <a:pt x="88960" y="19508"/>
                      <a:pt x="136057" y="0"/>
                      <a:pt x="185166" y="0"/>
                    </a:cubicBezTo>
                    <a:lnTo>
                      <a:pt x="2129409" y="0"/>
                    </a:lnTo>
                    <a:cubicBezTo>
                      <a:pt x="2178518" y="0"/>
                      <a:pt x="2225615" y="19508"/>
                      <a:pt x="2260341" y="54234"/>
                    </a:cubicBezTo>
                    <a:cubicBezTo>
                      <a:pt x="2295066" y="88959"/>
                      <a:pt x="2314575" y="136057"/>
                      <a:pt x="2314575" y="185166"/>
                    </a:cubicBezTo>
                    <a:lnTo>
                      <a:pt x="2314575" y="102933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8" name="Google Shape;528;p47"/>
          <p:cNvSpPr txBox="1"/>
          <p:nvPr/>
        </p:nvSpPr>
        <p:spPr>
          <a:xfrm>
            <a:off x="1028700" y="1849375"/>
            <a:ext cx="7436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QUAL É A SUA META DE RESULTADOS COM OS ANÚNCIOS?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29" name="Google Shape;529;p47"/>
          <p:cNvSpPr txBox="1"/>
          <p:nvPr/>
        </p:nvSpPr>
        <p:spPr>
          <a:xfrm>
            <a:off x="667527" y="5014625"/>
            <a:ext cx="77979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0578" lvl="1" marL="58293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 médio por produto/serviço?</a:t>
            </a:r>
            <a:endParaRPr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1" marL="58293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Qual seu ticket médio?</a:t>
            </a:r>
            <a:endParaRPr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15" lvl="1" marL="58293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Quantas vendas você fez no mês passado?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47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531" name="Google Shape;531;p47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7"/>
          <p:cNvPicPr preferRelativeResize="0"/>
          <p:nvPr/>
        </p:nvPicPr>
        <p:blipFill rotWithShape="1">
          <a:blip r:embed="rId6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48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8"/>
          <p:cNvSpPr txBox="1"/>
          <p:nvPr/>
        </p:nvSpPr>
        <p:spPr>
          <a:xfrm>
            <a:off x="7347976" y="1835124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QUAL SERÁ A REGIÃO QUE VOCÊ QUER ANUNCIAR?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3" name="Google Shape;543;p48"/>
          <p:cNvSpPr txBox="1"/>
          <p:nvPr/>
        </p:nvSpPr>
        <p:spPr>
          <a:xfrm>
            <a:off x="6881962" y="5007004"/>
            <a:ext cx="8714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Quais Estados?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8"/>
          <p:cNvSpPr txBox="1"/>
          <p:nvPr/>
        </p:nvSpPr>
        <p:spPr>
          <a:xfrm>
            <a:off x="6881962" y="6119039"/>
            <a:ext cx="949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Quais Cidades?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8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546" name="Google Shape;546;p48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7" name="Google Shape;54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8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653537" y="2390093"/>
            <a:ext cx="9789901" cy="55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8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49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9"/>
          <p:cNvSpPr txBox="1"/>
          <p:nvPr/>
        </p:nvSpPr>
        <p:spPr>
          <a:xfrm>
            <a:off x="6881962" y="5102399"/>
            <a:ext cx="37401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Idade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indent="-40011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Gênero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indent="-40011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Formação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indent="-400113" lvl="1" marL="86360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Cargo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49"/>
          <p:cNvSpPr/>
          <p:nvPr/>
        </p:nvSpPr>
        <p:spPr>
          <a:xfrm rot="5400000">
            <a:off x="8654075" y="-8627250"/>
            <a:ext cx="982800" cy="18291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1" name="Google Shape;56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9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3" name="Google Shape;56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9"/>
          <p:cNvSpPr txBox="1"/>
          <p:nvPr/>
        </p:nvSpPr>
        <p:spPr>
          <a:xfrm>
            <a:off x="7358212" y="2593408"/>
            <a:ext cx="8558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QUAL SERÁ O PÚBLICO ALVO (AVATAR)?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65" name="Google Shape;565;p49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566" name="Google Shape;566;p49"/>
          <p:cNvSpPr txBox="1"/>
          <p:nvPr/>
        </p:nvSpPr>
        <p:spPr>
          <a:xfrm>
            <a:off x="10622093" y="5102399"/>
            <a:ext cx="50322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005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Relacionamento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indent="-40011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Filhos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indent="-40011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500"/>
              <a:buFont typeface="Roboto"/>
              <a:buChar char="•"/>
            </a:pPr>
            <a:r>
              <a:rPr i="0" lang="en-US" sz="3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Interesses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5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7" name="Google Shape;56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518993" y="2985262"/>
            <a:ext cx="9314575" cy="523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9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50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0"/>
          <p:cNvSpPr/>
          <p:nvPr/>
        </p:nvSpPr>
        <p:spPr>
          <a:xfrm rot="5400000">
            <a:off x="8640725" y="-8640600"/>
            <a:ext cx="1036500" cy="18264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0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9" name="Google Shape;57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0"/>
          <p:cNvSpPr txBox="1"/>
          <p:nvPr/>
        </p:nvSpPr>
        <p:spPr>
          <a:xfrm>
            <a:off x="7358212" y="2593408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QUAIS FORMAS DE PAGAMENTO VOCÊ ACEITA?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1" name="Google Shape;581;p50"/>
          <p:cNvSpPr txBox="1"/>
          <p:nvPr/>
        </p:nvSpPr>
        <p:spPr>
          <a:xfrm>
            <a:off x="10313891" y="5102399"/>
            <a:ext cx="5032200" cy="1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4000"/>
              <a:buFont typeface="Arial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Cartão de Crédito</a:t>
            </a:r>
            <a:r>
              <a:rPr i="0" lang="en-US" sz="12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i="0" sz="12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Parcelamento em até quantas vezes?</a:t>
            </a:r>
            <a:r>
              <a:rPr i="0" lang="en-US" sz="2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 com ou sem juros?)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50"/>
          <p:cNvSpPr txBox="1"/>
          <p:nvPr/>
        </p:nvSpPr>
        <p:spPr>
          <a:xfrm>
            <a:off x="6750937" y="5102399"/>
            <a:ext cx="5558400" cy="28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Dinheiro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Boleto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Cheque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Transferência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60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PIX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50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584" name="Google Shape;58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95912" y="2940237"/>
            <a:ext cx="9474673" cy="53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0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288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51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1"/>
          <p:cNvSpPr txBox="1"/>
          <p:nvPr/>
        </p:nvSpPr>
        <p:spPr>
          <a:xfrm>
            <a:off x="7347975" y="1835125"/>
            <a:ext cx="9242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TRABALHA COM DATAS ESPECIAIS/PROMOÇÕES?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94" name="Google Shape;594;p51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5" name="Google Shape;59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1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8" name="Google Shape;598;p51"/>
          <p:cNvPicPr preferRelativeResize="0"/>
          <p:nvPr/>
        </p:nvPicPr>
        <p:blipFill rotWithShape="1">
          <a:blip r:embed="rId6">
            <a:alphaModFix amt="21000"/>
          </a:blip>
          <a:srcRect b="0" l="0" r="0" t="0"/>
          <a:stretch/>
        </p:blipFill>
        <p:spPr>
          <a:xfrm>
            <a:off x="623757" y="2599466"/>
            <a:ext cx="5253953" cy="5945831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51"/>
          <p:cNvSpPr txBox="1"/>
          <p:nvPr/>
        </p:nvSpPr>
        <p:spPr>
          <a:xfrm>
            <a:off x="6881962" y="3763512"/>
            <a:ext cx="8972400" cy="5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Aniversário da Empresa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Carnaval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Páscoa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Dia das Mães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Black Friday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Natal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Ano Novo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60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Descontos, Brindes, Frete Grátis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51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601" name="Google Shape;601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793827" y="2731925"/>
            <a:ext cx="10215347" cy="57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1"/>
          <p:cNvPicPr preferRelativeResize="0"/>
          <p:nvPr/>
        </p:nvPicPr>
        <p:blipFill rotWithShape="1">
          <a:blip r:embed="rId8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1F20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2"/>
          <p:cNvSpPr txBox="1"/>
          <p:nvPr/>
        </p:nvSpPr>
        <p:spPr>
          <a:xfrm>
            <a:off x="1912350" y="1355450"/>
            <a:ext cx="10366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QUAIS </a:t>
            </a:r>
            <a:r>
              <a:rPr lang="en-US" sz="5000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SÃO </a:t>
            </a: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OS SEUS PRINCIPAIS DIFERENCIAIS?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610" name="Google Shape;61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6913" y="4800015"/>
            <a:ext cx="1560634" cy="1560634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2"/>
          <p:cNvSpPr/>
          <p:nvPr/>
        </p:nvSpPr>
        <p:spPr>
          <a:xfrm>
            <a:off x="1137095" y="1298301"/>
            <a:ext cx="181500" cy="2498100"/>
          </a:xfrm>
          <a:prstGeom prst="rect">
            <a:avLst/>
          </a:prstGeom>
          <a:solidFill>
            <a:srgbClr val="FFDB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2" name="Google Shape;61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9983" y="5179773"/>
            <a:ext cx="2088031" cy="85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24102" y="5040764"/>
            <a:ext cx="1718312" cy="113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2"/>
          <p:cNvPicPr preferRelativeResize="0"/>
          <p:nvPr/>
        </p:nvPicPr>
        <p:blipFill rotWithShape="1">
          <a:blip r:embed="rId6">
            <a:alphaModFix amt="15000"/>
          </a:blip>
          <a:srcRect b="0" l="0" r="0" t="0"/>
          <a:stretch/>
        </p:blipFill>
        <p:spPr>
          <a:xfrm>
            <a:off x="-2614894" y="5040764"/>
            <a:ext cx="5817386" cy="588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24548" y="4894030"/>
            <a:ext cx="1149330" cy="114933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2"/>
          <p:cNvSpPr txBox="1"/>
          <p:nvPr/>
        </p:nvSpPr>
        <p:spPr>
          <a:xfrm>
            <a:off x="1912339" y="3350288"/>
            <a:ext cx="997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Lembre-se, qualidade não é diferencial e sim </a:t>
            </a:r>
            <a:r>
              <a:rPr lang="en-US" sz="2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commodity</a:t>
            </a:r>
            <a:r>
              <a:rPr i="0" lang="en-US" sz="25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17" name="Google Shape;617;p52"/>
          <p:cNvSpPr txBox="1"/>
          <p:nvPr/>
        </p:nvSpPr>
        <p:spPr>
          <a:xfrm>
            <a:off x="1338398" y="6457041"/>
            <a:ext cx="26004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funciona sua política de entrega?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52"/>
          <p:cNvSpPr txBox="1"/>
          <p:nvPr/>
        </p:nvSpPr>
        <p:spPr>
          <a:xfrm>
            <a:off x="4298971" y="6473190"/>
            <a:ext cx="26004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Seus funcionários são profissionais qualificados?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52"/>
          <p:cNvSpPr txBox="1"/>
          <p:nvPr/>
        </p:nvSpPr>
        <p:spPr>
          <a:xfrm>
            <a:off x="7626800" y="6473200"/>
            <a:ext cx="29973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Seu produto/serviço  Resolve o problema do seu cliente?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52"/>
          <p:cNvSpPr txBox="1"/>
          <p:nvPr/>
        </p:nvSpPr>
        <p:spPr>
          <a:xfrm>
            <a:off x="11383017" y="6473190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Como é seu atendimento?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52"/>
          <p:cNvSpPr txBox="1"/>
          <p:nvPr/>
        </p:nvSpPr>
        <p:spPr>
          <a:xfrm>
            <a:off x="14658819" y="6473190"/>
            <a:ext cx="26004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Sua oferta é melhor que a do seu concorrente?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52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623" name="Google Shape;623;p52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4" name="Google Shape;624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9166" y="4808415"/>
            <a:ext cx="2318950" cy="13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2"/>
          <p:cNvPicPr preferRelativeResize="0"/>
          <p:nvPr/>
        </p:nvPicPr>
        <p:blipFill rotWithShape="1">
          <a:blip r:embed="rId11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53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3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6" name="Google Shape;63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3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3"/>
          <p:cNvSpPr txBox="1"/>
          <p:nvPr/>
        </p:nvSpPr>
        <p:spPr>
          <a:xfrm>
            <a:off x="6881962" y="5604988"/>
            <a:ext cx="6792300" cy="22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Cite pelo menos 3 concorrentes</a:t>
            </a:r>
            <a:endParaRPr i="0" sz="30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60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Esses são concorrentes diretos ou indiretos?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0" name="Google Shape;640;p53"/>
          <p:cNvSpPr txBox="1"/>
          <p:nvPr/>
        </p:nvSpPr>
        <p:spPr>
          <a:xfrm>
            <a:off x="7361076" y="2197649"/>
            <a:ext cx="9024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QUEM SÃO SEUS PRINCIPAIS CONCORRENTES?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41" name="Google Shape;641;p53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642" name="Google Shape;64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12319" y="2939754"/>
            <a:ext cx="8701225" cy="489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3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-2531595" y="-726575"/>
            <a:ext cx="11871456" cy="12000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10335100" y="3668525"/>
            <a:ext cx="7063200" cy="22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37" u="none" cap="none" strike="noStrike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BEM-VIND</a:t>
            </a:r>
            <a:r>
              <a:rPr b="1" lang="en-US" sz="7037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O</a:t>
            </a:r>
            <a:endParaRPr b="1" sz="7037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1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37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9545121" y="8301437"/>
            <a:ext cx="8567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6" u="none" cap="none" strike="noStrike">
                <a:solidFill>
                  <a:srgbClr val="F3F5F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</a:t>
            </a:r>
            <a:r>
              <a:rPr b="1" i="0" lang="en-US" sz="2896" u="none" cap="none" strike="noStrike">
                <a:solidFill>
                  <a:srgbClr val="F3F5F9"/>
                </a:solidFill>
                <a:latin typeface="Poppins"/>
                <a:ea typeface="Poppins"/>
                <a:cs typeface="Poppins"/>
                <a:sym typeface="Poppins"/>
              </a:rPr>
              <a:t>bbmarketing</a:t>
            </a:r>
            <a:r>
              <a:rPr b="0" i="0" lang="en-US" sz="289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.com.br</a:t>
            </a:r>
            <a:endParaRPr sz="100"/>
          </a:p>
        </p:txBody>
      </p:sp>
      <p:sp>
        <p:nvSpPr>
          <p:cNvPr id="194" name="Google Shape;194;p27"/>
          <p:cNvSpPr/>
          <p:nvPr/>
        </p:nvSpPr>
        <p:spPr>
          <a:xfrm>
            <a:off x="9541788" y="1856375"/>
            <a:ext cx="108900" cy="70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99125" y="2115725"/>
            <a:ext cx="4622650" cy="12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3608154" y="7793400"/>
            <a:ext cx="307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Willian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Gerente de Contas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7"/>
          <p:cNvSpPr/>
          <p:nvPr/>
        </p:nvSpPr>
        <p:spPr>
          <a:xfrm rot="5400000">
            <a:off x="4897575" y="3434084"/>
            <a:ext cx="159300" cy="826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6357675" y="7793400"/>
            <a:ext cx="335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Julio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Consultora Comercial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11640600" y="6294625"/>
            <a:ext cx="471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27"/>
          <p:cNvSpPr/>
          <p:nvPr/>
        </p:nvSpPr>
        <p:spPr>
          <a:xfrm rot="5400000">
            <a:off x="4903275" y="3434084"/>
            <a:ext cx="159300" cy="826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1567101" y="7793400"/>
            <a:ext cx="217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Sofia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Webdesigner 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818" y="2749571"/>
            <a:ext cx="3350400" cy="478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000" y="2730007"/>
            <a:ext cx="3350400" cy="478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40001" y="2918075"/>
            <a:ext cx="3218850" cy="45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54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54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2" name="Google Shape;65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4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4"/>
          <p:cNvSpPr txBox="1"/>
          <p:nvPr/>
        </p:nvSpPr>
        <p:spPr>
          <a:xfrm>
            <a:off x="6881948" y="5605000"/>
            <a:ext cx="7749600" cy="28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Você trabalha de Segunda a Sexta?</a:t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Atende aos finais de semana?</a:t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60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Qual horário de atendimento ideal?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54"/>
          <p:cNvSpPr txBox="1"/>
          <p:nvPr/>
        </p:nvSpPr>
        <p:spPr>
          <a:xfrm>
            <a:off x="7361076" y="2197649"/>
            <a:ext cx="9024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QUAIS SÃO SEUS DIAS E HORÁRIOS DE ATENDIMENTO?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57" name="Google Shape;657;p54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658" name="Google Shape;658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250" y="2584740"/>
            <a:ext cx="6040361" cy="60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4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55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5"/>
          <p:cNvSpPr txBox="1"/>
          <p:nvPr/>
        </p:nvSpPr>
        <p:spPr>
          <a:xfrm>
            <a:off x="7358212" y="2593408"/>
            <a:ext cx="8558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PALAVRAS-CHAVE POSITIVAS E NEGATIVAS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68" name="Google Shape;668;p55"/>
          <p:cNvSpPr txBox="1"/>
          <p:nvPr/>
        </p:nvSpPr>
        <p:spPr>
          <a:xfrm>
            <a:off x="6881962" y="5102399"/>
            <a:ext cx="8714100" cy="28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Quais palavras-chave quer que seu anúncio apareça</a:t>
            </a: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? (Positiva)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Quais palavras-chave não quer que seu anúncio apareça? (Negativa)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55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670" name="Google Shape;670;p55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1" name="Google Shape;67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5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3" name="Google Shape;673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400" y="2834025"/>
            <a:ext cx="5541801" cy="554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5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586" y="2821563"/>
            <a:ext cx="12419098" cy="6985763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56"/>
          <p:cNvSpPr txBox="1"/>
          <p:nvPr/>
        </p:nvSpPr>
        <p:spPr>
          <a:xfrm>
            <a:off x="3414975" y="2033675"/>
            <a:ext cx="11065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400" u="none" cap="none" strike="noStrike">
                <a:solidFill>
                  <a:srgbClr val="020301"/>
                </a:solidFill>
                <a:latin typeface="Spartan"/>
                <a:ea typeface="Spartan"/>
                <a:cs typeface="Spartan"/>
                <a:sym typeface="Spartan"/>
              </a:rPr>
              <a:t>QUAIS MÍDIAS SOCIAIS VOCÊ UTILIZA?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84" name="Google Shape;684;p56"/>
          <p:cNvSpPr/>
          <p:nvPr/>
        </p:nvSpPr>
        <p:spPr>
          <a:xfrm>
            <a:off x="2639720" y="1976513"/>
            <a:ext cx="181500" cy="24981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5" name="Google Shape;685;p56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15290581" y="5142420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6"/>
          <p:cNvSpPr txBox="1"/>
          <p:nvPr/>
        </p:nvSpPr>
        <p:spPr>
          <a:xfrm>
            <a:off x="3414963" y="4102475"/>
            <a:ext cx="1018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Precisamos analisar cada detalhe.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87" name="Google Shape;687;p56"/>
          <p:cNvSpPr txBox="1"/>
          <p:nvPr/>
        </p:nvSpPr>
        <p:spPr>
          <a:xfrm>
            <a:off x="2871486" y="7325753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Página do Facebook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56"/>
          <p:cNvSpPr txBox="1"/>
          <p:nvPr/>
        </p:nvSpPr>
        <p:spPr>
          <a:xfrm>
            <a:off x="5246356" y="7325753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Perfil do Instagram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56"/>
          <p:cNvSpPr txBox="1"/>
          <p:nvPr/>
        </p:nvSpPr>
        <p:spPr>
          <a:xfrm>
            <a:off x="7843812" y="7325753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WhatsApp para Contato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56"/>
          <p:cNvSpPr txBox="1"/>
          <p:nvPr/>
        </p:nvSpPr>
        <p:spPr>
          <a:xfrm>
            <a:off x="10504162" y="7325750"/>
            <a:ext cx="24867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Site para Anunciar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56"/>
          <p:cNvSpPr txBox="1"/>
          <p:nvPr/>
        </p:nvSpPr>
        <p:spPr>
          <a:xfrm>
            <a:off x="12990849" y="7325753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Telefone Comercial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56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693" name="Google Shape;693;p56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4" name="Google Shape;69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56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57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5025055" y="517009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7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5" name="Google Shape;70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57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FDB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7" name="Google Shape;70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7"/>
          <p:cNvSpPr txBox="1"/>
          <p:nvPr/>
        </p:nvSpPr>
        <p:spPr>
          <a:xfrm>
            <a:off x="7358212" y="2593408"/>
            <a:ext cx="8558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VOCÊ POSSUI UM PROGRAMADOR?</a:t>
            </a:r>
            <a:endParaRPr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09" name="Google Shape;709;p57"/>
          <p:cNvSpPr txBox="1"/>
          <p:nvPr/>
        </p:nvSpPr>
        <p:spPr>
          <a:xfrm>
            <a:off x="1143237" y="9657580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710" name="Google Shape;710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250" y="2584813"/>
            <a:ext cx="6040361" cy="6040361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57"/>
          <p:cNvSpPr txBox="1"/>
          <p:nvPr/>
        </p:nvSpPr>
        <p:spPr>
          <a:xfrm>
            <a:off x="6881962" y="5102399"/>
            <a:ext cx="87141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Se sim, vamos precisar entrar em contato com ele para instalarmos os códigos no site.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Caso não tenha um programador, precisamos do acesso administrativo do site para podermos tentar instalar por aqui.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2" name="Google Shape;712;p57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288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58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8"/>
          <p:cNvSpPr txBox="1"/>
          <p:nvPr/>
        </p:nvSpPr>
        <p:spPr>
          <a:xfrm>
            <a:off x="7358212" y="1835124"/>
            <a:ext cx="8558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DB15"/>
                </a:solidFill>
                <a:latin typeface="Spartan"/>
                <a:ea typeface="Spartan"/>
                <a:cs typeface="Spartan"/>
                <a:sym typeface="Spartan"/>
              </a:rPr>
              <a:t>EM QUAL E-MAIL VOCÊ DESEJA RECEBER OS RELATÓRIOS?</a:t>
            </a:r>
            <a:endParaRPr b="1" sz="5000">
              <a:solidFill>
                <a:srgbClr val="FFDB15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21" name="Google Shape;721;p58"/>
          <p:cNvSpPr txBox="1"/>
          <p:nvPr/>
        </p:nvSpPr>
        <p:spPr>
          <a:xfrm>
            <a:off x="6881950" y="4620050"/>
            <a:ext cx="74493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Quando criamos uma conta nova, coletamos seu e-mail para liberar o acesso da mesma para você.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58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723" name="Google Shape;723;p58"/>
          <p:cNvSpPr/>
          <p:nvPr/>
        </p:nvSpPr>
        <p:spPr>
          <a:xfrm rot="5400000">
            <a:off x="8651750" y="-8637725"/>
            <a:ext cx="995400" cy="182991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4" name="Google Shape;72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8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6" name="Google Shape;72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8"/>
          <p:cNvSpPr txBox="1"/>
          <p:nvPr/>
        </p:nvSpPr>
        <p:spPr>
          <a:xfrm>
            <a:off x="6881950" y="6507050"/>
            <a:ext cx="74493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Recomendamos usar um endereço de e-mail do Gmail.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8" name="Google Shape;72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300" y="3129975"/>
            <a:ext cx="5586248" cy="55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8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288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30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59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5113855" y="514049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59"/>
          <p:cNvSpPr/>
          <p:nvPr/>
        </p:nvSpPr>
        <p:spPr>
          <a:xfrm rot="5400000">
            <a:off x="8548613" y="-8975710"/>
            <a:ext cx="1133700" cy="18837000"/>
          </a:xfrm>
          <a:prstGeom prst="rect">
            <a:avLst/>
          </a:prstGeom>
          <a:solidFill>
            <a:srgbClr val="545454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8" name="Google Shape;73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9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FDB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0" name="Google Shape;74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59"/>
          <p:cNvSpPr txBox="1"/>
          <p:nvPr/>
        </p:nvSpPr>
        <p:spPr>
          <a:xfrm>
            <a:off x="11297466" y="5130974"/>
            <a:ext cx="3816300" cy="18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F3F5F9"/>
                </a:solidFill>
                <a:latin typeface="Roboto Thin"/>
                <a:ea typeface="Roboto Thin"/>
                <a:cs typeface="Roboto Thin"/>
                <a:sym typeface="Roboto Thin"/>
              </a:rPr>
              <a:t>Você pode enviar estes recursos pelo WhatsApp, E-mail ou compartilhar uma pasta no Google Drive.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742" name="Google Shape;742;p59"/>
          <p:cNvSpPr txBox="1"/>
          <p:nvPr/>
        </p:nvSpPr>
        <p:spPr>
          <a:xfrm>
            <a:off x="6881962" y="5102399"/>
            <a:ext cx="55584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598" marR="0" rtl="0" algn="l">
              <a:lnSpc>
                <a:spcPct val="126975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Logotipo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Imagens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Fotos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Vídeos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Textos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63" lvl="1" marL="863598" marR="0" rtl="0" algn="l">
              <a:lnSpc>
                <a:spcPct val="127006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Descrições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59"/>
          <p:cNvSpPr txBox="1"/>
          <p:nvPr/>
        </p:nvSpPr>
        <p:spPr>
          <a:xfrm>
            <a:off x="7358212" y="2593408"/>
            <a:ext cx="8558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CONTEÚDO PARA OS ANÚNCIOS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44" name="Google Shape;744;p59"/>
          <p:cNvSpPr txBox="1"/>
          <p:nvPr/>
        </p:nvSpPr>
        <p:spPr>
          <a:xfrm>
            <a:off x="1143237" y="9657580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745" name="Google Shape;745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21200" y="3429003"/>
            <a:ext cx="8325228" cy="46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9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288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60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60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5" name="Google Shape;75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60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60"/>
          <p:cNvSpPr txBox="1"/>
          <p:nvPr/>
        </p:nvSpPr>
        <p:spPr>
          <a:xfrm>
            <a:off x="6846614" y="4139538"/>
            <a:ext cx="7063500" cy="52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8828" lvl="1" marL="58293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2500"/>
              <a:buFont typeface="Roboto"/>
              <a:buChar char="•"/>
            </a:pPr>
            <a:r>
              <a:rPr i="0" lang="en-US" sz="2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Verifique sua caixa de entrada ou lixo eletrônico e procure por um e-mail que contém DocuSign como assunto.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8828" lvl="1" marL="58293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2500"/>
              <a:buFont typeface="Roboto"/>
              <a:buChar char="•"/>
            </a:pPr>
            <a:r>
              <a:rPr i="0" lang="en-US" sz="2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Somos amigos da natureza e por isso não utilizamos papel. Nosso contrato é 100% digital, sendo assim, você não precisará imprimi-lo.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rgbClr val="F3F5F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8828" lvl="1" marL="582930" marR="0" rtl="0" algn="l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Clr>
                <a:srgbClr val="F3F5F9"/>
              </a:buClr>
              <a:buSzPts val="2500"/>
              <a:buFont typeface="Roboto"/>
              <a:buChar char="•"/>
            </a:pPr>
            <a:r>
              <a:rPr i="0" lang="en-US" sz="2500" u="none" cap="none" strike="noStrike">
                <a:solidFill>
                  <a:srgbClr val="F3F5F9"/>
                </a:solidFill>
                <a:latin typeface="Roboto"/>
                <a:ea typeface="Roboto"/>
                <a:cs typeface="Roboto"/>
                <a:sym typeface="Roboto"/>
              </a:rPr>
              <a:t>A assinatura é obrigatória e sem ela não poderemos trabalhar no nosso projeto.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60"/>
          <p:cNvSpPr txBox="1"/>
          <p:nvPr/>
        </p:nvSpPr>
        <p:spPr>
          <a:xfrm>
            <a:off x="7190701" y="2038149"/>
            <a:ext cx="9024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0000"/>
                </a:solidFill>
                <a:latin typeface="Spartan"/>
                <a:ea typeface="Spartan"/>
                <a:cs typeface="Spartan"/>
                <a:sym typeface="Spartan"/>
              </a:rPr>
              <a:t>JÁ ASSINOU O CONTRATO?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60" name="Google Shape;760;p60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761" name="Google Shape;761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74012" y="3066825"/>
            <a:ext cx="9024599" cy="507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0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5F9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1"/>
          <p:cNvSpPr/>
          <p:nvPr/>
        </p:nvSpPr>
        <p:spPr>
          <a:xfrm>
            <a:off x="1481375" y="1545950"/>
            <a:ext cx="181500" cy="20301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0" name="Google Shape;770;p61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279619" y="3643152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61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2" name="Google Shape;77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6710" y="4949107"/>
            <a:ext cx="1345004" cy="111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11072" y="4881967"/>
            <a:ext cx="1144371" cy="124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46188" y="4879609"/>
            <a:ext cx="1225743" cy="1225743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61"/>
          <p:cNvSpPr txBox="1"/>
          <p:nvPr/>
        </p:nvSpPr>
        <p:spPr>
          <a:xfrm>
            <a:off x="1912354" y="1545950"/>
            <a:ext cx="14838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PUBLICAÇÃO DAS PRIMEIRAS CAMPANHAS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778" name="Google Shape;778;p61"/>
          <p:cNvSpPr txBox="1"/>
          <p:nvPr/>
        </p:nvSpPr>
        <p:spPr>
          <a:xfrm>
            <a:off x="1912339" y="3162061"/>
            <a:ext cx="997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Quais serão as etapas até a publicação das campanhas.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779" name="Google Shape;779;p61"/>
          <p:cNvSpPr txBox="1"/>
          <p:nvPr/>
        </p:nvSpPr>
        <p:spPr>
          <a:xfrm>
            <a:off x="1338398" y="6457041"/>
            <a:ext cx="26004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Analisar o Histórico da Conta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61"/>
          <p:cNvSpPr txBox="1"/>
          <p:nvPr/>
        </p:nvSpPr>
        <p:spPr>
          <a:xfrm>
            <a:off x="4298971" y="6473190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Instalar e Testar Códigos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61"/>
          <p:cNvSpPr txBox="1"/>
          <p:nvPr/>
        </p:nvSpPr>
        <p:spPr>
          <a:xfrm>
            <a:off x="7765345" y="6473190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Cadastrar Relatórios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61"/>
          <p:cNvSpPr txBox="1"/>
          <p:nvPr/>
        </p:nvSpPr>
        <p:spPr>
          <a:xfrm>
            <a:off x="11383017" y="6473190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Estruturar as Campanhas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61"/>
          <p:cNvSpPr txBox="1"/>
          <p:nvPr/>
        </p:nvSpPr>
        <p:spPr>
          <a:xfrm>
            <a:off x="14593325" y="6473200"/>
            <a:ext cx="2429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Criar os Anúncios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61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38B6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785" name="Google Shape;785;p61"/>
          <p:cNvSpPr txBox="1"/>
          <p:nvPr/>
        </p:nvSpPr>
        <p:spPr>
          <a:xfrm>
            <a:off x="4156887" y="7952498"/>
            <a:ext cx="99741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Devido a todas essas etapas, temos um prazo de até 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dias úteis</a:t>
            </a: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 para colocar suas campanhas no ar.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786" name="Google Shape;786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86663" y="4783825"/>
            <a:ext cx="2519634" cy="14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82141" y="4783825"/>
            <a:ext cx="2692337" cy="151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 rotWithShape="1">
          <a:blip r:embed="rId11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5F9"/>
        </a:solid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2"/>
          <p:cNvSpPr/>
          <p:nvPr/>
        </p:nvSpPr>
        <p:spPr>
          <a:xfrm>
            <a:off x="1481375" y="1545950"/>
            <a:ext cx="181500" cy="14205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6" name="Google Shape;796;p6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614894" y="5040764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62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8" name="Google Shape;79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62"/>
          <p:cNvSpPr txBox="1"/>
          <p:nvPr/>
        </p:nvSpPr>
        <p:spPr>
          <a:xfrm>
            <a:off x="1912339" y="1545951"/>
            <a:ext cx="1117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FORMATO DE ATENDIMENTO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801" name="Google Shape;801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3116" y="4285966"/>
            <a:ext cx="1451744" cy="116321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62"/>
          <p:cNvSpPr txBox="1"/>
          <p:nvPr/>
        </p:nvSpPr>
        <p:spPr>
          <a:xfrm>
            <a:off x="1912339" y="2525273"/>
            <a:ext cx="997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Saiba como você poderá manter contato </a:t>
            </a:r>
            <a:r>
              <a:rPr lang="en-US" sz="2500">
                <a:latin typeface="Roboto Thin"/>
                <a:ea typeface="Roboto Thin"/>
                <a:cs typeface="Roboto Thin"/>
                <a:sym typeface="Roboto Thin"/>
              </a:rPr>
              <a:t>conosco</a:t>
            </a: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03" name="Google Shape;803;p62"/>
          <p:cNvSpPr txBox="1"/>
          <p:nvPr/>
        </p:nvSpPr>
        <p:spPr>
          <a:xfrm>
            <a:off x="7658748" y="5793128"/>
            <a:ext cx="26004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E-mail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Assuntos complexos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62"/>
          <p:cNvSpPr txBox="1"/>
          <p:nvPr/>
        </p:nvSpPr>
        <p:spPr>
          <a:xfrm>
            <a:off x="11125122" y="5793128"/>
            <a:ext cx="26004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Google Meet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8:00 às </a:t>
            </a: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12:00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13:</a:t>
            </a: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30</a:t>
            </a:r>
            <a:r>
              <a:rPr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às 18:00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62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38B6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806" name="Google Shape;806;p62"/>
          <p:cNvSpPr txBox="1"/>
          <p:nvPr/>
        </p:nvSpPr>
        <p:spPr>
          <a:xfrm>
            <a:off x="4056250" y="8004225"/>
            <a:ext cx="101751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Todas as mensagens e e-mails serão respondidas em até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24  horas</a:t>
            </a: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 após o recebimento do mesmo (exceto finais de semana e feriados nacionais)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07" name="Google Shape;807;p62"/>
          <p:cNvSpPr txBox="1"/>
          <p:nvPr/>
        </p:nvSpPr>
        <p:spPr>
          <a:xfrm>
            <a:off x="4496873" y="5758852"/>
            <a:ext cx="26004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WhatsApp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Contatos </a:t>
            </a: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diários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8" name="Google Shape;808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9238" y="4077275"/>
            <a:ext cx="2658273" cy="149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49763" y="4025775"/>
            <a:ext cx="2841375" cy="159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2"/>
          <p:cNvPicPr preferRelativeResize="0"/>
          <p:nvPr/>
        </p:nvPicPr>
        <p:blipFill rotWithShape="1">
          <a:blip r:embed="rId9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5F9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4641" y="3274564"/>
            <a:ext cx="4936699" cy="277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661" y="3274564"/>
            <a:ext cx="4936699" cy="2776876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63"/>
          <p:cNvSpPr/>
          <p:nvPr/>
        </p:nvSpPr>
        <p:spPr>
          <a:xfrm>
            <a:off x="1137095" y="1488801"/>
            <a:ext cx="181500" cy="17325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0" name="Google Shape;820;p63"/>
          <p:cNvPicPr preferRelativeResize="0"/>
          <p:nvPr/>
        </p:nvPicPr>
        <p:blipFill rotWithShape="1">
          <a:blip r:embed="rId4">
            <a:alphaModFix amt="15000"/>
          </a:blip>
          <a:srcRect b="0" l="0" r="0" t="0"/>
          <a:stretch/>
        </p:blipFill>
        <p:spPr>
          <a:xfrm>
            <a:off x="-2614894" y="5040764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63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2" name="Google Shape;822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63"/>
          <p:cNvSpPr txBox="1"/>
          <p:nvPr/>
        </p:nvSpPr>
        <p:spPr>
          <a:xfrm>
            <a:off x="1880040" y="1545951"/>
            <a:ext cx="1117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PRÓXIMOS PASSOS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25" name="Google Shape;825;p63"/>
          <p:cNvSpPr txBox="1"/>
          <p:nvPr/>
        </p:nvSpPr>
        <p:spPr>
          <a:xfrm>
            <a:off x="3241427" y="6058152"/>
            <a:ext cx="50553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Roboto"/>
                <a:ea typeface="Roboto"/>
                <a:cs typeface="Roboto"/>
                <a:sym typeface="Roboto"/>
              </a:rPr>
              <a:t>Contato Semanal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  <a:p>
            <a:pPr indent="-278765" lvl="1" marL="58293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Apresentação da estrutura da campanha.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278765" lvl="1" marL="58293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Explicação sobre o segmentações, públicos-alvo, palavras-chave, etc.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63"/>
          <p:cNvSpPr txBox="1"/>
          <p:nvPr/>
        </p:nvSpPr>
        <p:spPr>
          <a:xfrm>
            <a:off x="1880040" y="2326528"/>
            <a:ext cx="997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Aproveite ess</a:t>
            </a:r>
            <a:r>
              <a:rPr lang="en-US" sz="2500">
                <a:latin typeface="Roboto Thin"/>
                <a:ea typeface="Roboto Thin"/>
                <a:cs typeface="Roboto Thin"/>
                <a:sym typeface="Roboto Thin"/>
              </a:rPr>
              <a:t>e</a:t>
            </a: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s </a:t>
            </a:r>
            <a:r>
              <a:rPr lang="en-US" sz="2500">
                <a:latin typeface="Roboto Thin"/>
                <a:ea typeface="Roboto Thin"/>
                <a:cs typeface="Roboto Thin"/>
                <a:sym typeface="Roboto Thin"/>
              </a:rPr>
              <a:t>momento</a:t>
            </a: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s para discutir ideias e tirar dúvidas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#fica</a:t>
            </a:r>
            <a:r>
              <a:rPr b="1" lang="en-US" sz="2500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ica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63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38B6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828" name="Google Shape;828;p63"/>
          <p:cNvSpPr txBox="1"/>
          <p:nvPr/>
        </p:nvSpPr>
        <p:spPr>
          <a:xfrm>
            <a:off x="5397534" y="4435273"/>
            <a:ext cx="742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9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7</a:t>
            </a:r>
            <a:endParaRPr/>
          </a:p>
        </p:txBody>
      </p:sp>
      <p:sp>
        <p:nvSpPr>
          <p:cNvPr id="829" name="Google Shape;829;p63"/>
          <p:cNvSpPr txBox="1"/>
          <p:nvPr/>
        </p:nvSpPr>
        <p:spPr>
          <a:xfrm>
            <a:off x="11955494" y="4435273"/>
            <a:ext cx="1614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9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14</a:t>
            </a:r>
            <a:endParaRPr/>
          </a:p>
        </p:txBody>
      </p:sp>
      <p:sp>
        <p:nvSpPr>
          <p:cNvPr id="830" name="Google Shape;830;p63"/>
          <p:cNvSpPr txBox="1"/>
          <p:nvPr/>
        </p:nvSpPr>
        <p:spPr>
          <a:xfrm>
            <a:off x="10235416" y="6058152"/>
            <a:ext cx="5055300" cy="20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Roboto"/>
                <a:ea typeface="Roboto"/>
                <a:cs typeface="Roboto"/>
                <a:sym typeface="Roboto"/>
              </a:rPr>
              <a:t>Contato</a:t>
            </a: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após 14 dias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  <a:p>
            <a:pPr indent="-278765" lvl="1" marL="58293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Análise dos primeiros resultados.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278765" lvl="1" marL="582930" marR="0" rtl="0" algn="l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oboto"/>
              <a:buChar char="•"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Explicação sobre os relatórios.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1" name="Google Shape;831;p63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 title="PARTE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5F9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4"/>
          <p:cNvSpPr/>
          <p:nvPr/>
        </p:nvSpPr>
        <p:spPr>
          <a:xfrm>
            <a:off x="1481500" y="1551896"/>
            <a:ext cx="181500" cy="12117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9" name="Google Shape;839;p6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614894" y="5040764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64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1" name="Google Shape;841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4"/>
          <p:cNvSpPr txBox="1"/>
          <p:nvPr/>
        </p:nvSpPr>
        <p:spPr>
          <a:xfrm>
            <a:off x="3241427" y="6629652"/>
            <a:ext cx="5055300" cy="20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-R</a:t>
            </a: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elatórios semanais (segunda-feira)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-Relatório </a:t>
            </a: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mensa</a:t>
            </a: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l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(1º dia de cada mês</a:t>
            </a: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)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64"/>
          <p:cNvSpPr txBox="1"/>
          <p:nvPr/>
        </p:nvSpPr>
        <p:spPr>
          <a:xfrm>
            <a:off x="10235416" y="6629652"/>
            <a:ext cx="50553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Você poderá demonstrar sua satisfação, com nossos serviços, através de 3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pesquisas que receberá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(Pós-briefing, 45 e 100 dias).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64"/>
          <p:cNvSpPr txBox="1"/>
          <p:nvPr/>
        </p:nvSpPr>
        <p:spPr>
          <a:xfrm>
            <a:off x="1893144" y="1545951"/>
            <a:ext cx="1117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FEEDBACK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46" name="Google Shape;846;p64"/>
          <p:cNvSpPr txBox="1"/>
          <p:nvPr/>
        </p:nvSpPr>
        <p:spPr>
          <a:xfrm>
            <a:off x="1893144" y="2315461"/>
            <a:ext cx="9974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Sim! Nós amamos seu feedback ♥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47" name="Google Shape;847;p64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38B6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848" name="Google Shape;848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3650" y="3692687"/>
            <a:ext cx="4930724" cy="27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71485" y="3734226"/>
            <a:ext cx="4783037" cy="269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4"/>
          <p:cNvPicPr preferRelativeResize="0"/>
          <p:nvPr/>
        </p:nvPicPr>
        <p:blipFill rotWithShape="1">
          <a:blip r:embed="rId8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11075" y="-2515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705700" y="0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5"/>
          <p:cNvSpPr/>
          <p:nvPr/>
        </p:nvSpPr>
        <p:spPr>
          <a:xfrm>
            <a:off x="18002863" y="-233785"/>
            <a:ext cx="567600" cy="107685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65"/>
          <p:cNvSpPr/>
          <p:nvPr/>
        </p:nvSpPr>
        <p:spPr>
          <a:xfrm>
            <a:off x="2861518" y="2403944"/>
            <a:ext cx="12564900" cy="54930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65"/>
          <p:cNvSpPr txBox="1"/>
          <p:nvPr/>
        </p:nvSpPr>
        <p:spPr>
          <a:xfrm>
            <a:off x="5833164" y="3266254"/>
            <a:ext cx="78963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FICOU COM ALGUMA DÚVIDA?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860" name="Google Shape;860;p65"/>
          <p:cNvSpPr txBox="1"/>
          <p:nvPr/>
        </p:nvSpPr>
        <p:spPr>
          <a:xfrm>
            <a:off x="5833177" y="5298338"/>
            <a:ext cx="7896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20301"/>
                </a:solidFill>
                <a:latin typeface="Roboto"/>
                <a:ea typeface="Roboto"/>
                <a:cs typeface="Roboto"/>
                <a:sym typeface="Roboto"/>
              </a:rPr>
              <a:t>Aproveite este espaço para tirar suas dúvidas.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20301"/>
                </a:solidFill>
                <a:latin typeface="Roboto"/>
                <a:ea typeface="Roboto"/>
                <a:cs typeface="Roboto"/>
                <a:sym typeface="Roboto"/>
              </a:rPr>
              <a:t>Temos também um FAQ com perguntas frequentes dos nossos clientes, tire pelo menos 10 minutos do seu tempo para ler, vale muito a pena!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65"/>
          <p:cNvSpPr txBox="1"/>
          <p:nvPr/>
        </p:nvSpPr>
        <p:spPr>
          <a:xfrm>
            <a:off x="2861518" y="2574432"/>
            <a:ext cx="3125100" cy="59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468" u="none" cap="none" strike="noStrike">
                <a:solidFill>
                  <a:srgbClr val="020301"/>
                </a:solidFill>
                <a:latin typeface="Spartan"/>
                <a:ea typeface="Spartan"/>
                <a:cs typeface="Spartan"/>
                <a:sym typeface="Spartan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66" title="PARTE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5F9"/>
        </a:solidFill>
      </p:bgPr>
    </p:bg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7"/>
          <p:cNvSpPr/>
          <p:nvPr/>
        </p:nvSpPr>
        <p:spPr>
          <a:xfrm>
            <a:off x="1137095" y="1488801"/>
            <a:ext cx="197400" cy="18828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2" name="Google Shape;872;p67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-2614894" y="5040764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67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4" name="Google Shape;87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67"/>
          <p:cNvSpPr txBox="1"/>
          <p:nvPr/>
        </p:nvSpPr>
        <p:spPr>
          <a:xfrm>
            <a:off x="1912339" y="1545951"/>
            <a:ext cx="1117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38B6FF"/>
                </a:solidFill>
                <a:latin typeface="Spartan"/>
                <a:ea typeface="Spartan"/>
                <a:cs typeface="Spartan"/>
                <a:sym typeface="Spartan"/>
              </a:rPr>
              <a:t>ÚLTIMOS PASSOS</a:t>
            </a:r>
            <a:endParaRPr sz="5000"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877" name="Google Shape;877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7914" y="4770841"/>
            <a:ext cx="1667674" cy="1206978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67"/>
          <p:cNvSpPr txBox="1"/>
          <p:nvPr/>
        </p:nvSpPr>
        <p:spPr>
          <a:xfrm>
            <a:off x="1912339" y="2427331"/>
            <a:ext cx="109755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Chegamos ao fim do nosso Briefing, mas calma, não fique triste, pois vamos ter muito mais encontros de agora em diante.</a:t>
            </a:r>
            <a:endParaRPr sz="250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879" name="Google Shape;879;p67"/>
          <p:cNvSpPr txBox="1"/>
          <p:nvPr/>
        </p:nvSpPr>
        <p:spPr>
          <a:xfrm>
            <a:off x="8030644" y="6278003"/>
            <a:ext cx="192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Link do FAQ</a:t>
            </a:r>
            <a:endParaRPr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0" name="Google Shape;880;p67"/>
          <p:cNvSpPr txBox="1"/>
          <p:nvPr/>
        </p:nvSpPr>
        <p:spPr>
          <a:xfrm>
            <a:off x="11157884" y="6278003"/>
            <a:ext cx="2600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Pesquisa de Satisfação</a:t>
            </a:r>
            <a:endParaRPr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1" name="Google Shape;881;p67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38B6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sp>
        <p:nvSpPr>
          <p:cNvPr id="882" name="Google Shape;882;p67"/>
          <p:cNvSpPr txBox="1"/>
          <p:nvPr/>
        </p:nvSpPr>
        <p:spPr>
          <a:xfrm>
            <a:off x="4791851" y="6243727"/>
            <a:ext cx="2076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Vídeo de Boas-vindas</a:t>
            </a:r>
            <a:endParaRPr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3" name="Google Shape;883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2423" y="4512463"/>
            <a:ext cx="2834903" cy="159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87597" y="4623684"/>
            <a:ext cx="2941051" cy="165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7"/>
          <p:cNvPicPr preferRelativeResize="0"/>
          <p:nvPr/>
        </p:nvPicPr>
        <p:blipFill rotWithShape="1">
          <a:blip r:embed="rId9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8"/>
          <p:cNvSpPr txBox="1"/>
          <p:nvPr/>
        </p:nvSpPr>
        <p:spPr>
          <a:xfrm>
            <a:off x="3745637" y="3200474"/>
            <a:ext cx="107967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625" u="none" cap="none" strike="noStrike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OBRIGADO</a:t>
            </a:r>
            <a:endParaRPr/>
          </a:p>
        </p:txBody>
      </p:sp>
      <p:sp>
        <p:nvSpPr>
          <p:cNvPr id="893" name="Google Shape;893;p68"/>
          <p:cNvSpPr txBox="1"/>
          <p:nvPr/>
        </p:nvSpPr>
        <p:spPr>
          <a:xfrm>
            <a:off x="4161866" y="5169180"/>
            <a:ext cx="99642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61" u="none" cap="none" strike="noStrike">
                <a:solidFill>
                  <a:srgbClr val="F3F5F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</a:t>
            </a:r>
            <a:r>
              <a:rPr b="1" i="0" lang="en-US" sz="5461" u="none" cap="none" strike="noStrike">
                <a:solidFill>
                  <a:srgbClr val="F3F5F9"/>
                </a:solidFill>
                <a:latin typeface="Poppins"/>
                <a:ea typeface="Poppins"/>
                <a:cs typeface="Poppins"/>
                <a:sym typeface="Poppins"/>
              </a:rPr>
              <a:t>bbmarketing</a:t>
            </a:r>
            <a:r>
              <a:rPr b="0" i="0" lang="en-US" sz="5461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.com.br</a:t>
            </a:r>
            <a:endParaRPr/>
          </a:p>
        </p:txBody>
      </p:sp>
      <p:sp>
        <p:nvSpPr>
          <p:cNvPr id="894" name="Google Shape;894;p68"/>
          <p:cNvSpPr txBox="1"/>
          <p:nvPr/>
        </p:nvSpPr>
        <p:spPr>
          <a:xfrm>
            <a:off x="4161866" y="6145039"/>
            <a:ext cx="99642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61" u="none" cap="none" strike="noStrike">
                <a:solidFill>
                  <a:srgbClr val="F3F5F9"/>
                </a:solidFill>
                <a:latin typeface="Arial"/>
                <a:ea typeface="Arial"/>
                <a:cs typeface="Arial"/>
                <a:sym typeface="Arial"/>
              </a:rPr>
              <a:t>(48)3045-1563</a:t>
            </a:r>
            <a:endParaRPr/>
          </a:p>
        </p:txBody>
      </p:sp>
      <p:pic>
        <p:nvPicPr>
          <p:cNvPr id="895" name="Google Shape;895;p6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2432099" y="-1022118"/>
            <a:ext cx="12060095" cy="1219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-2171920" y="-440875"/>
            <a:ext cx="11871456" cy="1200049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9038989" y="1980290"/>
            <a:ext cx="227700" cy="74847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"/>
          <p:cNvSpPr txBox="1"/>
          <p:nvPr/>
        </p:nvSpPr>
        <p:spPr>
          <a:xfrm>
            <a:off x="2053235" y="4143218"/>
            <a:ext cx="6004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Apresentação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Coleta de Informações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Etapas Iniciais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60 minutos. 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2300" y="2387794"/>
            <a:ext cx="1015624" cy="101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67887" y="2387794"/>
            <a:ext cx="1015624" cy="101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/>
        </p:nvSpPr>
        <p:spPr>
          <a:xfrm>
            <a:off x="3177340" y="2590618"/>
            <a:ext cx="5270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OBJETIVO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11557333" y="2590618"/>
            <a:ext cx="5270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ROTEIRO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1068699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3F5F9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8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/>
        </p:nvSpPr>
        <p:spPr>
          <a:xfrm>
            <a:off x="10435351" y="3923800"/>
            <a:ext cx="63924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Contato inicial consultor x técnico x cliente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Questionário Websites</a:t>
            </a:r>
            <a:endParaRPr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Questionário Google 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Solicitação de Acessos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Informações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Dúvidas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Char char="•"/>
            </a:pPr>
            <a:r>
              <a:rPr i="0" lang="en-U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Links e Arquivos Importantes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13251009" y="5604989"/>
            <a:ext cx="5817386" cy="588061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7195001" y="3429002"/>
            <a:ext cx="7982700" cy="5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Serviço contratado / Plano;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Campanhas;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Investimento - Forma de pagamento;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Contrato -  8 meses</a:t>
            </a:r>
            <a:b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Período mínimo e maturação;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Você tem persona definida?; 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Objetivo - metas.</a:t>
            </a:r>
            <a:endParaRPr sz="3000">
              <a:solidFill>
                <a:schemeClr val="lt1"/>
              </a:solidFill>
              <a:highlight>
                <a:srgbClr val="FF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74012" y="3066825"/>
            <a:ext cx="9024599" cy="50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/>
        </p:nvSpPr>
        <p:spPr>
          <a:xfrm>
            <a:off x="7356844" y="2019300"/>
            <a:ext cx="8540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CONSULTOR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7190525" y="3429000"/>
            <a:ext cx="9663000" cy="52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Geração de conteúdos para as mídias;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Edição de imagem e vídeo;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Definição de objetivos estratégicos da empresa;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Criação da persona da empresa;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Lançamento de infoprodutos;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Alterações em sites de terceiros;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27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74012" y="3066825"/>
            <a:ext cx="9024599" cy="50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7356844" y="2019300"/>
            <a:ext cx="8540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O que</a:t>
            </a: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 NÃO está incluso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6">
            <a:alphaModFix amt="14000"/>
          </a:blip>
          <a:srcRect b="0" l="0" r="0" t="0"/>
          <a:stretch/>
        </p:blipFill>
        <p:spPr>
          <a:xfrm>
            <a:off x="-1767520" y="-395325"/>
            <a:ext cx="11871456" cy="1200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-2171920" y="-440875"/>
            <a:ext cx="11871456" cy="1200049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 txBox="1"/>
          <p:nvPr/>
        </p:nvSpPr>
        <p:spPr>
          <a:xfrm>
            <a:off x="7238501" y="3066827"/>
            <a:ext cx="7982700" cy="5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1528" lvl="1" marL="582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"/>
              <a:buChar char="•"/>
            </a:pPr>
            <a: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Formato site contratado;</a:t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528" lvl="1" marL="582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"/>
              <a:buChar char="•"/>
            </a:pPr>
            <a: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Contrato;</a:t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528" lvl="1" marL="582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"/>
              <a:buChar char="•"/>
            </a:pPr>
            <a: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Objetivo da página e Público Alvo;</a:t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528" lvl="1" marL="582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"/>
              <a:buChar char="•"/>
            </a:pPr>
            <a: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Informações dominio / hospedagem;</a:t>
            </a:r>
            <a:b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528" lvl="1" marL="582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"/>
              <a:buChar char="•"/>
            </a:pPr>
            <a: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Prazo - envio do conteúdo;</a:t>
            </a:r>
            <a:b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528" lvl="1" marL="582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"/>
              <a:buChar char="•"/>
            </a:pPr>
            <a: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Regras alterações;</a:t>
            </a:r>
            <a:b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1528" lvl="1" marL="5829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oboto"/>
              <a:buChar char="•"/>
            </a:pPr>
            <a:r>
              <a:rPr lang="en-US"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120 dias;</a:t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74012" y="3066825"/>
            <a:ext cx="9024599" cy="50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/>
        </p:nvSpPr>
        <p:spPr>
          <a:xfrm>
            <a:off x="7356844" y="2019300"/>
            <a:ext cx="8540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Spartan"/>
                <a:ea typeface="Spartan"/>
                <a:cs typeface="Spartan"/>
                <a:sym typeface="Spartan"/>
              </a:rPr>
              <a:t>CONSULTOR</a:t>
            </a:r>
            <a:endParaRPr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1989700" y="2526325"/>
            <a:ext cx="3842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WEBSITE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75" name="Google Shape;275;p32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B6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-2171920" y="-440875"/>
            <a:ext cx="11871456" cy="1200049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/>
          <p:nvPr/>
        </p:nvSpPr>
        <p:spPr>
          <a:xfrm rot="5400000">
            <a:off x="8577150" y="-8682160"/>
            <a:ext cx="1133700" cy="18288000"/>
          </a:xfrm>
          <a:prstGeom prst="rect">
            <a:avLst/>
          </a:prstGeom>
          <a:solidFill>
            <a:srgbClr val="0203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2885" y="103929"/>
            <a:ext cx="3157085" cy="82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0798" y="9462501"/>
            <a:ext cx="1537202" cy="8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/>
          <p:nvPr/>
        </p:nvSpPr>
        <p:spPr>
          <a:xfrm>
            <a:off x="6345161" y="1797024"/>
            <a:ext cx="226200" cy="7615800"/>
          </a:xfrm>
          <a:prstGeom prst="rect">
            <a:avLst/>
          </a:prstGeom>
          <a:solidFill>
            <a:srgbClr val="F3F5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3"/>
          <p:cNvSpPr txBox="1"/>
          <p:nvPr/>
        </p:nvSpPr>
        <p:spPr>
          <a:xfrm>
            <a:off x="7145000" y="3365025"/>
            <a:ext cx="87069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0578" lvl="1" marL="58293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Criação e edição de vídeo ou imagens;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Geração de conteúdos textuais para o site;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Correção do conteúdo enviado; 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E-commerce;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Formulários dinâmicos;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Definição de objetivos estratégicos da empresa;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0578" lvl="1" marL="58293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Char char="•"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Alterações em sites de terceiros;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1040101" y="9590875"/>
            <a:ext cx="419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www.bbmarketing.com.br</a:t>
            </a:r>
            <a:endParaRPr/>
          </a:p>
        </p:txBody>
      </p:sp>
      <p:pic>
        <p:nvPicPr>
          <p:cNvPr id="289" name="Google Shape;28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74012" y="3066825"/>
            <a:ext cx="9024599" cy="507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3"/>
          <p:cNvSpPr txBox="1"/>
          <p:nvPr/>
        </p:nvSpPr>
        <p:spPr>
          <a:xfrm>
            <a:off x="7356850" y="2019300"/>
            <a:ext cx="11452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O QUE NÃO está incluso</a:t>
            </a:r>
            <a:endParaRPr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1989700" y="2526325"/>
            <a:ext cx="3842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WEBSITE</a:t>
            </a:r>
            <a:endParaRPr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292" name="Google Shape;292;p33"/>
          <p:cNvPicPr preferRelativeResize="0"/>
          <p:nvPr/>
        </p:nvPicPr>
        <p:blipFill rotWithShape="1">
          <a:blip r:embed="rId7">
            <a:alphaModFix/>
          </a:blip>
          <a:srcRect b="0" l="0" r="46143" t="0"/>
          <a:stretch/>
        </p:blipFill>
        <p:spPr>
          <a:xfrm>
            <a:off x="16853525" y="-105000"/>
            <a:ext cx="1359777" cy="19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1075" y="-105000"/>
            <a:ext cx="1639725" cy="15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98500" y="-113325"/>
            <a:ext cx="2194050" cy="12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