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06"/>
  </p:notesMasterIdLst>
  <p:sldIdLst>
    <p:sldId id="375" r:id="rId2"/>
    <p:sldId id="436" r:id="rId3"/>
    <p:sldId id="515" r:id="rId4"/>
    <p:sldId id="520" r:id="rId5"/>
    <p:sldId id="488" r:id="rId6"/>
    <p:sldId id="435" r:id="rId7"/>
    <p:sldId id="433" r:id="rId8"/>
    <p:sldId id="434" r:id="rId9"/>
    <p:sldId id="509" r:id="rId10"/>
    <p:sldId id="421" r:id="rId11"/>
    <p:sldId id="422" r:id="rId12"/>
    <p:sldId id="438" r:id="rId13"/>
    <p:sldId id="524" r:id="rId14"/>
    <p:sldId id="437" r:id="rId15"/>
    <p:sldId id="516" r:id="rId16"/>
    <p:sldId id="423" r:id="rId17"/>
    <p:sldId id="424" r:id="rId18"/>
    <p:sldId id="425" r:id="rId19"/>
    <p:sldId id="426" r:id="rId20"/>
    <p:sldId id="427" r:id="rId21"/>
    <p:sldId id="428" r:id="rId22"/>
    <p:sldId id="451" r:id="rId23"/>
    <p:sldId id="431" r:id="rId24"/>
    <p:sldId id="430" r:id="rId25"/>
    <p:sldId id="429" r:id="rId26"/>
    <p:sldId id="432" r:id="rId27"/>
    <p:sldId id="439" r:id="rId28"/>
    <p:sldId id="455" r:id="rId29"/>
    <p:sldId id="519" r:id="rId30"/>
    <p:sldId id="522" r:id="rId31"/>
    <p:sldId id="521" r:id="rId32"/>
    <p:sldId id="454" r:id="rId33"/>
    <p:sldId id="452" r:id="rId34"/>
    <p:sldId id="453" r:id="rId35"/>
    <p:sldId id="456" r:id="rId36"/>
    <p:sldId id="461" r:id="rId37"/>
    <p:sldId id="460" r:id="rId38"/>
    <p:sldId id="458" r:id="rId39"/>
    <p:sldId id="459" r:id="rId40"/>
    <p:sldId id="450" r:id="rId41"/>
    <p:sldId id="457" r:id="rId42"/>
    <p:sldId id="462" r:id="rId43"/>
    <p:sldId id="463" r:id="rId44"/>
    <p:sldId id="464" r:id="rId45"/>
    <p:sldId id="471" r:id="rId46"/>
    <p:sldId id="467" r:id="rId47"/>
    <p:sldId id="469" r:id="rId48"/>
    <p:sldId id="468" r:id="rId49"/>
    <p:sldId id="465" r:id="rId50"/>
    <p:sldId id="470" r:id="rId51"/>
    <p:sldId id="466" r:id="rId52"/>
    <p:sldId id="472" r:id="rId53"/>
    <p:sldId id="473" r:id="rId54"/>
    <p:sldId id="474" r:id="rId55"/>
    <p:sldId id="475" r:id="rId56"/>
    <p:sldId id="478" r:id="rId57"/>
    <p:sldId id="477" r:id="rId58"/>
    <p:sldId id="479" r:id="rId59"/>
    <p:sldId id="480" r:id="rId60"/>
    <p:sldId id="476" r:id="rId61"/>
    <p:sldId id="482" r:id="rId62"/>
    <p:sldId id="484" r:id="rId63"/>
    <p:sldId id="483" r:id="rId64"/>
    <p:sldId id="481" r:id="rId65"/>
    <p:sldId id="486" r:id="rId66"/>
    <p:sldId id="485" r:id="rId67"/>
    <p:sldId id="517" r:id="rId68"/>
    <p:sldId id="510" r:id="rId69"/>
    <p:sldId id="511" r:id="rId70"/>
    <p:sldId id="518" r:id="rId71"/>
    <p:sldId id="523" r:id="rId72"/>
    <p:sldId id="512" r:id="rId73"/>
    <p:sldId id="513" r:id="rId74"/>
    <p:sldId id="514" r:id="rId75"/>
    <p:sldId id="449" r:id="rId76"/>
    <p:sldId id="440" r:id="rId77"/>
    <p:sldId id="441" r:id="rId78"/>
    <p:sldId id="442" r:id="rId79"/>
    <p:sldId id="443" r:id="rId80"/>
    <p:sldId id="444" r:id="rId81"/>
    <p:sldId id="445" r:id="rId82"/>
    <p:sldId id="446" r:id="rId83"/>
    <p:sldId id="447" r:id="rId84"/>
    <p:sldId id="448" r:id="rId85"/>
    <p:sldId id="489" r:id="rId86"/>
    <p:sldId id="490" r:id="rId87"/>
    <p:sldId id="491" r:id="rId88"/>
    <p:sldId id="492" r:id="rId89"/>
    <p:sldId id="493" r:id="rId90"/>
    <p:sldId id="494" r:id="rId91"/>
    <p:sldId id="495" r:id="rId92"/>
    <p:sldId id="496" r:id="rId93"/>
    <p:sldId id="497" r:id="rId94"/>
    <p:sldId id="498" r:id="rId95"/>
    <p:sldId id="499" r:id="rId96"/>
    <p:sldId id="500" r:id="rId97"/>
    <p:sldId id="501" r:id="rId98"/>
    <p:sldId id="502" r:id="rId99"/>
    <p:sldId id="503" r:id="rId100"/>
    <p:sldId id="504" r:id="rId101"/>
    <p:sldId id="505" r:id="rId102"/>
    <p:sldId id="506" r:id="rId103"/>
    <p:sldId id="507" r:id="rId104"/>
    <p:sldId id="508" r:id="rId10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Q4F0p2AjKuNO1c0/UbaZg==" hashData="+T3Meqqo6/Sc0f7HR8Eo0PUEr+sf2B2yQ5Gbp9uYErRPU77JQ6NLofrIcSYvW5Y6vDINZTdLHoD/1oA/m7orVA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427"/>
    <a:srgbClr val="008000"/>
    <a:srgbClr val="00B050"/>
    <a:srgbClr val="646A7A"/>
    <a:srgbClr val="FFC219"/>
    <a:srgbClr val="D60093"/>
    <a:srgbClr val="CC0066"/>
    <a:srgbClr val="EDA3DA"/>
    <a:srgbClr val="ECA3C3"/>
    <a:srgbClr val="FD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3" autoAdjust="0"/>
  </p:normalViewPr>
  <p:slideViewPr>
    <p:cSldViewPr>
      <p:cViewPr varScale="1">
        <p:scale>
          <a:sx n="76" d="100"/>
          <a:sy n="76" d="100"/>
        </p:scale>
        <p:origin x="1236" y="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214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notesMaster" Target="notesMasters/notesMaster1.xml"/><Relationship Id="rId107" Type="http://schemas.openxmlformats.org/officeDocument/2006/relationships/presProps" Target="presProps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955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8715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43410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757178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67877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67649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625644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388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7568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6729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1490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116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4493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246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3847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9417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720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67672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4096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5391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8170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9431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5860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9341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1304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1462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320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715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6648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914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1807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859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72203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8640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2725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6749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29806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6746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640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05478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85853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83792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20708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12246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90228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8203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92713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11795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86833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173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01932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15470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416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9594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51106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2743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90490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1354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7561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42603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204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34953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56459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90650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85607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33242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91393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62440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28268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6926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8508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21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77905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61838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14260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14709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52557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97417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69082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27036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89399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01570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929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12378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479127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2591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22890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69428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364220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15258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25181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71429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3900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7754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987096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07076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79849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08651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785646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63471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62035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912403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10545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316426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799200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27/02/2025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1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3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13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3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3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microsoft.com/office/2007/relationships/hdphoto" Target="../media/hdphoto1.wdp"/><Relationship Id="rId8" Type="http://schemas.openxmlformats.org/officeDocument/2006/relationships/image" Target="../media/image20.png"/><Relationship Id="rId9" Type="http://schemas.microsoft.com/office/2007/relationships/hdphoto" Target="../media/hdphoto2.wdp"/><Relationship Id="rId10" Type="http://schemas.openxmlformats.org/officeDocument/2006/relationships/image" Target="../media/image11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21.png"/><Relationship Id="rId5" Type="http://schemas.openxmlformats.org/officeDocument/2006/relationships/image" Target="../media/image113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22.png"/><Relationship Id="rId5" Type="http://schemas.openxmlformats.org/officeDocument/2006/relationships/image" Target="../media/image1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113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25.jpeg"/><Relationship Id="rId5" Type="http://schemas.openxmlformats.org/officeDocument/2006/relationships/image" Target="../media/image113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26.jpeg"/><Relationship Id="rId5" Type="http://schemas.openxmlformats.org/officeDocument/2006/relationships/image" Target="../media/image113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27.jpeg"/><Relationship Id="rId5" Type="http://schemas.openxmlformats.org/officeDocument/2006/relationships/image" Target="../media/image113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28.jpeg"/><Relationship Id="rId5" Type="http://schemas.openxmlformats.org/officeDocument/2006/relationships/image" Target="../media/image11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29.jpeg"/><Relationship Id="rId5" Type="http://schemas.openxmlformats.org/officeDocument/2006/relationships/image" Target="../media/image11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5" Type="http://schemas.openxmlformats.org/officeDocument/2006/relationships/image" Target="../media/image113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113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32.jpe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33.jpeg"/><Relationship Id="rId5" Type="http://schemas.openxmlformats.org/officeDocument/2006/relationships/image" Target="../media/image113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34.jpg"/><Relationship Id="rId5" Type="http://schemas.openxmlformats.org/officeDocument/2006/relationships/image" Target="../media/image11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Relationship Id="rId4" Type="http://schemas.openxmlformats.org/officeDocument/2006/relationships/image" Target="../media/image35.jpeg"/><Relationship Id="rId5" Type="http://schemas.openxmlformats.org/officeDocument/2006/relationships/image" Target="../media/image113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10.png"/><Relationship Id="rId8" Type="http://schemas.openxmlformats.org/officeDocument/2006/relationships/image" Target="../media/image113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113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microsoft.com/office/2007/relationships/hdphoto" Target="../media/hdphoto3.wdp"/><Relationship Id="rId9" Type="http://schemas.openxmlformats.org/officeDocument/2006/relationships/image" Target="../media/image45.png"/><Relationship Id="rId10" Type="http://schemas.microsoft.com/office/2007/relationships/hdphoto" Target="../media/hdphoto4.wdp"/><Relationship Id="rId11" Type="http://schemas.openxmlformats.org/officeDocument/2006/relationships/image" Target="../media/image46.png"/><Relationship Id="rId12" Type="http://schemas.microsoft.com/office/2007/relationships/hdphoto" Target="../media/hdphoto5.wdp"/><Relationship Id="rId13" Type="http://schemas.openxmlformats.org/officeDocument/2006/relationships/image" Target="../media/image47.jpeg"/><Relationship Id="rId14" Type="http://schemas.openxmlformats.org/officeDocument/2006/relationships/image" Target="../media/image48.jpeg"/><Relationship Id="rId15" Type="http://schemas.openxmlformats.org/officeDocument/2006/relationships/image" Target="../media/image49.png"/><Relationship Id="rId16" Type="http://schemas.openxmlformats.org/officeDocument/2006/relationships/image" Target="../media/image50.jpeg"/><Relationship Id="rId17" Type="http://schemas.openxmlformats.org/officeDocument/2006/relationships/image" Target="../media/image113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113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Relationship Id="rId4" Type="http://schemas.openxmlformats.org/officeDocument/2006/relationships/image" Target="../media/image55.jpg"/><Relationship Id="rId5" Type="http://schemas.openxmlformats.org/officeDocument/2006/relationships/image" Target="../media/image113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6.jpeg"/><Relationship Id="rId5" Type="http://schemas.openxmlformats.org/officeDocument/2006/relationships/image" Target="../media/image11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Relationship Id="rId4" Type="http://schemas.openxmlformats.org/officeDocument/2006/relationships/image" Target="../media/image56.jpeg"/><Relationship Id="rId5" Type="http://schemas.openxmlformats.org/officeDocument/2006/relationships/image" Target="../media/image113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Relationship Id="rId4" Type="http://schemas.openxmlformats.org/officeDocument/2006/relationships/image" Target="../media/image57.jpe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jpg"/><Relationship Id="rId4" Type="http://schemas.openxmlformats.org/officeDocument/2006/relationships/image" Target="../media/image58.png"/><Relationship Id="rId5" Type="http://schemas.openxmlformats.org/officeDocument/2006/relationships/image" Target="../media/image113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g"/><Relationship Id="rId4" Type="http://schemas.openxmlformats.org/officeDocument/2006/relationships/image" Target="../media/image59.jpeg"/><Relationship Id="rId5" Type="http://schemas.openxmlformats.org/officeDocument/2006/relationships/image" Target="../media/image11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Relationship Id="rId4" Type="http://schemas.openxmlformats.org/officeDocument/2006/relationships/image" Target="../media/image60.jpeg"/><Relationship Id="rId5" Type="http://schemas.openxmlformats.org/officeDocument/2006/relationships/image" Target="../media/image113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jpg"/><Relationship Id="rId4" Type="http://schemas.openxmlformats.org/officeDocument/2006/relationships/image" Target="../media/image61.png"/><Relationship Id="rId5" Type="http://schemas.openxmlformats.org/officeDocument/2006/relationships/image" Target="../media/image113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jpg"/><Relationship Id="rId4" Type="http://schemas.openxmlformats.org/officeDocument/2006/relationships/image" Target="../media/image62.jpeg"/><Relationship Id="rId5" Type="http://schemas.openxmlformats.org/officeDocument/2006/relationships/image" Target="../media/image113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jpg"/><Relationship Id="rId4" Type="http://schemas.openxmlformats.org/officeDocument/2006/relationships/image" Target="../media/image63.jpe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jpg"/><Relationship Id="rId4" Type="http://schemas.openxmlformats.org/officeDocument/2006/relationships/image" Target="../media/image64.png"/><Relationship Id="rId5" Type="http://schemas.openxmlformats.org/officeDocument/2006/relationships/image" Target="../media/image113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jpg"/><Relationship Id="rId4" Type="http://schemas.openxmlformats.org/officeDocument/2006/relationships/image" Target="../media/image65.png"/><Relationship Id="rId5" Type="http://schemas.openxmlformats.org/officeDocument/2006/relationships/image" Target="../media/image11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7.jpeg"/><Relationship Id="rId5" Type="http://schemas.openxmlformats.org/officeDocument/2006/relationships/image" Target="../media/image113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jp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6" Type="http://schemas.openxmlformats.org/officeDocument/2006/relationships/image" Target="../media/image113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jp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113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jpeg"/><Relationship Id="rId4" Type="http://schemas.openxmlformats.org/officeDocument/2006/relationships/image" Target="../media/image4.jpg"/><Relationship Id="rId5" Type="http://schemas.openxmlformats.org/officeDocument/2006/relationships/image" Target="../media/image113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jp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11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jp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113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jpg"/><Relationship Id="rId4" Type="http://schemas.openxmlformats.org/officeDocument/2006/relationships/image" Target="../media/image75.jpeg"/><Relationship Id="rId5" Type="http://schemas.openxmlformats.org/officeDocument/2006/relationships/image" Target="../media/image113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6.jpeg"/><Relationship Id="rId4" Type="http://schemas.openxmlformats.org/officeDocument/2006/relationships/image" Target="../media/image4.jpg"/><Relationship Id="rId5" Type="http://schemas.openxmlformats.org/officeDocument/2006/relationships/image" Target="../media/image113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jpg"/><Relationship Id="rId4" Type="http://schemas.openxmlformats.org/officeDocument/2006/relationships/image" Target="../media/image77.jpeg"/><Relationship Id="rId5" Type="http://schemas.openxmlformats.org/officeDocument/2006/relationships/image" Target="../media/image113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113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jpg"/><Relationship Id="rId4" Type="http://schemas.openxmlformats.org/officeDocument/2006/relationships/image" Target="../media/image80.jpeg"/><Relationship Id="rId5" Type="http://schemas.openxmlformats.org/officeDocument/2006/relationships/image" Target="../media/image11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8.png"/><Relationship Id="rId5" Type="http://schemas.openxmlformats.org/officeDocument/2006/relationships/image" Target="../media/image113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jpg"/><Relationship Id="rId4" Type="http://schemas.openxmlformats.org/officeDocument/2006/relationships/image" Target="../media/image81.jpeg"/><Relationship Id="rId5" Type="http://schemas.openxmlformats.org/officeDocument/2006/relationships/image" Target="../media/image113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jpg"/><Relationship Id="rId4" Type="http://schemas.openxmlformats.org/officeDocument/2006/relationships/image" Target="../media/image82.png"/><Relationship Id="rId5" Type="http://schemas.openxmlformats.org/officeDocument/2006/relationships/image" Target="../media/image113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.jpg"/><Relationship Id="rId4" Type="http://schemas.openxmlformats.org/officeDocument/2006/relationships/image" Target="../media/image83.png"/><Relationship Id="rId5" Type="http://schemas.openxmlformats.org/officeDocument/2006/relationships/image" Target="../media/image113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jpg"/><Relationship Id="rId4" Type="http://schemas.openxmlformats.org/officeDocument/2006/relationships/image" Target="../media/image84.jpeg"/><Relationship Id="rId5" Type="http://schemas.openxmlformats.org/officeDocument/2006/relationships/image" Target="../media/image11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jpg"/><Relationship Id="rId4" Type="http://schemas.openxmlformats.org/officeDocument/2006/relationships/image" Target="../media/image85.png"/><Relationship Id="rId5" Type="http://schemas.openxmlformats.org/officeDocument/2006/relationships/image" Target="../media/image113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jpg"/><Relationship Id="rId4" Type="http://schemas.openxmlformats.org/officeDocument/2006/relationships/image" Target="../media/image86.pn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7.png"/><Relationship Id="rId4" Type="http://schemas.openxmlformats.org/officeDocument/2006/relationships/image" Target="../media/image4.jpg"/><Relationship Id="rId5" Type="http://schemas.openxmlformats.org/officeDocument/2006/relationships/image" Target="../media/image113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jpg"/><Relationship Id="rId4" Type="http://schemas.openxmlformats.org/officeDocument/2006/relationships/image" Target="../media/image88.jpeg"/><Relationship Id="rId5" Type="http://schemas.openxmlformats.org/officeDocument/2006/relationships/image" Target="../media/image113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jpg"/><Relationship Id="rId4" Type="http://schemas.openxmlformats.org/officeDocument/2006/relationships/image" Target="../media/image89.jpe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113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113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jpg"/><Relationship Id="rId4" Type="http://schemas.openxmlformats.org/officeDocument/2006/relationships/image" Target="../media/image95.jp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jpg"/><Relationship Id="rId4" Type="http://schemas.openxmlformats.org/officeDocument/2006/relationships/image" Target="../media/image96.png"/><Relationship Id="rId5" Type="http://schemas.openxmlformats.org/officeDocument/2006/relationships/image" Target="../media/image113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jpg"/><Relationship Id="rId4" Type="http://schemas.openxmlformats.org/officeDocument/2006/relationships/image" Target="../media/image97.pn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jpg"/><Relationship Id="rId4" Type="http://schemas.openxmlformats.org/officeDocument/2006/relationships/image" Target="../media/image97.pn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jpg"/><Relationship Id="rId4" Type="http://schemas.openxmlformats.org/officeDocument/2006/relationships/image" Target="../media/image98.jpeg"/><Relationship Id="rId5" Type="http://schemas.openxmlformats.org/officeDocument/2006/relationships/image" Target="../media/image113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jpg"/><Relationship Id="rId4" Type="http://schemas.openxmlformats.org/officeDocument/2006/relationships/image" Target="../media/image99.pn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g"/><Relationship Id="rId4" Type="http://schemas.openxmlformats.org/officeDocument/2006/relationships/image" Target="../media/image100.pn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jpg"/><Relationship Id="rId4" Type="http://schemas.openxmlformats.org/officeDocument/2006/relationships/image" Target="../media/image101.jpeg"/><Relationship Id="rId5" Type="http://schemas.openxmlformats.org/officeDocument/2006/relationships/image" Target="../media/image52.png"/><Relationship Id="rId6" Type="http://schemas.openxmlformats.org/officeDocument/2006/relationships/image" Target="../media/image10.png"/><Relationship Id="rId7" Type="http://schemas.openxmlformats.org/officeDocument/2006/relationships/image" Target="../media/image113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jpg"/><Relationship Id="rId4" Type="http://schemas.openxmlformats.org/officeDocument/2006/relationships/image" Target="../media/image102.jpeg"/><Relationship Id="rId5" Type="http://schemas.openxmlformats.org/officeDocument/2006/relationships/image" Target="../media/image113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.jp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1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1.jpeg"/><Relationship Id="rId5" Type="http://schemas.openxmlformats.org/officeDocument/2006/relationships/image" Target="../media/image113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jpg"/><Relationship Id="rId4" Type="http://schemas.openxmlformats.org/officeDocument/2006/relationships/image" Target="../media/image105.jpeg"/><Relationship Id="rId5" Type="http://schemas.openxmlformats.org/officeDocument/2006/relationships/image" Target="../media/image113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jpg"/><Relationship Id="rId4" Type="http://schemas.openxmlformats.org/officeDocument/2006/relationships/image" Target="../media/image106.jpeg"/><Relationship Id="rId5" Type="http://schemas.openxmlformats.org/officeDocument/2006/relationships/image" Target="../media/image113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jpg"/><Relationship Id="rId4" Type="http://schemas.openxmlformats.org/officeDocument/2006/relationships/image" Target="../media/image107.jpg"/><Relationship Id="rId5" Type="http://schemas.openxmlformats.org/officeDocument/2006/relationships/image" Target="../media/image108.png"/><Relationship Id="rId6" Type="http://schemas.openxmlformats.org/officeDocument/2006/relationships/image" Target="../media/image113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jpg"/><Relationship Id="rId4" Type="http://schemas.openxmlformats.org/officeDocument/2006/relationships/image" Target="../media/image109.png"/><Relationship Id="rId5" Type="http://schemas.openxmlformats.org/officeDocument/2006/relationships/image" Target="../media/image11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jpg"/><Relationship Id="rId4" Type="http://schemas.openxmlformats.org/officeDocument/2006/relationships/image" Target="../media/image110.png"/><Relationship Id="rId5" Type="http://schemas.openxmlformats.org/officeDocument/2006/relationships/image" Target="../media/image113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3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11.png"/><Relationship Id="rId4" Type="http://schemas.openxmlformats.org/officeDocument/2006/relationships/image" Target="../media/image113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13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0.jpeg"/><Relationship Id="rId4" Type="http://schemas.openxmlformats.org/officeDocument/2006/relationships/image" Target="../media/image113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2.jpeg"/><Relationship Id="rId4" Type="http://schemas.openxmlformats.org/officeDocument/2006/relationships/image" Target="../media/image113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2.jpeg"/><Relationship Id="rId5" Type="http://schemas.openxmlformats.org/officeDocument/2006/relationships/image" Target="../media/image10.png"/><Relationship Id="rId6" Type="http://schemas.openxmlformats.org/officeDocument/2006/relationships/image" Target="../media/image113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2.jpeg"/><Relationship Id="rId4" Type="http://schemas.openxmlformats.org/officeDocument/2006/relationships/image" Target="../media/image113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3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3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13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3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13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3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3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13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13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3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3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3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13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3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13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13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3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3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06376"/>
            <a:ext cx="4584294" cy="12901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65145" y="627534"/>
            <a:ext cx="6639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Conceitos e Definições</a:t>
            </a:r>
            <a:endParaRPr lang="pt-B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35D87CA-80CA-481A-9F03-F42E665A0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5" b="14845"/>
          <a:stretch/>
        </p:blipFill>
        <p:spPr>
          <a:xfrm>
            <a:off x="563770" y="1995686"/>
            <a:ext cx="3168352" cy="296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0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ACOSTAMENTO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376645"/>
            <a:ext cx="4248472" cy="31393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Parte da via </a:t>
            </a:r>
            <a:r>
              <a:rPr lang="pt-BR" sz="22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diferenciada da pista</a:t>
            </a:r>
            <a:r>
              <a:rPr lang="pt-BR" sz="2200" b="1" i="0" u="none" strike="noStrike" dirty="0">
                <a:solidFill>
                  <a:srgbClr val="000000"/>
                </a:solidFill>
                <a:effectLst/>
                <a:latin typeface="+mj-lt"/>
              </a:rPr>
              <a:t> de rolamento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2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destinada à</a:t>
            </a:r>
            <a:r>
              <a:rPr lang="pt-BR" sz="2200" b="0" i="0" u="none" strike="noStrike" dirty="0">
                <a:solidFill>
                  <a:srgbClr val="F17427"/>
                </a:solidFill>
                <a:effectLst/>
                <a:latin typeface="+mj-lt"/>
              </a:rPr>
              <a:t> </a:t>
            </a:r>
            <a:r>
              <a:rPr lang="pt-BR" sz="2200" i="0" u="sng" strike="noStrike" dirty="0">
                <a:solidFill>
                  <a:srgbClr val="F17427"/>
                </a:solidFill>
                <a:effectLst/>
                <a:latin typeface="+mj-lt"/>
              </a:rPr>
              <a:t>parada</a:t>
            </a:r>
            <a:r>
              <a:rPr lang="pt-BR" sz="2200" b="0" i="0" u="none" strike="noStrike" dirty="0">
                <a:solidFill>
                  <a:srgbClr val="F17427"/>
                </a:solidFill>
                <a:effectLst/>
                <a:latin typeface="+mj-lt"/>
              </a:rPr>
              <a:t> </a:t>
            </a:r>
          </a:p>
          <a:p>
            <a:endParaRPr lang="pt-BR" sz="2200" dirty="0">
              <a:solidFill>
                <a:srgbClr val="F17427"/>
              </a:solidFill>
              <a:latin typeface="+mj-lt"/>
            </a:endParaRPr>
          </a:p>
          <a:p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... ou</a:t>
            </a:r>
            <a:r>
              <a:rPr lang="pt-BR" sz="2200" b="0" i="0" u="none" strike="noStrike" dirty="0">
                <a:solidFill>
                  <a:srgbClr val="F17427"/>
                </a:solidFill>
                <a:effectLst/>
                <a:latin typeface="+mj-lt"/>
              </a:rPr>
              <a:t> </a:t>
            </a:r>
            <a:r>
              <a:rPr lang="pt-BR" sz="2200" i="0" u="sng" strike="noStrike" dirty="0">
                <a:solidFill>
                  <a:srgbClr val="F17427"/>
                </a:solidFill>
                <a:effectLst/>
                <a:latin typeface="+mj-lt"/>
              </a:rPr>
              <a:t>estacionamento</a:t>
            </a:r>
            <a:r>
              <a:rPr lang="pt-BR" sz="22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de veículos, </a:t>
            </a:r>
            <a:r>
              <a:rPr lang="pt-BR" sz="220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em caso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  <a:latin typeface="+mj-lt"/>
              </a:rPr>
              <a:t>emergência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</a:p>
          <a:p>
            <a:endParaRPr lang="pt-BR" sz="2200" dirty="0">
              <a:solidFill>
                <a:srgbClr val="000000"/>
              </a:solidFill>
              <a:latin typeface="+mj-lt"/>
            </a:endParaRPr>
          </a:p>
          <a:p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... e à </a:t>
            </a:r>
            <a:r>
              <a:rPr lang="pt-BR" sz="2200" b="0" i="0" u="none" strike="noStrike" dirty="0">
                <a:solidFill>
                  <a:srgbClr val="0070C0"/>
                </a:solidFill>
                <a:effectLst/>
                <a:latin typeface="+mj-lt"/>
              </a:rPr>
              <a:t>circulação de </a:t>
            </a:r>
            <a:r>
              <a:rPr lang="pt-BR" sz="2200" b="1" i="0" u="none" strike="noStrike" dirty="0">
                <a:solidFill>
                  <a:srgbClr val="0070C0"/>
                </a:solidFill>
                <a:effectLst/>
                <a:latin typeface="+mj-lt"/>
              </a:rPr>
              <a:t>pedestres</a:t>
            </a:r>
            <a:r>
              <a:rPr lang="pt-BR" sz="2200" b="0" i="0" u="none" strike="noStrike" dirty="0">
                <a:solidFill>
                  <a:srgbClr val="0070C0"/>
                </a:solidFill>
                <a:effectLst/>
                <a:latin typeface="+mj-lt"/>
              </a:rPr>
              <a:t> e </a:t>
            </a:r>
            <a:r>
              <a:rPr lang="pt-BR" sz="2200" b="1" i="0" u="none" strike="noStrike" dirty="0">
                <a:solidFill>
                  <a:srgbClr val="0070C0"/>
                </a:solidFill>
                <a:effectLst/>
                <a:latin typeface="+mj-lt"/>
              </a:rPr>
              <a:t>bicicletas</a:t>
            </a:r>
            <a:r>
              <a:rPr lang="pt-BR" sz="2200" b="0" i="0" u="none" strike="noStrike" dirty="0">
                <a:solidFill>
                  <a:srgbClr val="0070C0"/>
                </a:solidFill>
                <a:effectLst/>
                <a:latin typeface="+mj-lt"/>
              </a:rPr>
              <a:t>, </a:t>
            </a:r>
            <a:r>
              <a:rPr lang="pt-BR" sz="2200" b="0" i="0" u="none" strike="noStrike" dirty="0">
                <a:solidFill>
                  <a:schemeClr val="tx1"/>
                </a:solidFill>
                <a:effectLst/>
                <a:latin typeface="+mj-lt"/>
              </a:rPr>
              <a:t>quando </a:t>
            </a:r>
            <a:r>
              <a:rPr lang="pt-BR" sz="2200" b="1" i="0" u="none" strike="noStrike" dirty="0">
                <a:solidFill>
                  <a:schemeClr val="tx1"/>
                </a:solidFill>
                <a:effectLst/>
                <a:latin typeface="+mj-lt"/>
              </a:rPr>
              <a:t>não houver</a:t>
            </a:r>
            <a:r>
              <a:rPr lang="pt-BR" sz="2200" b="0" i="0" u="none" strike="noStrike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pt-BR" sz="2200" b="0" i="0" u="none" strike="noStrike" dirty="0">
                <a:solidFill>
                  <a:srgbClr val="008000"/>
                </a:solidFill>
                <a:effectLst/>
                <a:latin typeface="+mj-lt"/>
              </a:rPr>
              <a:t>local apropriado</a:t>
            </a:r>
            <a:r>
              <a:rPr lang="pt-BR" sz="2200" b="0" i="0" u="none" strike="noStrike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para esse fim.</a:t>
            </a:r>
            <a:endParaRPr lang="pt-BR" sz="22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23C9F8-448D-ED47-CC4A-93062D79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" b="5217"/>
          <a:stretch/>
        </p:blipFill>
        <p:spPr bwMode="auto">
          <a:xfrm>
            <a:off x="4556377" y="1294765"/>
            <a:ext cx="4346976" cy="3293209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FE11C4A9-18DE-6057-C420-2F8BB08E7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92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26 – Considera-se __________ a imobilização do veículo para realização de operação de carga e descarga.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parada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estacionamento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Imobilização de emergência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Interrupção de marcha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4D62858E-794B-F5CD-DA73-EF88613CAC89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71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27 – Veículo encontra-se imobilizado na via por motivo de pane mecânica. Podemos dizer que ele está _____________ 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parado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estacionado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em imobilização de emergência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em interrupção de marcha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EBB7FECA-9BE6-1505-56A3-D5A8E77D9E64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2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555526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28 – Condutor imobiliza o veículo à porta de uma loja enquanto aguarda, dentro do veículo e com ele ligado, a sua esposa realizar algumas compras. Podemos dizer que este veículo está ________________ 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 </a:t>
            </a:r>
            <a:r>
              <a:rPr lang="pt-BR" sz="2600" dirty="0">
                <a:latin typeface="Calibri" pitchFamily="34" charset="0"/>
              </a:rPr>
              <a:t>atendendo a circunstância momentânea do trânsito</a:t>
            </a:r>
            <a:endParaRPr kumimoji="0" lang="pt-B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em imobilização de emergência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estacionado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parado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37572F4E-A594-267C-E17B-80235756D8B9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00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29 – Condutor imobiliza o seu veículo à porta de um petshop enquanto o passageiro desce com o seu cãozinho. Podemos dizer que esse veículo está ____________________ 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parado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estacionado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em imobilização de emergência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em interrupção de marcha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CAFEC971-1FB7-1F51-C3C1-D9AD8E9305E4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5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07504" y="555526"/>
            <a:ext cx="8928992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30 – Enquanto aguarda um passageiro realizar uma compra numa loja, o condutor imobiliza o veículo em local sinalizado com placa de estacionamento proibido, porém mantém ligado o pisca-alerta. Pode-se dizer que neste caso o condutor ... 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2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comete infração por estacionar em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local proibido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</a:t>
            </a:r>
            <a:endParaRPr kumimoji="0" lang="pt-BR" sz="2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200" dirty="0">
                <a:latin typeface="Calibri" pitchFamily="34" charset="0"/>
              </a:rPr>
              <a:t>não comete infração, pois manteve o pisca-alerta ligado.</a:t>
            </a:r>
          </a:p>
          <a:p>
            <a:pPr marL="360363" lvl="0" indent="-360363">
              <a:lnSpc>
                <a:spcPts val="2500"/>
              </a:lnSpc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2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200" dirty="0">
                <a:latin typeface="Calibri" pitchFamily="34" charset="0"/>
              </a:rPr>
              <a:t>comente infração por utilizar o pisca-alerta em situação</a:t>
            </a:r>
            <a:br>
              <a:rPr lang="pt-BR" sz="2200" dirty="0">
                <a:latin typeface="Calibri" pitchFamily="34" charset="0"/>
              </a:rPr>
            </a:br>
            <a:r>
              <a:rPr lang="pt-BR" sz="2200" dirty="0">
                <a:latin typeface="Calibri" pitchFamily="34" charset="0"/>
              </a:rPr>
              <a:t>adversa àquelas estabelecidas pelo CTB.</a:t>
            </a:r>
          </a:p>
          <a:p>
            <a:pPr marL="514350" lvl="0" indent="-514350">
              <a:lnSpc>
                <a:spcPts val="2500"/>
              </a:lnSpc>
              <a:spcAft>
                <a:spcPts val="1800"/>
              </a:spcAft>
              <a:buClr>
                <a:schemeClr val="accent1"/>
              </a:buClr>
              <a:buSzPct val="70000"/>
            </a:pPr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200" dirty="0">
                <a:latin typeface="Calibri" pitchFamily="34" charset="0"/>
              </a:rPr>
              <a:t>comete as infrações relacionadas nas alternativas A e C. 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42DF6D00-654C-0EE1-A166-72AD2536A8FD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54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FAIXA ADICIONAL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20226" y="1099508"/>
            <a:ext cx="3715364" cy="38164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  <a:latin typeface="+mj-lt"/>
              </a:rPr>
              <a:t>Popularmente conhecida como “</a:t>
            </a:r>
            <a:r>
              <a:rPr lang="pt-BR" sz="2200" b="1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terceira faixa</a:t>
            </a:r>
            <a:r>
              <a:rPr lang="pt-BR" sz="2200" dirty="0">
                <a:solidFill>
                  <a:srgbClr val="000000"/>
                </a:solidFill>
                <a:latin typeface="+mj-lt"/>
              </a:rPr>
              <a:t>”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. </a:t>
            </a:r>
          </a:p>
          <a:p>
            <a:endParaRPr lang="pt-BR" sz="22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pt-BR" sz="2200" dirty="0">
                <a:solidFill>
                  <a:srgbClr val="000000"/>
                </a:solidFill>
                <a:latin typeface="+mj-lt"/>
              </a:rPr>
              <a:t>É uma </a:t>
            </a:r>
            <a:r>
              <a:rPr lang="pt-BR" sz="2200" b="1" dirty="0">
                <a:solidFill>
                  <a:srgbClr val="000000"/>
                </a:solidFill>
                <a:latin typeface="+mj-lt"/>
              </a:rPr>
              <a:t>faixa adicional</a:t>
            </a:r>
            <a:r>
              <a:rPr lang="pt-BR" sz="2200" dirty="0">
                <a:solidFill>
                  <a:srgbClr val="000000"/>
                </a:solidFill>
                <a:latin typeface="+mj-lt"/>
              </a:rPr>
              <a:t>, normalmente à direita da pista, </a:t>
            </a:r>
          </a:p>
          <a:p>
            <a:endParaRPr lang="pt-BR" sz="2200" dirty="0">
              <a:solidFill>
                <a:srgbClr val="000000"/>
              </a:solidFill>
              <a:latin typeface="+mj-lt"/>
            </a:endParaRPr>
          </a:p>
          <a:p>
            <a:r>
              <a:rPr lang="pt-BR" sz="2200" dirty="0">
                <a:solidFill>
                  <a:srgbClr val="000000"/>
                </a:solidFill>
                <a:latin typeface="+mj-lt"/>
              </a:rPr>
              <a:t>... com a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finalidade de </a:t>
            </a:r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absorver o fluxo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de veículos mais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  <a:latin typeface="+mj-lt"/>
              </a:rPr>
              <a:t>pesados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ou mais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  <a:latin typeface="+mj-lt"/>
              </a:rPr>
              <a:t>lentos</a:t>
            </a:r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nos aclives.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6F9533-7B0A-3C8D-0D5F-0366582A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03598"/>
            <a:ext cx="4608512" cy="345638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ACA ÔNIBUS CAMINHÕES E VEÍCULOS DE GRANDE PORTE MANTENHAM-SE À DIREITA  R-27 - iSinaliza.com - Loja de Sinalização">
            <a:extLst>
              <a:ext uri="{FF2B5EF4-FFF2-40B4-BE49-F238E27FC236}">
                <a16:creationId xmlns:a16="http://schemas.microsoft.com/office/drawing/2014/main" id="{6BCF27AE-26F0-CA0D-1244-EF020B53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2139702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laca Alargamento de pista à direita A-21e - Loja Viária - Produtos para  sinalização viária">
            <a:extLst>
              <a:ext uri="{FF2B5EF4-FFF2-40B4-BE49-F238E27FC236}">
                <a16:creationId xmlns:a16="http://schemas.microsoft.com/office/drawing/2014/main" id="{122BC1B6-0E38-4F20-E340-46DB9E936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0" b="87667" l="12000" r="87000">
                        <a14:foregroundMark x1="52000" y1="12333" x2="51333" y2="28333"/>
                        <a14:foregroundMark x1="87333" y1="51000" x2="77000" y2="49333"/>
                        <a14:foregroundMark x1="50667" y1="87667" x2="51333" y2="77667"/>
                        <a14:foregroundMark x1="12000" y1="49667" x2="27667" y2="4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0" t="10028" r="9680" b="10636"/>
          <a:stretch/>
        </p:blipFill>
        <p:spPr bwMode="auto">
          <a:xfrm>
            <a:off x="8388424" y="2211710"/>
            <a:ext cx="749440" cy="73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laca Estreitamento de pista à direita A-21c - Loja Viária - Produtos para  sinalização viária">
            <a:extLst>
              <a:ext uri="{FF2B5EF4-FFF2-40B4-BE49-F238E27FC236}">
                <a16:creationId xmlns:a16="http://schemas.microsoft.com/office/drawing/2014/main" id="{E850F095-5033-73B9-0BEF-3A2F93F0A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99847"/>
            <a:ext cx="527888" cy="5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707ECC-2722-6831-C028-268FF76582BE}"/>
              </a:ext>
            </a:extLst>
          </p:cNvPr>
          <p:cNvSpPr/>
          <p:nvPr/>
        </p:nvSpPr>
        <p:spPr>
          <a:xfrm>
            <a:off x="48177" y="3998946"/>
            <a:ext cx="9036496" cy="876014"/>
          </a:xfrm>
          <a:prstGeom prst="roundRect">
            <a:avLst>
              <a:gd name="adj" fmla="val 15779"/>
            </a:avLst>
          </a:prstGeom>
          <a:solidFill>
            <a:srgbClr val="FFFF00"/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ATENÇÃO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Este conceito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se encontra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no Anexo I do CTB e foi colocado aqui com o objetivo de comparação para que </a:t>
            </a:r>
            <a:r>
              <a:rPr lang="pt-BR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não seja confundido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com o ACOSTAMENTO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2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229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495734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205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ILHA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275606"/>
            <a:ext cx="3421613" cy="24929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000000"/>
                </a:solidFill>
              </a:rPr>
              <a:t>Obstáculo físico</a:t>
            </a:r>
            <a:r>
              <a:rPr lang="pt-BR" sz="2600" dirty="0">
                <a:solidFill>
                  <a:srgbClr val="000000"/>
                </a:solidFill>
              </a:rPr>
              <a:t>, colocado na pista de rolamento, destinado à </a:t>
            </a:r>
            <a:r>
              <a:rPr lang="pt-BR" sz="2600" dirty="0">
                <a:solidFill>
                  <a:srgbClr val="F17427"/>
                </a:solidFill>
              </a:rPr>
              <a:t>ordenação dos fluxos</a:t>
            </a:r>
            <a:r>
              <a:rPr lang="pt-BR" sz="2600" dirty="0">
                <a:solidFill>
                  <a:srgbClr val="000000"/>
                </a:solidFill>
              </a:rPr>
              <a:t> de trânsito em uma interseção.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7B0B3E9-E715-CD19-3909-611F7BC2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0287" y="1054352"/>
            <a:ext cx="4641009" cy="357986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904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05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495734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2055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REFÚGIO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491630"/>
            <a:ext cx="3421613" cy="24929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É uma </a:t>
            </a:r>
            <a:r>
              <a:rPr lang="pt-BR" sz="2600" b="1" dirty="0">
                <a:solidFill>
                  <a:srgbClr val="000000"/>
                </a:solidFill>
              </a:rPr>
              <a:t>parte da via</a:t>
            </a:r>
            <a:r>
              <a:rPr lang="pt-BR" sz="2600" dirty="0">
                <a:solidFill>
                  <a:srgbClr val="000000"/>
                </a:solidFill>
              </a:rPr>
              <a:t>, devidamente </a:t>
            </a:r>
            <a:r>
              <a:rPr lang="pt-BR" sz="2600" dirty="0">
                <a:solidFill>
                  <a:srgbClr val="0070C0"/>
                </a:solidFill>
              </a:rPr>
              <a:t>sinalizada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dirty="0">
                <a:solidFill>
                  <a:srgbClr val="0070C0"/>
                </a:solidFill>
              </a:rPr>
              <a:t>protegida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F17427"/>
                </a:solidFill>
              </a:rPr>
              <a:t>destinada ao uso de pedestres</a:t>
            </a:r>
            <a:r>
              <a:rPr lang="pt-BR" sz="2600" dirty="0">
                <a:solidFill>
                  <a:srgbClr val="000000"/>
                </a:solidFill>
              </a:rPr>
              <a:t> durante a travessia da mesma.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29516F-A25F-309C-06BF-7B669559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5701" y="1203598"/>
            <a:ext cx="4444664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5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922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CANTEIRO CENTRAL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199838" y="1203598"/>
            <a:ext cx="4213702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000000"/>
                </a:solidFill>
              </a:rPr>
              <a:t>Obstáculo físico </a:t>
            </a:r>
            <a:r>
              <a:rPr lang="pt-BR" sz="2600" dirty="0">
                <a:solidFill>
                  <a:srgbClr val="000000"/>
                </a:solidFill>
              </a:rPr>
              <a:t>construído como </a:t>
            </a:r>
            <a:r>
              <a:rPr lang="pt-BR" sz="2600" b="1" dirty="0">
                <a:solidFill>
                  <a:srgbClr val="F17427"/>
                </a:solidFill>
              </a:rPr>
              <a:t>separador</a:t>
            </a:r>
            <a:r>
              <a:rPr lang="pt-BR" sz="2600" dirty="0">
                <a:solidFill>
                  <a:srgbClr val="F17427"/>
                </a:solidFill>
              </a:rPr>
              <a:t> de duas pistas</a:t>
            </a:r>
            <a:r>
              <a:rPr lang="pt-BR" sz="2600" dirty="0">
                <a:solidFill>
                  <a:srgbClr val="000000"/>
                </a:solidFill>
              </a:rPr>
              <a:t> de rolamento [...]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D02FF48-9FF5-0F7F-58AE-A8AB1DD54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7" b="11967"/>
          <a:stretch/>
        </p:blipFill>
        <p:spPr bwMode="auto">
          <a:xfrm>
            <a:off x="4928077" y="1067940"/>
            <a:ext cx="3747821" cy="160871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refeitura intensifica sinalização e garante mais segurança no trânsito">
            <a:extLst>
              <a:ext uri="{FF2B5EF4-FFF2-40B4-BE49-F238E27FC236}">
                <a16:creationId xmlns:a16="http://schemas.microsoft.com/office/drawing/2014/main" id="{FC789460-EFC0-8540-BED3-C857B012D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0" b="-1"/>
          <a:stretch/>
        </p:blipFill>
        <p:spPr bwMode="auto">
          <a:xfrm>
            <a:off x="4932040" y="3066442"/>
            <a:ext cx="3744416" cy="180956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81BAA5-3194-D4D3-6B88-587EDF94D41B}"/>
              </a:ext>
            </a:extLst>
          </p:cNvPr>
          <p:cNvSpPr txBox="1"/>
          <p:nvPr/>
        </p:nvSpPr>
        <p:spPr>
          <a:xfrm>
            <a:off x="215749" y="3122412"/>
            <a:ext cx="4213702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[...] eventualmente substituído por marcas viárias (</a:t>
            </a:r>
            <a:r>
              <a:rPr lang="pt-BR" sz="2600" dirty="0">
                <a:solidFill>
                  <a:srgbClr val="00B050"/>
                </a:solidFill>
              </a:rPr>
              <a:t>canteiro fictício</a:t>
            </a:r>
            <a:r>
              <a:rPr lang="pt-BR" sz="2600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521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433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LOTE LINDEIRO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37088" y="1875080"/>
            <a:ext cx="3326799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É aquele situado </a:t>
            </a:r>
            <a:r>
              <a:rPr lang="pt-BR" sz="2600" b="1" dirty="0">
                <a:solidFill>
                  <a:srgbClr val="000000"/>
                </a:solidFill>
              </a:rPr>
              <a:t>ao longo das vias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dirty="0">
                <a:solidFill>
                  <a:srgbClr val="F17427"/>
                </a:solidFill>
              </a:rPr>
              <a:t>urbanas</a:t>
            </a:r>
            <a:r>
              <a:rPr lang="pt-BR" sz="2600" dirty="0">
                <a:solidFill>
                  <a:srgbClr val="000000"/>
                </a:solidFill>
              </a:rPr>
              <a:t> ou </a:t>
            </a:r>
            <a:r>
              <a:rPr lang="pt-BR" sz="2600" dirty="0">
                <a:solidFill>
                  <a:srgbClr val="F17427"/>
                </a:solidFill>
              </a:rPr>
              <a:t>rurais</a:t>
            </a:r>
            <a:r>
              <a:rPr lang="pt-BR" sz="2600" dirty="0">
                <a:solidFill>
                  <a:srgbClr val="000000"/>
                </a:solidFill>
              </a:rPr>
              <a:t> e que com elas se limita.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90F7B3A-857F-A2D1-9D00-A1A370D4D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/>
          <a:stretch/>
        </p:blipFill>
        <p:spPr bwMode="auto">
          <a:xfrm>
            <a:off x="3851920" y="1275606"/>
            <a:ext cx="4796025" cy="30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6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07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FAIXAS DE TRÂNSITO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179512" y="1298253"/>
            <a:ext cx="4680520" cy="7694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Qualquer uma das 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j-lt"/>
              </a:rPr>
              <a:t>áreas longitudinais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 em que a </a:t>
            </a:r>
            <a:r>
              <a:rPr lang="pt-BR" sz="2200" i="0" u="none" strike="noStrike" dirty="0">
                <a:solidFill>
                  <a:srgbClr val="F17427"/>
                </a:solidFill>
                <a:effectLst/>
                <a:latin typeface="+mj-lt"/>
              </a:rPr>
              <a:t>pista pode ser </a:t>
            </a:r>
            <a:r>
              <a:rPr lang="pt-BR" sz="2200" b="1" i="0" u="none" strike="noStrike" dirty="0">
                <a:solidFill>
                  <a:srgbClr val="F17427"/>
                </a:solidFill>
                <a:effectLst/>
                <a:latin typeface="+mj-lt"/>
              </a:rPr>
              <a:t>subdividida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 ...</a:t>
            </a:r>
            <a:endParaRPr lang="pt-BR" sz="2200" dirty="0"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2DADD58-21CE-5481-1BEF-23F02298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 bwMode="auto">
          <a:xfrm>
            <a:off x="4939964" y="1238183"/>
            <a:ext cx="4032448" cy="353594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A6D3A8-E78B-D0A0-9A94-6ED4A6ADB96B}"/>
              </a:ext>
            </a:extLst>
          </p:cNvPr>
          <p:cNvSpPr txBox="1"/>
          <p:nvPr/>
        </p:nvSpPr>
        <p:spPr>
          <a:xfrm>
            <a:off x="179512" y="2355726"/>
            <a:ext cx="4760452" cy="7694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... </a:t>
            </a:r>
            <a:r>
              <a:rPr lang="pt-BR" sz="2200" b="1" i="0" u="none" strike="noStrike" dirty="0">
                <a:solidFill>
                  <a:srgbClr val="00B050"/>
                </a:solidFill>
                <a:effectLst/>
                <a:latin typeface="+mj-lt"/>
              </a:rPr>
              <a:t>sinalizadas ou não</a:t>
            </a:r>
            <a:r>
              <a:rPr lang="pt-BR" sz="220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por </a:t>
            </a:r>
            <a:r>
              <a:rPr lang="pt-BR" sz="22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marcas</a:t>
            </a:r>
            <a:r>
              <a:rPr lang="pt-BR" sz="220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viárias </a:t>
            </a:r>
            <a:r>
              <a:rPr lang="pt-BR" sz="22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longitudinais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endParaRPr lang="pt-BR" sz="2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64A1562-DA83-C42D-ECFD-0D528AC0432B}"/>
              </a:ext>
            </a:extLst>
          </p:cNvPr>
          <p:cNvSpPr txBox="1"/>
          <p:nvPr/>
        </p:nvSpPr>
        <p:spPr>
          <a:xfrm>
            <a:off x="171588" y="3407970"/>
            <a:ext cx="4760452" cy="11079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... que tenham </a:t>
            </a:r>
            <a:r>
              <a:rPr lang="pt-BR" sz="2200" dirty="0">
                <a:solidFill>
                  <a:srgbClr val="000000"/>
                </a:solidFill>
                <a:latin typeface="+mj-lt"/>
              </a:rPr>
              <a:t>uma </a:t>
            </a:r>
            <a:r>
              <a:rPr lang="pt-BR" sz="2200" dirty="0">
                <a:solidFill>
                  <a:srgbClr val="000000"/>
                </a:solidFill>
                <a:highlight>
                  <a:srgbClr val="00FFFF"/>
                </a:highlight>
                <a:latin typeface="+mj-lt"/>
              </a:rPr>
              <a:t>largura suficiente </a:t>
            </a:r>
            <a:r>
              <a:rPr lang="pt-BR" sz="2200" dirty="0">
                <a:solidFill>
                  <a:srgbClr val="000000"/>
                </a:solidFill>
                <a:latin typeface="+mj-lt"/>
              </a:rPr>
              <a:t>para permitir a circulação de veículos automotores.</a:t>
            </a:r>
          </a:p>
        </p:txBody>
      </p:sp>
    </p:spTree>
    <p:extLst>
      <p:ext uri="{BB962C8B-B14F-4D97-AF65-F5344CB8AC3E}">
        <p14:creationId xmlns:p14="http://schemas.microsoft.com/office/powerpoint/2010/main" val="257788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09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FAIXAS DE DOMÍNIO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1" y="1427167"/>
            <a:ext cx="4152251" cy="11079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+mj-lt"/>
              </a:rPr>
              <a:t>Superfície lindeira</a:t>
            </a:r>
            <a:r>
              <a:rPr lang="pt-BR" sz="22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às vias rurais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</a:p>
          <a:p>
            <a:endParaRPr lang="pt-BR" sz="2200" dirty="0">
              <a:solidFill>
                <a:srgbClr val="000000"/>
              </a:solidFill>
              <a:latin typeface="+mj-lt"/>
            </a:endParaRPr>
          </a:p>
          <a:p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... delimitada por </a:t>
            </a:r>
            <a:r>
              <a:rPr lang="pt-BR" sz="2200" i="0" u="none" strike="noStrike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j-lt"/>
              </a:rPr>
              <a:t>lei específica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 [...]</a:t>
            </a:r>
            <a:endParaRPr lang="pt-BR" sz="2200" dirty="0">
              <a:latin typeface="+mj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5D7917F-628B-EE01-B65C-543923FA2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33" y="1197438"/>
            <a:ext cx="4525947" cy="3390536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26E97FD-E4DF-4430-3C47-1236282E5ABF}"/>
              </a:ext>
            </a:extLst>
          </p:cNvPr>
          <p:cNvSpPr txBox="1"/>
          <p:nvPr/>
        </p:nvSpPr>
        <p:spPr>
          <a:xfrm>
            <a:off x="230924" y="2781384"/>
            <a:ext cx="4152251" cy="14465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  <a:latin typeface="+mj-lt"/>
              </a:rPr>
              <a:t>[</a:t>
            </a:r>
            <a:r>
              <a:rPr lang="pt-BR" sz="2200" b="0" i="0" u="none" strike="noStrike" dirty="0">
                <a:solidFill>
                  <a:srgbClr val="000000"/>
                </a:solidFill>
                <a:effectLst/>
                <a:latin typeface="+mj-lt"/>
              </a:rPr>
              <a:t>...] sob </a:t>
            </a:r>
            <a:r>
              <a:rPr lang="pt-BR" sz="22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responsabilidade do órgão</a:t>
            </a:r>
            <a:r>
              <a:rPr lang="pt-BR" sz="220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ou entidade de trânsito competente </a:t>
            </a:r>
            <a:r>
              <a:rPr lang="pt-BR" sz="22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com circunscrição</a:t>
            </a:r>
            <a:r>
              <a:rPr lang="pt-BR" sz="220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sobre a via</a:t>
            </a:r>
            <a:r>
              <a:rPr lang="pt-BR" sz="220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pt-B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067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1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FAIXA DE DESACELERAÇÃO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156310" y="1231574"/>
            <a:ext cx="4868946" cy="34778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highlight>
                  <a:srgbClr val="FFFF00"/>
                </a:highlight>
              </a:rPr>
              <a:t>Faixa adicional</a:t>
            </a:r>
            <a:r>
              <a:rPr lang="pt-BR" sz="2200" b="1" dirty="0"/>
              <a:t> </a:t>
            </a:r>
            <a:r>
              <a:rPr lang="pt-BR" sz="2200" dirty="0"/>
              <a:t>destinada à </a:t>
            </a:r>
            <a:r>
              <a:rPr lang="pt-BR" sz="2200" b="1" dirty="0"/>
              <a:t>mudança de direção</a:t>
            </a:r>
            <a:r>
              <a:rPr lang="pt-BR" sz="2200" dirty="0"/>
              <a:t>, cujo objetivo é ...</a:t>
            </a:r>
          </a:p>
          <a:p>
            <a:endParaRPr lang="pt-BR" sz="2200" dirty="0"/>
          </a:p>
          <a:p>
            <a:r>
              <a:rPr lang="pt-BR" sz="2200" dirty="0"/>
              <a:t>... permitir que o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veículo que deseja </a:t>
            </a:r>
            <a:b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sair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 via principal,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possa </a:t>
            </a:r>
            <a:b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200" dirty="0">
                <a:solidFill>
                  <a:srgbClr val="F17427"/>
                </a:solidFill>
              </a:rPr>
              <a:t>diminuir a velocidade</a:t>
            </a:r>
            <a:r>
              <a:rPr lang="pt-BR" sz="2200" dirty="0"/>
              <a:t> adequando-a às características da via de saída, </a:t>
            </a:r>
          </a:p>
          <a:p>
            <a:endParaRPr lang="pt-BR" sz="2200" dirty="0">
              <a:solidFill>
                <a:srgbClr val="0070C0"/>
              </a:solidFill>
            </a:endParaRPr>
          </a:p>
          <a:p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... sem interferir com o veículo imediatamente atrás.</a:t>
            </a:r>
            <a:endParaRPr lang="pt-BR" sz="2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5C8E33A-7590-B355-39FA-71B0AC55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" b="84"/>
          <a:stretch/>
        </p:blipFill>
        <p:spPr bwMode="auto">
          <a:xfrm>
            <a:off x="5114156" y="1132809"/>
            <a:ext cx="3860834" cy="36646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C33E53-B27A-A616-7F0D-849D8EC5B9F6}"/>
              </a:ext>
            </a:extLst>
          </p:cNvPr>
          <p:cNvSpPr/>
          <p:nvPr/>
        </p:nvSpPr>
        <p:spPr>
          <a:xfrm>
            <a:off x="67395" y="3947224"/>
            <a:ext cx="9036496" cy="876014"/>
          </a:xfrm>
          <a:prstGeom prst="roundRect">
            <a:avLst>
              <a:gd name="adj" fmla="val 15779"/>
            </a:avLst>
          </a:prstGeom>
          <a:solidFill>
            <a:srgbClr val="FFFF00"/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ATENÇÃO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Este conceito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se encontra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no Anexo I do CTB, mas foi colocado aqui por conta da sua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grande relevância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tanto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no trânsito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quanto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nas provas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 Detran.</a:t>
            </a:r>
          </a:p>
        </p:txBody>
      </p:sp>
    </p:spTree>
    <p:extLst>
      <p:ext uri="{BB962C8B-B14F-4D97-AF65-F5344CB8AC3E}">
        <p14:creationId xmlns:p14="http://schemas.microsoft.com/office/powerpoint/2010/main" val="29469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14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FAIXA DE INTEGRAÇÃO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179512" y="1097682"/>
            <a:ext cx="4848560" cy="38164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highlight>
                  <a:srgbClr val="FFFF00"/>
                </a:highlight>
              </a:rPr>
              <a:t>Faixa adicional</a:t>
            </a:r>
            <a:r>
              <a:rPr lang="pt-BR" sz="2200" dirty="0"/>
              <a:t> destinada à </a:t>
            </a:r>
            <a:r>
              <a:rPr lang="pt-BR" sz="2200" b="1" dirty="0"/>
              <a:t>mudança de direção</a:t>
            </a:r>
            <a:r>
              <a:rPr lang="pt-BR" sz="2200" dirty="0"/>
              <a:t>, cuj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objetivo é ...</a:t>
            </a:r>
            <a:r>
              <a:rPr lang="pt-BR" sz="2200" dirty="0">
                <a:solidFill>
                  <a:srgbClr val="F17427"/>
                </a:solidFill>
              </a:rPr>
              <a:t> </a:t>
            </a:r>
          </a:p>
          <a:p>
            <a:endParaRPr lang="pt-BR" sz="2200" dirty="0">
              <a:solidFill>
                <a:srgbClr val="F17427"/>
              </a:solidFill>
            </a:endParaRPr>
          </a:p>
          <a:p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... permitir que o veículo que deseja </a:t>
            </a:r>
            <a:r>
              <a:rPr lang="pt-BR" sz="2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adentrar</a:t>
            </a:r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da via principal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possa </a:t>
            </a:r>
            <a:r>
              <a:rPr lang="pt-BR" sz="2200" dirty="0">
                <a:solidFill>
                  <a:srgbClr val="F17427"/>
                </a:solidFill>
              </a:rPr>
              <a:t>aumentar a velocidade</a:t>
            </a:r>
            <a:r>
              <a:rPr lang="pt-BR" sz="2200" dirty="0"/>
              <a:t> adequando-a às características do fluxo ou da via de conexão que se segue, </a:t>
            </a:r>
          </a:p>
          <a:p>
            <a:endParaRPr lang="pt-BR" sz="2200" dirty="0">
              <a:solidFill>
                <a:srgbClr val="0070C0"/>
              </a:solidFill>
            </a:endParaRPr>
          </a:p>
          <a:p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... sem interferir com os veículos que nela trafegam.</a:t>
            </a:r>
            <a:endParaRPr lang="pt-BR" sz="2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554ED6A-2A8D-EEDB-9D5E-D1B53B27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 bwMode="auto">
          <a:xfrm>
            <a:off x="5055669" y="815825"/>
            <a:ext cx="3853661" cy="38862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52D14-51FE-5415-4170-831631B40C22}"/>
              </a:ext>
            </a:extLst>
          </p:cNvPr>
          <p:cNvSpPr/>
          <p:nvPr/>
        </p:nvSpPr>
        <p:spPr>
          <a:xfrm>
            <a:off x="67395" y="3947224"/>
            <a:ext cx="9036496" cy="876014"/>
          </a:xfrm>
          <a:prstGeom prst="roundRect">
            <a:avLst>
              <a:gd name="adj" fmla="val 15779"/>
            </a:avLst>
          </a:prstGeom>
          <a:solidFill>
            <a:srgbClr val="FFFF00"/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ATENÇÃO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Este conceito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se encontra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no Anexo I do CTB, mas foi colocado aqui por conta da sua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grande relevância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tanto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no trânsito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quanto 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nas provas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 Detran.</a:t>
            </a:r>
          </a:p>
        </p:txBody>
      </p:sp>
    </p:spTree>
    <p:extLst>
      <p:ext uri="{BB962C8B-B14F-4D97-AF65-F5344CB8AC3E}">
        <p14:creationId xmlns:p14="http://schemas.microsoft.com/office/powerpoint/2010/main" val="266072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TRÂNSITO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176182" y="1967810"/>
            <a:ext cx="4213702" cy="122482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dirty="0">
                <a:solidFill>
                  <a:srgbClr val="000000"/>
                </a:solidFill>
              </a:rPr>
              <a:t>É a </a:t>
            </a:r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movimentação</a:t>
            </a:r>
            <a:r>
              <a:rPr lang="pt-BR" sz="2200" dirty="0">
                <a:solidFill>
                  <a:srgbClr val="000000"/>
                </a:solidFill>
              </a:rPr>
              <a:t> e </a:t>
            </a:r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imobilização</a:t>
            </a:r>
            <a:r>
              <a:rPr lang="pt-BR" sz="2200" dirty="0">
                <a:solidFill>
                  <a:srgbClr val="000000"/>
                </a:solidFill>
              </a:rPr>
              <a:t> de </a:t>
            </a:r>
            <a:r>
              <a:rPr lang="pt-BR" sz="2200" dirty="0">
                <a:solidFill>
                  <a:srgbClr val="0070C0"/>
                </a:solidFill>
              </a:rPr>
              <a:t>veículos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0070C0"/>
                </a:solidFill>
              </a:rPr>
              <a:t>pessoas</a:t>
            </a:r>
            <a:r>
              <a:rPr lang="pt-BR" sz="2200" dirty="0">
                <a:solidFill>
                  <a:srgbClr val="000000"/>
                </a:solidFill>
              </a:rPr>
              <a:t> e </a:t>
            </a:r>
            <a:r>
              <a:rPr lang="pt-BR" sz="2200" dirty="0">
                <a:solidFill>
                  <a:srgbClr val="0070C0"/>
                </a:solidFill>
              </a:rPr>
              <a:t>animais</a:t>
            </a:r>
            <a:r>
              <a:rPr lang="pt-BR" sz="2200" dirty="0">
                <a:solidFill>
                  <a:srgbClr val="000000"/>
                </a:solidFill>
              </a:rPr>
              <a:t> nas vias terrestres.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D10363-339C-EE0D-267D-69C2B4D03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97"/>
          <a:stretch/>
        </p:blipFill>
        <p:spPr bwMode="auto">
          <a:xfrm>
            <a:off x="4352646" y="1563638"/>
            <a:ext cx="4573742" cy="24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12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717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CICLOFAIXA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07110" y="1231574"/>
            <a:ext cx="4076858" cy="20928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i="0" u="none" strike="noStrike" dirty="0">
                <a:solidFill>
                  <a:srgbClr val="000000"/>
                </a:solidFill>
                <a:effectLst/>
                <a:latin typeface="+mj-lt"/>
              </a:rPr>
              <a:t>Parte da </a:t>
            </a:r>
            <a:r>
              <a:rPr lang="pt-BR" sz="2600" b="1" i="0" u="sng" strike="noStrike" dirty="0">
                <a:solidFill>
                  <a:srgbClr val="000000"/>
                </a:solidFill>
                <a:effectLst/>
                <a:latin typeface="+mj-lt"/>
              </a:rPr>
              <a:t>pista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 rolamento </a:t>
            </a:r>
            <a:r>
              <a:rPr lang="pt-BR" sz="2600" b="0" i="0" u="none" strike="noStrike" dirty="0">
                <a:solidFill>
                  <a:srgbClr val="F17427"/>
                </a:solidFill>
                <a:effectLst/>
                <a:latin typeface="+mj-lt"/>
              </a:rPr>
              <a:t>destinada à </a:t>
            </a:r>
            <a:r>
              <a:rPr lang="pt-BR" sz="2600" i="0" u="none" strike="noStrike" dirty="0">
                <a:solidFill>
                  <a:srgbClr val="F17427"/>
                </a:solidFill>
                <a:effectLst/>
                <a:latin typeface="+mj-lt"/>
              </a:rPr>
              <a:t>circulação exclusiva</a:t>
            </a:r>
            <a:r>
              <a:rPr lang="pt-BR" sz="2600" b="0" i="0" u="none" strike="noStrike" dirty="0">
                <a:solidFill>
                  <a:srgbClr val="F17427"/>
                </a:solidFill>
                <a:effectLst/>
                <a:latin typeface="+mj-lt"/>
              </a:rPr>
              <a:t> de </a:t>
            </a:r>
            <a:r>
              <a:rPr lang="pt-BR" sz="2600" b="1" i="0" u="none" strike="noStrike" dirty="0">
                <a:solidFill>
                  <a:srgbClr val="F17427"/>
                </a:solidFill>
                <a:effectLst/>
                <a:latin typeface="+mj-lt"/>
              </a:rPr>
              <a:t>ciclos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+mj-lt"/>
              </a:rPr>
              <a:t>, delimitada por </a:t>
            </a:r>
            <a:r>
              <a:rPr lang="pt-BR" sz="2600" b="0" i="0" u="none" strike="noStrike" dirty="0">
                <a:solidFill>
                  <a:srgbClr val="0070C0"/>
                </a:solidFill>
                <a:effectLst/>
                <a:latin typeface="+mj-lt"/>
              </a:rPr>
              <a:t>sinalização específica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pt-BR" sz="2600" dirty="0">
              <a:highlight>
                <a:srgbClr val="00FF00"/>
              </a:highlight>
              <a:latin typeface="+mj-lt"/>
            </a:endParaRPr>
          </a:p>
        </p:txBody>
      </p:sp>
      <p:pic>
        <p:nvPicPr>
          <p:cNvPr id="7170" name="Picture 2" descr="Prefeitura implanta nova ciclofaixa na Rua Nogueira Acioly">
            <a:extLst>
              <a:ext uri="{FF2B5EF4-FFF2-40B4-BE49-F238E27FC236}">
                <a16:creationId xmlns:a16="http://schemas.microsoft.com/office/drawing/2014/main" id="{27814FF7-C054-12DB-257E-C9A72646D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/>
          <a:stretch/>
        </p:blipFill>
        <p:spPr bwMode="auto">
          <a:xfrm>
            <a:off x="4550101" y="641572"/>
            <a:ext cx="4431838" cy="197151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aiba a diferença de ciclovia, ciclofaixa e ciclorrota">
            <a:extLst>
              <a:ext uri="{FF2B5EF4-FFF2-40B4-BE49-F238E27FC236}">
                <a16:creationId xmlns:a16="http://schemas.microsoft.com/office/drawing/2014/main" id="{02F864D2-E667-CB6C-0B90-4F7ABAEA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13" y="2859782"/>
            <a:ext cx="4446327" cy="197151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20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819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CICLOVIA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173636" y="1851670"/>
            <a:ext cx="4076858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i="0" u="none" strike="noStrike" dirty="0">
                <a:solidFill>
                  <a:srgbClr val="000000"/>
                </a:solidFill>
                <a:effectLst/>
                <a:latin typeface="+mj-lt"/>
              </a:rPr>
              <a:t>Pista própria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600" b="0" i="0" u="none" strike="noStrike" dirty="0">
                <a:solidFill>
                  <a:srgbClr val="F17427"/>
                </a:solidFill>
                <a:effectLst/>
                <a:latin typeface="+mj-lt"/>
              </a:rPr>
              <a:t>destinada à </a:t>
            </a:r>
            <a:r>
              <a:rPr lang="pt-BR" sz="2600" i="0" u="none" strike="noStrike" dirty="0">
                <a:solidFill>
                  <a:srgbClr val="F17427"/>
                </a:solidFill>
                <a:effectLst/>
                <a:latin typeface="+mj-lt"/>
              </a:rPr>
              <a:t>circulação</a:t>
            </a:r>
            <a:r>
              <a:rPr lang="pt-BR" sz="2600" b="0" i="0" u="none" strike="noStrike" dirty="0">
                <a:solidFill>
                  <a:srgbClr val="F17427"/>
                </a:solidFill>
                <a:effectLst/>
                <a:latin typeface="+mj-lt"/>
              </a:rPr>
              <a:t> de </a:t>
            </a:r>
            <a:r>
              <a:rPr lang="pt-BR" sz="2600" b="1" i="0" u="none" strike="noStrike" dirty="0">
                <a:solidFill>
                  <a:srgbClr val="F17427"/>
                </a:solidFill>
                <a:effectLst/>
                <a:latin typeface="+mj-lt"/>
              </a:rPr>
              <a:t>ciclos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pt-BR" sz="2600" b="0" i="0" u="none" strike="noStrike" dirty="0">
                <a:solidFill>
                  <a:srgbClr val="0070C0"/>
                </a:solidFill>
                <a:effectLst/>
                <a:latin typeface="+mj-lt"/>
              </a:rPr>
              <a:t>separada </a:t>
            </a:r>
            <a:r>
              <a:rPr lang="pt-BR" sz="2600" b="1" i="0" u="none" strike="noStrike" dirty="0">
                <a:solidFill>
                  <a:srgbClr val="0070C0"/>
                </a:solidFill>
                <a:effectLst/>
                <a:latin typeface="+mj-lt"/>
              </a:rPr>
              <a:t>fisicamente</a:t>
            </a:r>
            <a:r>
              <a:rPr lang="pt-BR" sz="2600" b="0" i="0" u="none" strike="noStrike" dirty="0">
                <a:solidFill>
                  <a:srgbClr val="000000"/>
                </a:solidFill>
                <a:effectLst/>
                <a:latin typeface="+mj-lt"/>
              </a:rPr>
              <a:t> do tráfego comum.</a:t>
            </a:r>
            <a:endParaRPr lang="pt-BR" sz="2600" dirty="0">
              <a:highlight>
                <a:srgbClr val="00FF00"/>
              </a:highlight>
              <a:latin typeface="+mj-lt"/>
            </a:endParaRPr>
          </a:p>
        </p:txBody>
      </p:sp>
      <p:pic>
        <p:nvPicPr>
          <p:cNvPr id="8194" name="Picture 2" descr="Ciclovia, ciclofaixa e ciclorrota: entenda a diferença - Bicicletismo">
            <a:extLst>
              <a:ext uri="{FF2B5EF4-FFF2-40B4-BE49-F238E27FC236}">
                <a16:creationId xmlns:a16="http://schemas.microsoft.com/office/drawing/2014/main" id="{EF59CCB7-A486-ABC5-DBB7-B835D5B2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9622"/>
            <a:ext cx="4863058" cy="275676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EC0A8E84-C497-B67E-5CA0-87526BEDF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2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14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CICLO</a:t>
            </a:r>
          </a:p>
        </p:txBody>
      </p:sp>
      <p:pic>
        <p:nvPicPr>
          <p:cNvPr id="6146" name="Picture 2" descr="Patinete Street Pro - Patinete Adulto - Bandeirante - Cinza">
            <a:extLst>
              <a:ext uri="{FF2B5EF4-FFF2-40B4-BE49-F238E27FC236}">
                <a16:creationId xmlns:a16="http://schemas.microsoft.com/office/drawing/2014/main" id="{07527535-3B1C-8ACE-6982-F4E36ACC7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75606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D9385-810D-E646-6518-9E322EE1DEA8}"/>
              </a:ext>
            </a:extLst>
          </p:cNvPr>
          <p:cNvSpPr txBox="1"/>
          <p:nvPr/>
        </p:nvSpPr>
        <p:spPr>
          <a:xfrm>
            <a:off x="245302" y="2067694"/>
            <a:ext cx="4542722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de </a:t>
            </a:r>
            <a:r>
              <a:rPr lang="pt-BR" sz="2600" b="1" dirty="0">
                <a:solidFill>
                  <a:srgbClr val="000000"/>
                </a:solidFill>
              </a:rPr>
              <a:t>pelo menos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b="1" dirty="0">
                <a:solidFill>
                  <a:srgbClr val="F17427"/>
                </a:solidFill>
              </a:rPr>
              <a:t>2 rodas </a:t>
            </a:r>
            <a:r>
              <a:rPr lang="pt-BR" sz="2600" dirty="0">
                <a:solidFill>
                  <a:srgbClr val="000000"/>
                </a:solidFill>
              </a:rPr>
              <a:t>movido a </a:t>
            </a:r>
            <a:r>
              <a:rPr lang="pt-BR" sz="2600" dirty="0">
                <a:solidFill>
                  <a:srgbClr val="0070C0"/>
                </a:solidFill>
              </a:rPr>
              <a:t>propulsão humana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16687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BICICLETA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26B76-740F-EDB5-014B-2CA6E6BC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1078412"/>
            <a:ext cx="5112417" cy="3330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214282" y="1419622"/>
            <a:ext cx="4076858" cy="27611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000000"/>
                </a:solidFill>
              </a:rPr>
              <a:t>Veículo de </a:t>
            </a:r>
            <a:r>
              <a:rPr lang="pt-BR" sz="2600" b="1" dirty="0">
                <a:solidFill>
                  <a:srgbClr val="000000"/>
                </a:solidFill>
              </a:rPr>
              <a:t>propulsão humana</a:t>
            </a:r>
            <a:r>
              <a:rPr lang="pt-BR" sz="2600" dirty="0">
                <a:solidFill>
                  <a:srgbClr val="000000"/>
                </a:solidFill>
              </a:rPr>
              <a:t>, dotado de </a:t>
            </a:r>
            <a:r>
              <a:rPr lang="pt-BR" sz="2600" dirty="0">
                <a:solidFill>
                  <a:srgbClr val="F17427"/>
                </a:solidFill>
              </a:rPr>
              <a:t>duas rodas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0070C0"/>
                </a:solidFill>
              </a:rPr>
              <a:t>não sendo</a:t>
            </a:r>
            <a:r>
              <a:rPr lang="pt-BR" sz="2600" dirty="0">
                <a:solidFill>
                  <a:srgbClr val="000000"/>
                </a:solidFill>
              </a:rPr>
              <a:t>, para efeito deste Código, </a:t>
            </a:r>
            <a:r>
              <a:rPr lang="pt-BR" sz="2600" dirty="0">
                <a:solidFill>
                  <a:srgbClr val="0070C0"/>
                </a:solidFill>
              </a:rPr>
              <a:t>similar à motocicleta, motoneta e ciclomotor</a:t>
            </a:r>
            <a:r>
              <a:rPr lang="pt-BR" sz="26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2147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5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BICICLETÁRIO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49189" y="1491630"/>
            <a:ext cx="2989566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Local, </a:t>
            </a:r>
            <a:r>
              <a:rPr lang="pt-BR" sz="2600" b="1" dirty="0">
                <a:solidFill>
                  <a:srgbClr val="000000"/>
                </a:solidFill>
              </a:rPr>
              <a:t>na via ou fora dela</a:t>
            </a:r>
            <a:r>
              <a:rPr lang="pt-BR" sz="2600" dirty="0">
                <a:solidFill>
                  <a:srgbClr val="000000"/>
                </a:solidFill>
              </a:rPr>
              <a:t>, destinado ao </a:t>
            </a:r>
            <a:r>
              <a:rPr lang="pt-BR" sz="2600" b="1" dirty="0">
                <a:solidFill>
                  <a:srgbClr val="F17427"/>
                </a:solidFill>
              </a:rPr>
              <a:t>estacionamento</a:t>
            </a:r>
            <a:r>
              <a:rPr lang="pt-BR" sz="2600" dirty="0">
                <a:solidFill>
                  <a:srgbClr val="F17427"/>
                </a:solidFill>
              </a:rPr>
              <a:t> de bicicletas</a:t>
            </a:r>
            <a:r>
              <a:rPr lang="pt-BR" sz="2600" dirty="0">
                <a:solidFill>
                  <a:srgbClr val="000000"/>
                </a:solidFill>
              </a:rPr>
              <a:t>.</a:t>
            </a:r>
            <a:endParaRPr lang="pt-BR" sz="2600" dirty="0"/>
          </a:p>
        </p:txBody>
      </p:sp>
      <p:pic>
        <p:nvPicPr>
          <p:cNvPr id="2052" name="Picture 4" descr="Município de Araras - Praças e espaços públicos terão bicicletário">
            <a:extLst>
              <a:ext uri="{FF2B5EF4-FFF2-40B4-BE49-F238E27FC236}">
                <a16:creationId xmlns:a16="http://schemas.microsoft.com/office/drawing/2014/main" id="{4C484AF2-FCE7-72D8-53AC-2B84E88E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93098"/>
            <a:ext cx="4788222" cy="317219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0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190122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7816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ÁREA DE ESPERA (BOLSÃO)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109702" y="1059582"/>
            <a:ext cx="4364890" cy="381642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</a:rPr>
              <a:t>Área delimitada por </a:t>
            </a:r>
            <a:r>
              <a:rPr lang="pt-BR" sz="2200" b="1" dirty="0">
                <a:solidFill>
                  <a:srgbClr val="000000"/>
                </a:solidFill>
              </a:rPr>
              <a:t>2 linhas de retenção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</a:p>
          <a:p>
            <a:endParaRPr lang="pt-BR" sz="2200" dirty="0">
              <a:solidFill>
                <a:srgbClr val="000000"/>
              </a:solidFill>
            </a:endParaRPr>
          </a:p>
          <a:p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... </a:t>
            </a:r>
            <a:r>
              <a:rPr lang="pt-BR" sz="2200" dirty="0">
                <a:solidFill>
                  <a:srgbClr val="F17427"/>
                </a:solidFill>
              </a:rPr>
              <a:t>destinada exclusivamente</a:t>
            </a:r>
            <a:r>
              <a:rPr lang="pt-BR" sz="2200" dirty="0">
                <a:solidFill>
                  <a:srgbClr val="000000"/>
                </a:solidFill>
              </a:rPr>
              <a:t> à espera de </a:t>
            </a:r>
            <a:r>
              <a:rPr lang="pt-BR" sz="2200" dirty="0">
                <a:solidFill>
                  <a:srgbClr val="0070C0"/>
                </a:solidFill>
              </a:rPr>
              <a:t>motocicletas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0070C0"/>
                </a:solidFill>
              </a:rPr>
              <a:t>motonetas</a:t>
            </a:r>
            <a:br>
              <a:rPr lang="pt-BR" sz="2200" dirty="0">
                <a:solidFill>
                  <a:srgbClr val="0070C0"/>
                </a:solidFill>
              </a:rPr>
            </a:br>
            <a:r>
              <a:rPr lang="pt-BR" sz="2200" dirty="0">
                <a:solidFill>
                  <a:srgbClr val="000000"/>
                </a:solidFill>
              </a:rPr>
              <a:t>e </a:t>
            </a:r>
            <a:r>
              <a:rPr lang="pt-BR" sz="2200" dirty="0">
                <a:solidFill>
                  <a:srgbClr val="0070C0"/>
                </a:solidFill>
              </a:rPr>
              <a:t>ciclomotores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</a:p>
          <a:p>
            <a:endParaRPr lang="pt-BR" sz="2200" b="1" dirty="0">
              <a:solidFill>
                <a:srgbClr val="000000"/>
              </a:solidFill>
            </a:endParaRPr>
          </a:p>
          <a:p>
            <a:r>
              <a:rPr lang="pt-BR" sz="2200" b="1" dirty="0">
                <a:solidFill>
                  <a:srgbClr val="000000"/>
                </a:solidFill>
              </a:rPr>
              <a:t>... junto</a:t>
            </a:r>
            <a:r>
              <a:rPr lang="pt-BR" sz="2200" dirty="0">
                <a:solidFill>
                  <a:srgbClr val="000000"/>
                </a:solidFill>
              </a:rPr>
              <a:t> à aproximação </a:t>
            </a:r>
            <a:r>
              <a:rPr lang="pt-BR" sz="2200" b="1" dirty="0">
                <a:solidFill>
                  <a:srgbClr val="000000"/>
                </a:solidFill>
              </a:rPr>
              <a:t>semafórica</a:t>
            </a:r>
            <a:r>
              <a:rPr lang="pt-BR" sz="2200" dirty="0">
                <a:solidFill>
                  <a:srgbClr val="000000"/>
                </a:solidFill>
              </a:rPr>
              <a:t>,</a:t>
            </a:r>
          </a:p>
          <a:p>
            <a:endParaRPr lang="pt-BR" sz="2200" dirty="0">
              <a:solidFill>
                <a:srgbClr val="000000"/>
              </a:solidFill>
            </a:endParaRPr>
          </a:p>
          <a:p>
            <a:r>
              <a:rPr lang="pt-BR" sz="2200" dirty="0">
                <a:solidFill>
                  <a:srgbClr val="000000"/>
                </a:solidFill>
              </a:rPr>
              <a:t>... imediatamente </a:t>
            </a:r>
            <a:r>
              <a:rPr lang="pt-BR" sz="2200" dirty="0">
                <a:solidFill>
                  <a:srgbClr val="00B050"/>
                </a:solidFill>
              </a:rPr>
              <a:t>à frente da linha de retenção</a:t>
            </a:r>
            <a:r>
              <a:rPr lang="pt-BR" sz="2200" dirty="0">
                <a:solidFill>
                  <a:srgbClr val="000000"/>
                </a:solidFill>
              </a:rPr>
              <a:t> dos demais veículos.</a:t>
            </a:r>
            <a:endParaRPr lang="pt-BR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B69D7B-A2E0-E236-74D7-153D66812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4"/>
          <a:stretch/>
        </p:blipFill>
        <p:spPr bwMode="auto">
          <a:xfrm>
            <a:off x="4440684" y="1555784"/>
            <a:ext cx="4527426" cy="32462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OLUÇÃO Nº 550 DE 17 DE SETEMBRO DE 2015 Estabelece em caráter  experimental conforme Resolução do CONTRAN n.º 348/10, q">
            <a:extLst>
              <a:ext uri="{FF2B5EF4-FFF2-40B4-BE49-F238E27FC236}">
                <a16:creationId xmlns:a16="http://schemas.microsoft.com/office/drawing/2014/main" id="{E161E446-9261-F021-4FB6-9E6F2B73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56" y="602404"/>
            <a:ext cx="771379" cy="15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OLUÇÃO Nº 550 DE 17 DE SETEMBRO DE 2015 Estabelece em caráter  experimental conforme Resolução do CONTRAN n.º 348/10, q">
            <a:extLst>
              <a:ext uri="{FF2B5EF4-FFF2-40B4-BE49-F238E27FC236}">
                <a16:creationId xmlns:a16="http://schemas.microsoft.com/office/drawing/2014/main" id="{9A5C152A-6A69-6C69-3662-92E246130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9" y="607547"/>
            <a:ext cx="961508" cy="15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3B6AA37C-557E-0B22-84C3-AB0AD329C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63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410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BORDO DA PISTA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25429" y="1325255"/>
            <a:ext cx="4076858" cy="28931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Margem da pista,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dirty="0">
                <a:solidFill>
                  <a:srgbClr val="F17427"/>
                </a:solidFill>
              </a:rPr>
              <a:t>podendo ser demarcada</a:t>
            </a:r>
            <a:r>
              <a:rPr lang="pt-BR" sz="2600" dirty="0">
                <a:solidFill>
                  <a:schemeClr val="tx1"/>
                </a:solidFill>
              </a:rPr>
              <a:t> por </a:t>
            </a:r>
            <a:r>
              <a:rPr lang="pt-BR" sz="2600" b="1" dirty="0">
                <a:solidFill>
                  <a:schemeClr val="tx1"/>
                </a:solidFill>
              </a:rPr>
              <a:t>linhas longitudinais de bordo</a:t>
            </a:r>
            <a:r>
              <a:rPr lang="pt-BR" sz="2600" dirty="0">
                <a:solidFill>
                  <a:srgbClr val="000000"/>
                </a:solidFill>
              </a:rPr>
              <a:t> ...</a:t>
            </a:r>
          </a:p>
          <a:p>
            <a:endParaRPr lang="pt-BR" sz="2600" dirty="0">
              <a:solidFill>
                <a:srgbClr val="000000"/>
              </a:solidFill>
            </a:endParaRPr>
          </a:p>
          <a:p>
            <a:r>
              <a:rPr lang="pt-BR" sz="2600" dirty="0">
                <a:solidFill>
                  <a:srgbClr val="000000"/>
                </a:solidFill>
              </a:rPr>
              <a:t>... que </a:t>
            </a:r>
            <a:r>
              <a:rPr lang="pt-BR" sz="2600" dirty="0">
                <a:solidFill>
                  <a:srgbClr val="000000"/>
                </a:solidFill>
                <a:highlight>
                  <a:srgbClr val="00FFFF"/>
                </a:highlight>
              </a:rPr>
              <a:t>delineiam</a:t>
            </a:r>
            <a:r>
              <a:rPr lang="pt-BR" sz="2600" dirty="0">
                <a:solidFill>
                  <a:srgbClr val="000000"/>
                </a:solidFill>
              </a:rPr>
              <a:t> a parte da via destinada à circulação de veículos.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4A9231-4D6F-0754-244A-F96CCD15E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7"/>
          <a:stretch/>
        </p:blipFill>
        <p:spPr bwMode="auto">
          <a:xfrm>
            <a:off x="4539952" y="627534"/>
            <a:ext cx="4455420" cy="1984585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4D19DBD-20FE-EA9D-CA2D-AEE29F7C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/>
        </p:blipFill>
        <p:spPr bwMode="auto">
          <a:xfrm>
            <a:off x="4539952" y="2787774"/>
            <a:ext cx="4455420" cy="205702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55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3" name="Picture 13332" descr="BASE - Instruto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423727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0615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INTERSEÇÃO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3" y="1275606"/>
            <a:ext cx="3205590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Todo </a:t>
            </a:r>
            <a:r>
              <a:rPr lang="pt-BR" sz="2600" dirty="0">
                <a:solidFill>
                  <a:srgbClr val="F17427"/>
                </a:solidFill>
              </a:rPr>
              <a:t>cruzamento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b="1" dirty="0">
                <a:solidFill>
                  <a:srgbClr val="000000"/>
                </a:solidFill>
              </a:rPr>
              <a:t>em nível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F17427"/>
                </a:solidFill>
              </a:rPr>
              <a:t>entroncamento</a:t>
            </a:r>
            <a:r>
              <a:rPr lang="pt-BR" sz="2600" dirty="0">
                <a:solidFill>
                  <a:srgbClr val="000000"/>
                </a:solidFill>
              </a:rPr>
              <a:t> ou </a:t>
            </a:r>
            <a:r>
              <a:rPr lang="pt-BR" sz="2600" dirty="0">
                <a:solidFill>
                  <a:srgbClr val="F17427"/>
                </a:solidFill>
              </a:rPr>
              <a:t>bifurcação </a:t>
            </a:r>
            <a:r>
              <a:rPr lang="pt-BR" sz="2600" dirty="0">
                <a:solidFill>
                  <a:srgbClr val="000000"/>
                </a:solidFill>
              </a:rPr>
              <a:t>...</a:t>
            </a:r>
          </a:p>
        </p:txBody>
      </p:sp>
      <p:pic>
        <p:nvPicPr>
          <p:cNvPr id="13314" name="Picture 2" descr="Cruzamentos e a Preferência de Trânsito: Esclareça suas Dúvidas">
            <a:extLst>
              <a:ext uri="{FF2B5EF4-FFF2-40B4-BE49-F238E27FC236}">
                <a16:creationId xmlns:a16="http://schemas.microsoft.com/office/drawing/2014/main" id="{49B3507B-7B67-B522-5FBA-7CF6E3523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75" y="2715767"/>
            <a:ext cx="2780928" cy="2085696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E8B4F8F4-5FC4-B8EC-57E1-C51CF6FB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33" y="1213867"/>
            <a:ext cx="2427734" cy="2427734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500845B8-256A-F0AA-2ABD-5D4C036F8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4" t="23563"/>
          <a:stretch/>
        </p:blipFill>
        <p:spPr bwMode="auto">
          <a:xfrm>
            <a:off x="5939675" y="698918"/>
            <a:ext cx="3016950" cy="1728816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LACA ENTRONCAMENTO OBLÍQUO À DIREITA A-10B - iSinaliza.com - Loja de  Sinalização">
            <a:extLst>
              <a:ext uri="{FF2B5EF4-FFF2-40B4-BE49-F238E27FC236}">
                <a16:creationId xmlns:a16="http://schemas.microsoft.com/office/drawing/2014/main" id="{326774BC-4D58-C6B9-BD7B-E892A6C0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6" b="97312" l="3226" r="96237">
                        <a14:foregroundMark x1="4301" y1="50000" x2="29032" y2="51075"/>
                        <a14:foregroundMark x1="50000" y1="4301" x2="50538" y2="15591"/>
                        <a14:foregroundMark x1="96237" y1="51075" x2="83333" y2="49462"/>
                        <a14:foregroundMark x1="50000" y1="97312" x2="52688" y2="71505"/>
                        <a14:foregroundMark x1="95161" y1="53763" x2="95161" y2="53763"/>
                        <a14:foregroundMark x1="91935" y1="57527" x2="91935" y2="57527"/>
                        <a14:foregroundMark x1="91935" y1="57527" x2="51075" y2="93548"/>
                        <a14:foregroundMark x1="51613" y1="95699" x2="72581" y2="72581"/>
                        <a14:foregroundMark x1="70968" y1="77957" x2="70968" y2="77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11" y="797934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inalização de Trânsito - Bifurcação em Y A-9">
            <a:extLst>
              <a:ext uri="{FF2B5EF4-FFF2-40B4-BE49-F238E27FC236}">
                <a16:creationId xmlns:a16="http://schemas.microsoft.com/office/drawing/2014/main" id="{D96C7519-6EBA-7057-8EC8-7D443C0C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14" b="95161" l="6452" r="94624">
                        <a14:foregroundMark x1="6452" y1="52151" x2="25806" y2="47849"/>
                        <a14:foregroundMark x1="49462" y1="5914" x2="51613" y2="16129"/>
                        <a14:foregroundMark x1="94624" y1="50538" x2="76344" y2="47849"/>
                        <a14:foregroundMark x1="49462" y1="95161" x2="50538" y2="76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959791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Placa A-6: Cruzamento de vias | Blog da Zapay">
            <a:extLst>
              <a:ext uri="{FF2B5EF4-FFF2-40B4-BE49-F238E27FC236}">
                <a16:creationId xmlns:a16="http://schemas.microsoft.com/office/drawing/2014/main" id="{14B43E0A-4719-72A0-C06A-77FCDAC42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26" b="97312" l="2151" r="98387">
                        <a14:foregroundMark x1="95161" y1="49462" x2="86559" y2="51075"/>
                        <a14:foregroundMark x1="48925" y1="3763" x2="49462" y2="10753"/>
                        <a14:foregroundMark x1="2688" y1="52151" x2="13441" y2="51075"/>
                        <a14:foregroundMark x1="51075" y1="97312" x2="50538" y2="85484"/>
                        <a14:foregroundMark x1="98387" y1="50000" x2="9838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0127" y="1234317"/>
            <a:ext cx="771550" cy="7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ruzamentos em “T” - Preferência - Portal do Trânsito">
            <a:extLst>
              <a:ext uri="{FF2B5EF4-FFF2-40B4-BE49-F238E27FC236}">
                <a16:creationId xmlns:a16="http://schemas.microsoft.com/office/drawing/2014/main" id="{1A690692-28D0-5EE3-E94F-0A5D5A56C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7" y="4096293"/>
            <a:ext cx="780678" cy="78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Sinalização de Transito - Advertência">
            <a:extLst>
              <a:ext uri="{FF2B5EF4-FFF2-40B4-BE49-F238E27FC236}">
                <a16:creationId xmlns:a16="http://schemas.microsoft.com/office/drawing/2014/main" id="{72896C7A-9DF0-2427-1113-EE93579E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26" y="4069724"/>
            <a:ext cx="780678" cy="78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Placa A-7B: Via lateral à direita | Blog da Zapay">
            <a:extLst>
              <a:ext uri="{FF2B5EF4-FFF2-40B4-BE49-F238E27FC236}">
                <a16:creationId xmlns:a16="http://schemas.microsoft.com/office/drawing/2014/main" id="{3244FEFE-81E1-0A40-81F3-C826AB169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r="7289" b="32086"/>
          <a:stretch/>
        </p:blipFill>
        <p:spPr bwMode="auto">
          <a:xfrm>
            <a:off x="3076760" y="4069725"/>
            <a:ext cx="824727" cy="78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Sinalização de Transito - Advertência">
            <a:extLst>
              <a:ext uri="{FF2B5EF4-FFF2-40B4-BE49-F238E27FC236}">
                <a16:creationId xmlns:a16="http://schemas.microsoft.com/office/drawing/2014/main" id="{BFE76AE6-EC26-5493-1738-DC4C3D58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94" y="4069725"/>
            <a:ext cx="780678" cy="7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C848F163-A0AC-F171-420A-C34FBC7D7888}"/>
              </a:ext>
            </a:extLst>
          </p:cNvPr>
          <p:cNvSpPr txBox="1"/>
          <p:nvPr/>
        </p:nvSpPr>
        <p:spPr>
          <a:xfrm>
            <a:off x="186042" y="2810788"/>
            <a:ext cx="3205590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... incluindo as </a:t>
            </a:r>
            <a:r>
              <a:rPr lang="pt-BR" sz="2600" b="1" dirty="0">
                <a:solidFill>
                  <a:srgbClr val="000000"/>
                </a:solidFill>
              </a:rPr>
              <a:t>áreas</a:t>
            </a:r>
            <a:r>
              <a:rPr lang="pt-BR" sz="2600" dirty="0">
                <a:solidFill>
                  <a:srgbClr val="000000"/>
                </a:solidFill>
              </a:rPr>
              <a:t> formadas por estes.</a:t>
            </a:r>
          </a:p>
        </p:txBody>
      </p:sp>
    </p:spTree>
    <p:extLst>
      <p:ext uri="{BB962C8B-B14F-4D97-AF65-F5344CB8AC3E}">
        <p14:creationId xmlns:p14="http://schemas.microsoft.com/office/powerpoint/2010/main" val="2777357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423727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0615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CRUZAMENTO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05192" y="1203598"/>
            <a:ext cx="5590944" cy="4924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Interseção</a:t>
            </a:r>
            <a:r>
              <a:rPr lang="pt-BR" sz="2600" dirty="0">
                <a:solidFill>
                  <a:srgbClr val="000000"/>
                </a:solidFill>
              </a:rPr>
              <a:t> de </a:t>
            </a:r>
            <a:r>
              <a:rPr lang="pt-BR" sz="2600" b="1" dirty="0">
                <a:solidFill>
                  <a:srgbClr val="000000"/>
                </a:solidFill>
              </a:rPr>
              <a:t>duas vias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em nível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2050" name="Picture 2" descr="Viadutos da Ponte São João e da Avenida Jundiaí passam por obras de  manutenção e melhorias | Notícias">
            <a:extLst>
              <a:ext uri="{FF2B5EF4-FFF2-40B4-BE49-F238E27FC236}">
                <a16:creationId xmlns:a16="http://schemas.microsoft.com/office/drawing/2014/main" id="{435A0757-C37D-F7CA-C71B-1BD7B1F08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97960"/>
            <a:ext cx="3382791" cy="253416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rrado X Vermelho PNG EM ALTA RESOLUÇÃO GRÁTIS">
            <a:extLst>
              <a:ext uri="{FF2B5EF4-FFF2-40B4-BE49-F238E27FC236}">
                <a16:creationId xmlns:a16="http://schemas.microsoft.com/office/drawing/2014/main" id="{3E249319-ED7D-B0E0-2486-DE60B3B1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18397"/>
            <a:ext cx="1208767" cy="15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gras de Preferência nos Cruzamentos - Autoescola Online - Ronaldo Cardoso">
            <a:extLst>
              <a:ext uri="{FF2B5EF4-FFF2-40B4-BE49-F238E27FC236}">
                <a16:creationId xmlns:a16="http://schemas.microsoft.com/office/drawing/2014/main" id="{D9DD4543-E72A-1A19-5D7A-581164CE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7" y="2297959"/>
            <a:ext cx="4501264" cy="253416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D30387E-49AC-5AB5-08C3-139F6AFF8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" y="1737304"/>
            <a:ext cx="1710155" cy="171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77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07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423727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0615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PONTE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725364"/>
            <a:ext cx="3718736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Obra de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construção civil </a:t>
            </a:r>
            <a:r>
              <a:rPr lang="pt-BR" sz="2600" dirty="0">
                <a:solidFill>
                  <a:srgbClr val="000000"/>
                </a:solidFill>
              </a:rPr>
              <a:t>destinada a </a:t>
            </a:r>
            <a:r>
              <a:rPr lang="pt-BR" sz="2600" b="1" dirty="0">
                <a:solidFill>
                  <a:srgbClr val="000000"/>
                </a:solidFill>
              </a:rPr>
              <a:t>ligar margens</a:t>
            </a:r>
            <a:r>
              <a:rPr lang="pt-BR" sz="2600" dirty="0">
                <a:solidFill>
                  <a:srgbClr val="000000"/>
                </a:solidFill>
              </a:rPr>
              <a:t> opostas </a:t>
            </a:r>
            <a:r>
              <a:rPr lang="pt-BR" sz="2600" dirty="0">
                <a:solidFill>
                  <a:srgbClr val="0070C0"/>
                </a:solidFill>
              </a:rPr>
              <a:t>de uma superfície líquida</a:t>
            </a:r>
            <a:r>
              <a:rPr lang="pt-BR" sz="2600" dirty="0">
                <a:solidFill>
                  <a:srgbClr val="000000"/>
                </a:solidFill>
              </a:rPr>
              <a:t> qualquer.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AF2CCC-9C44-5EF6-2E93-CBAE024F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964"/>
          <a:stretch/>
        </p:blipFill>
        <p:spPr bwMode="auto">
          <a:xfrm>
            <a:off x="4097847" y="1275606"/>
            <a:ext cx="4824536" cy="32918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7214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1536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LOGRADOURO PÚBLICO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410002"/>
            <a:ext cx="4357718" cy="122482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dirty="0">
                <a:solidFill>
                  <a:srgbClr val="000000"/>
                </a:solidFill>
              </a:rPr>
              <a:t>É o </a:t>
            </a:r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espaço livre</a:t>
            </a:r>
            <a:r>
              <a:rPr lang="pt-BR" sz="2200" dirty="0">
                <a:solidFill>
                  <a:srgbClr val="000000"/>
                </a:solidFill>
              </a:rPr>
              <a:t> </a:t>
            </a:r>
            <a:r>
              <a:rPr lang="pt-BR" sz="2200" dirty="0">
                <a:solidFill>
                  <a:schemeClr val="tx1"/>
                </a:solidFill>
              </a:rPr>
              <a:t>destinado</a:t>
            </a:r>
            <a:r>
              <a:rPr lang="pt-BR" sz="2200" dirty="0">
                <a:solidFill>
                  <a:srgbClr val="000000"/>
                </a:solidFill>
              </a:rPr>
              <a:t> pela municipalidade </a:t>
            </a:r>
            <a:r>
              <a:rPr lang="pt-BR" sz="2200" dirty="0">
                <a:solidFill>
                  <a:schemeClr val="tx1"/>
                </a:solidFill>
              </a:rPr>
              <a:t>à</a:t>
            </a:r>
            <a:r>
              <a:rPr lang="pt-BR" sz="2200" dirty="0">
                <a:solidFill>
                  <a:srgbClr val="F17427"/>
                </a:solidFill>
              </a:rPr>
              <a:t> circulação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F17427"/>
                </a:solidFill>
              </a:rPr>
              <a:t>parada</a:t>
            </a:r>
            <a:r>
              <a:rPr lang="pt-BR" sz="2200" dirty="0">
                <a:solidFill>
                  <a:srgbClr val="000000"/>
                </a:solidFill>
              </a:rPr>
              <a:t> ou </a:t>
            </a:r>
            <a:r>
              <a:rPr lang="pt-BR" sz="2200" dirty="0">
                <a:solidFill>
                  <a:srgbClr val="F17427"/>
                </a:solidFill>
              </a:rPr>
              <a:t>estacionamento</a:t>
            </a:r>
            <a:r>
              <a:rPr lang="pt-BR" sz="2200" dirty="0">
                <a:solidFill>
                  <a:srgbClr val="000000"/>
                </a:solidFill>
              </a:rPr>
              <a:t> </a:t>
            </a:r>
            <a:r>
              <a:rPr lang="pt-BR" sz="2200" dirty="0">
                <a:solidFill>
                  <a:srgbClr val="F17427"/>
                </a:solidFill>
              </a:rPr>
              <a:t>de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veículos</a:t>
            </a:r>
            <a:r>
              <a:rPr lang="pt-BR" sz="2200" b="1" dirty="0">
                <a:solidFill>
                  <a:srgbClr val="F17427"/>
                </a:solidFill>
              </a:rPr>
              <a:t> </a:t>
            </a:r>
            <a:r>
              <a:rPr lang="pt-BR" sz="2200" dirty="0">
                <a:solidFill>
                  <a:srgbClr val="000000"/>
                </a:solidFill>
              </a:rPr>
              <a:t>[...]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1036BBC-E30D-8266-DD61-98FB6D0D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17" y="1347614"/>
            <a:ext cx="4293858" cy="32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C44AF-7488-C2AE-D4D8-22CF4F16DD4E}"/>
              </a:ext>
            </a:extLst>
          </p:cNvPr>
          <p:cNvSpPr txBox="1"/>
          <p:nvPr/>
        </p:nvSpPr>
        <p:spPr>
          <a:xfrm>
            <a:off x="214282" y="3028872"/>
            <a:ext cx="4357718" cy="122482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dirty="0">
                <a:solidFill>
                  <a:srgbClr val="000000"/>
                </a:solidFill>
              </a:rPr>
              <a:t>[...] ou à </a:t>
            </a:r>
            <a:r>
              <a:rPr lang="pt-BR" sz="2200" dirty="0">
                <a:solidFill>
                  <a:srgbClr val="F17427"/>
                </a:solidFill>
              </a:rPr>
              <a:t>circulação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pedestres</a:t>
            </a:r>
            <a:r>
              <a:rPr lang="pt-BR" sz="2200" dirty="0">
                <a:solidFill>
                  <a:srgbClr val="000000"/>
                </a:solidFill>
              </a:rPr>
              <a:t>, tais como </a:t>
            </a:r>
            <a:r>
              <a:rPr lang="pt-BR" sz="2200" dirty="0">
                <a:solidFill>
                  <a:srgbClr val="008000"/>
                </a:solidFill>
              </a:rPr>
              <a:t>calçada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008000"/>
                </a:solidFill>
              </a:rPr>
              <a:t>parques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008000"/>
                </a:solidFill>
              </a:rPr>
              <a:t>áreas de lazer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008000"/>
                </a:solidFill>
              </a:rPr>
              <a:t>calçadões</a:t>
            </a:r>
            <a:r>
              <a:rPr lang="pt-BR" sz="22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00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09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423727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0615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VIADUTO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563638"/>
            <a:ext cx="4072545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Obra de </a:t>
            </a:r>
            <a:r>
              <a:rPr lang="pt-BR" sz="2600" dirty="0">
                <a:solidFill>
                  <a:srgbClr val="F17427"/>
                </a:solidFill>
              </a:rPr>
              <a:t>construção civil </a:t>
            </a:r>
            <a:r>
              <a:rPr lang="pt-BR" sz="2600" dirty="0">
                <a:solidFill>
                  <a:srgbClr val="000000"/>
                </a:solidFill>
              </a:rPr>
              <a:t>destinada a </a:t>
            </a:r>
            <a:r>
              <a:rPr lang="pt-BR" sz="2600" b="1" dirty="0">
                <a:solidFill>
                  <a:srgbClr val="0070C0"/>
                </a:solidFill>
              </a:rPr>
              <a:t>transpor</a:t>
            </a:r>
            <a:r>
              <a:rPr lang="pt-BR" sz="2600" dirty="0">
                <a:solidFill>
                  <a:srgbClr val="0070C0"/>
                </a:solidFill>
              </a:rPr>
              <a:t> uma depressão</a:t>
            </a:r>
            <a:r>
              <a:rPr lang="pt-BR" sz="2600" dirty="0">
                <a:solidFill>
                  <a:srgbClr val="000000"/>
                </a:solidFill>
              </a:rPr>
              <a:t> de terreno ou servir de </a:t>
            </a:r>
            <a:r>
              <a:rPr lang="pt-BR" sz="2600" dirty="0">
                <a:solidFill>
                  <a:srgbClr val="00B050"/>
                </a:solidFill>
              </a:rPr>
              <a:t>passagem superior</a:t>
            </a:r>
            <a:r>
              <a:rPr lang="pt-BR" sz="2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4098" name="Picture 2" descr="Trânsito de veículos é liberado no Viaduto do Sudoeste - Portal Lago Sul">
            <a:extLst>
              <a:ext uri="{FF2B5EF4-FFF2-40B4-BE49-F238E27FC236}">
                <a16:creationId xmlns:a16="http://schemas.microsoft.com/office/drawing/2014/main" id="{95EDA69F-49ED-0A42-63E9-3B5C8904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61" y="1203598"/>
            <a:ext cx="4646427" cy="309634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91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12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423727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0615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PASSARELA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957184"/>
            <a:ext cx="3637638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Obra de arte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600" b="1" dirty="0">
                <a:solidFill>
                  <a:srgbClr val="000000"/>
                </a:solidFill>
              </a:rPr>
              <a:t>destinada à transposição de vias</a:t>
            </a:r>
            <a:r>
              <a:rPr lang="pt-BR" sz="2600" dirty="0">
                <a:solidFill>
                  <a:srgbClr val="000000"/>
                </a:solidFill>
              </a:rPr>
              <a:t>, em </a:t>
            </a:r>
            <a:r>
              <a:rPr lang="pt-BR" sz="2600" dirty="0">
                <a:solidFill>
                  <a:srgbClr val="0070C0"/>
                </a:solidFill>
              </a:rPr>
              <a:t>desnível aéreo</a:t>
            </a:r>
            <a:r>
              <a:rPr lang="pt-BR" sz="2600" dirty="0">
                <a:solidFill>
                  <a:srgbClr val="000000"/>
                </a:solidFill>
              </a:rPr>
              <a:t>, e ao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uso de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pedestres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5124" name="Picture 4" descr="Nova passarela de acesso ao Aeroporto de Congonhas é liberada para pedestres">
            <a:extLst>
              <a:ext uri="{FF2B5EF4-FFF2-40B4-BE49-F238E27FC236}">
                <a16:creationId xmlns:a16="http://schemas.microsoft.com/office/drawing/2014/main" id="{EEEFD190-4DF0-B04B-6978-4AF07C2C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03598"/>
            <a:ext cx="4485117" cy="336383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94F92761-A100-DBF4-FAD5-68274B34E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89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307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CARRO DE MÃO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214282" y="1779662"/>
            <a:ext cx="4861774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de </a:t>
            </a:r>
            <a:r>
              <a:rPr lang="pt-BR" sz="2600" dirty="0">
                <a:solidFill>
                  <a:srgbClr val="0070C0"/>
                </a:solidFill>
              </a:rPr>
              <a:t>propulsão humana </a:t>
            </a:r>
            <a:r>
              <a:rPr lang="pt-BR" sz="2600" b="1" dirty="0">
                <a:solidFill>
                  <a:srgbClr val="000000"/>
                </a:solidFill>
              </a:rPr>
              <a:t>utilizado no transporte</a:t>
            </a:r>
            <a:r>
              <a:rPr lang="pt-BR" sz="2600" dirty="0">
                <a:solidFill>
                  <a:srgbClr val="000000"/>
                </a:solidFill>
              </a:rPr>
              <a:t> de </a:t>
            </a:r>
            <a:r>
              <a:rPr lang="pt-BR" sz="2600" dirty="0">
                <a:solidFill>
                  <a:srgbClr val="F17427"/>
                </a:solidFill>
              </a:rPr>
              <a:t>pequenas</a:t>
            </a:r>
            <a:r>
              <a:rPr lang="pt-BR" sz="2600" b="1" dirty="0">
                <a:solidFill>
                  <a:srgbClr val="F17427"/>
                </a:solidFill>
              </a:rPr>
              <a:t> cargas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F17BE56-260B-D968-78EA-A3E4A151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r="15005"/>
          <a:stretch/>
        </p:blipFill>
        <p:spPr bwMode="auto">
          <a:xfrm>
            <a:off x="4283968" y="1044120"/>
            <a:ext cx="4392488" cy="353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33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1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CARROÇA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320462" y="2067694"/>
            <a:ext cx="3783206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de </a:t>
            </a:r>
            <a:r>
              <a:rPr lang="pt-BR" sz="2600" dirty="0">
                <a:solidFill>
                  <a:srgbClr val="0070C0"/>
                </a:solidFill>
              </a:rPr>
              <a:t>tração animal </a:t>
            </a:r>
            <a:r>
              <a:rPr lang="pt-BR" sz="2600" b="1" dirty="0">
                <a:solidFill>
                  <a:srgbClr val="000000"/>
                </a:solidFill>
              </a:rPr>
              <a:t>destinado ao transporte</a:t>
            </a:r>
            <a:r>
              <a:rPr lang="pt-BR" sz="2600" dirty="0">
                <a:solidFill>
                  <a:srgbClr val="000000"/>
                </a:solidFill>
              </a:rPr>
              <a:t> de </a:t>
            </a:r>
            <a:r>
              <a:rPr lang="pt-BR" sz="2600" b="1" dirty="0">
                <a:solidFill>
                  <a:srgbClr val="F17427"/>
                </a:solidFill>
              </a:rPr>
              <a:t>carga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2024BD-2775-B710-F708-4A2E1E3F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7614"/>
            <a:ext cx="3783206" cy="314781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725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09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CHARRETE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214282" y="2139702"/>
            <a:ext cx="4141694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de </a:t>
            </a:r>
            <a:r>
              <a:rPr lang="pt-BR" sz="2600" dirty="0">
                <a:solidFill>
                  <a:srgbClr val="0070C0"/>
                </a:solidFill>
              </a:rPr>
              <a:t>tração animal </a:t>
            </a:r>
            <a:r>
              <a:rPr lang="pt-BR" sz="2600" b="1" dirty="0">
                <a:solidFill>
                  <a:srgbClr val="000000"/>
                </a:solidFill>
              </a:rPr>
              <a:t>destinado ao transporte</a:t>
            </a:r>
            <a:r>
              <a:rPr lang="pt-BR" sz="2600" dirty="0">
                <a:solidFill>
                  <a:srgbClr val="000000"/>
                </a:solidFill>
              </a:rPr>
              <a:t> de </a:t>
            </a:r>
            <a:r>
              <a:rPr lang="pt-BR" sz="2600" b="1" dirty="0">
                <a:solidFill>
                  <a:srgbClr val="F17427"/>
                </a:solidFill>
              </a:rPr>
              <a:t>pessoas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54A129-102C-AF25-E824-326A0B87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742" y="1509493"/>
            <a:ext cx="3960440" cy="297033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75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717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AUTOMOTOR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204602" y="1195092"/>
            <a:ext cx="4727438" cy="11079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</a:rPr>
              <a:t>Veículo a </a:t>
            </a:r>
            <a:r>
              <a:rPr lang="pt-BR" sz="2200" dirty="0">
                <a:solidFill>
                  <a:srgbClr val="F17427"/>
                </a:solidFill>
              </a:rPr>
              <a:t>motor de </a:t>
            </a:r>
            <a:r>
              <a:rPr lang="pt-BR" sz="2200" b="1" dirty="0">
                <a:solidFill>
                  <a:srgbClr val="F17427"/>
                </a:solidFill>
              </a:rPr>
              <a:t>propulsão</a:t>
            </a:r>
            <a:r>
              <a:rPr lang="pt-BR" sz="2200" dirty="0">
                <a:solidFill>
                  <a:srgbClr val="000000"/>
                </a:solidFill>
              </a:rPr>
              <a:t> a </a:t>
            </a:r>
            <a:r>
              <a:rPr lang="pt-BR" sz="2200" dirty="0">
                <a:solidFill>
                  <a:srgbClr val="0070C0"/>
                </a:solidFill>
              </a:rPr>
              <a:t>combustão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0070C0"/>
                </a:solidFill>
              </a:rPr>
              <a:t>elétrica</a:t>
            </a:r>
            <a:r>
              <a:rPr lang="pt-BR" sz="2200" dirty="0">
                <a:solidFill>
                  <a:srgbClr val="000000"/>
                </a:solidFill>
              </a:rPr>
              <a:t> ou </a:t>
            </a:r>
            <a:r>
              <a:rPr lang="pt-BR" sz="2200" dirty="0">
                <a:solidFill>
                  <a:srgbClr val="0070C0"/>
                </a:solidFill>
              </a:rPr>
              <a:t>híbrida</a:t>
            </a:r>
            <a:r>
              <a:rPr lang="pt-BR" sz="2200" dirty="0">
                <a:solidFill>
                  <a:srgbClr val="000000"/>
                </a:solidFill>
              </a:rPr>
              <a:t> </a:t>
            </a:r>
            <a:r>
              <a:rPr lang="pt-BR" sz="2200" b="1" dirty="0">
                <a:solidFill>
                  <a:srgbClr val="000000"/>
                </a:solidFill>
              </a:rPr>
              <a:t>que circula por seus próprios meios ...</a:t>
            </a:r>
            <a:endParaRPr lang="pt-BR" sz="2200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D5FF78-BDA4-5063-5928-CC2FB2A356D4}"/>
              </a:ext>
            </a:extLst>
          </p:cNvPr>
          <p:cNvSpPr/>
          <p:nvPr/>
        </p:nvSpPr>
        <p:spPr>
          <a:xfrm>
            <a:off x="-3854" y="3867894"/>
            <a:ext cx="9147854" cy="93610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000000"/>
                </a:solidFill>
              </a:rPr>
              <a:t>... </a:t>
            </a:r>
            <a:r>
              <a:rPr lang="pt-BR" sz="2200" b="1" dirty="0">
                <a:solidFill>
                  <a:srgbClr val="000000"/>
                </a:solidFill>
              </a:rPr>
              <a:t>incluídos nesta definição</a:t>
            </a:r>
            <a:r>
              <a:rPr lang="pt-BR" sz="2200" dirty="0">
                <a:solidFill>
                  <a:srgbClr val="000000"/>
                </a:solidFill>
              </a:rPr>
              <a:t> os </a:t>
            </a:r>
            <a:r>
              <a:rPr lang="pt-BR" sz="2200" dirty="0">
                <a:solidFill>
                  <a:srgbClr val="C00000"/>
                </a:solidFill>
              </a:rPr>
              <a:t>veículos conectados a uma linha elétrica</a:t>
            </a:r>
            <a:r>
              <a:rPr lang="pt-BR" sz="22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pt-BR" sz="2200" dirty="0">
                <a:solidFill>
                  <a:srgbClr val="000000"/>
                </a:solidFill>
              </a:rPr>
              <a:t>e que NÃO circulam sobre trilhos (ônibus elétrico).</a:t>
            </a:r>
            <a:endParaRPr lang="pt-BR" sz="22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4521E953-B965-0D86-BE10-C8370D32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" b="53"/>
          <a:stretch/>
        </p:blipFill>
        <p:spPr bwMode="auto">
          <a:xfrm>
            <a:off x="4932040" y="555526"/>
            <a:ext cx="4009628" cy="216852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4EB20-CB08-2E35-BCC7-930DEDBE9DB1}"/>
              </a:ext>
            </a:extLst>
          </p:cNvPr>
          <p:cNvSpPr txBox="1"/>
          <p:nvPr/>
        </p:nvSpPr>
        <p:spPr>
          <a:xfrm>
            <a:off x="108999" y="2810421"/>
            <a:ext cx="8922148" cy="7694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</a:rPr>
              <a:t>... normalmente utilizado para o </a:t>
            </a:r>
            <a:r>
              <a:rPr lang="pt-BR" sz="2200" dirty="0">
                <a:solidFill>
                  <a:srgbClr val="008000"/>
                </a:solidFill>
              </a:rPr>
              <a:t>transporte viário de </a:t>
            </a:r>
            <a:r>
              <a:rPr lang="pt-BR" sz="2200" b="1" dirty="0">
                <a:solidFill>
                  <a:srgbClr val="008000"/>
                </a:solidFill>
              </a:rPr>
              <a:t>pessoas</a:t>
            </a:r>
            <a:r>
              <a:rPr lang="pt-BR" sz="2200" dirty="0">
                <a:solidFill>
                  <a:srgbClr val="008000"/>
                </a:solidFill>
              </a:rPr>
              <a:t> e </a:t>
            </a:r>
            <a:r>
              <a:rPr lang="pt-BR" sz="2200" b="1" dirty="0">
                <a:solidFill>
                  <a:srgbClr val="008000"/>
                </a:solidFill>
              </a:rPr>
              <a:t>coisas</a:t>
            </a:r>
            <a:r>
              <a:rPr lang="pt-BR" sz="2200" dirty="0">
                <a:solidFill>
                  <a:srgbClr val="000000"/>
                </a:solidFill>
              </a:rPr>
              <a:t> ou </a:t>
            </a:r>
            <a:br>
              <a:rPr lang="pt-BR" sz="2200" dirty="0">
                <a:solidFill>
                  <a:srgbClr val="000000"/>
                </a:solidFill>
              </a:rPr>
            </a:br>
            <a:r>
              <a:rPr lang="pt-BR" sz="2200" dirty="0">
                <a:solidFill>
                  <a:srgbClr val="000000"/>
                </a:solidFill>
              </a:rPr>
              <a:t>para a </a:t>
            </a:r>
            <a:r>
              <a:rPr lang="pt-BR" sz="2200" dirty="0">
                <a:solidFill>
                  <a:srgbClr val="008000"/>
                </a:solidFill>
              </a:rPr>
              <a:t>tração</a:t>
            </a:r>
            <a:r>
              <a:rPr lang="pt-BR" sz="2200" dirty="0">
                <a:solidFill>
                  <a:srgbClr val="000000"/>
                </a:solidFill>
              </a:rPr>
              <a:t> de veículos que transportam pessoas e coisas, </a:t>
            </a:r>
          </a:p>
        </p:txBody>
      </p:sp>
    </p:spTree>
    <p:extLst>
      <p:ext uri="{BB962C8B-B14F-4D97-AF65-F5344CB8AC3E}">
        <p14:creationId xmlns:p14="http://schemas.microsoft.com/office/powerpoint/2010/main" val="154718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229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DE PASSAGEIROS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214282" y="1635646"/>
            <a:ext cx="4141694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</a:t>
            </a:r>
            <a:r>
              <a:rPr lang="pt-BR" sz="2600" b="1" dirty="0">
                <a:solidFill>
                  <a:srgbClr val="000000"/>
                </a:solidFill>
              </a:rPr>
              <a:t>destinado ao transporte </a:t>
            </a:r>
            <a:r>
              <a:rPr lang="pt-BR" sz="2600" dirty="0">
                <a:solidFill>
                  <a:srgbClr val="000000"/>
                </a:solidFill>
              </a:rPr>
              <a:t>de </a:t>
            </a:r>
            <a:r>
              <a:rPr lang="pt-BR" sz="2600" b="1" dirty="0">
                <a:solidFill>
                  <a:srgbClr val="F17427"/>
                </a:solidFill>
              </a:rPr>
              <a:t>pessoas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0070C0"/>
                </a:solidFill>
              </a:rPr>
              <a:t>e suas </a:t>
            </a:r>
            <a:r>
              <a:rPr lang="pt-BR" sz="2600" b="1" dirty="0">
                <a:solidFill>
                  <a:srgbClr val="0070C0"/>
                </a:solidFill>
              </a:rPr>
              <a:t>bagagens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2290" name="Picture 2" descr="Os principais carros com porta-malas grande | Blog UseCar">
            <a:extLst>
              <a:ext uri="{FF2B5EF4-FFF2-40B4-BE49-F238E27FC236}">
                <a16:creationId xmlns:a16="http://schemas.microsoft.com/office/drawing/2014/main" id="{BE89ABB5-08C1-BABB-2FE4-B693A606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24228"/>
            <a:ext cx="4503843" cy="300379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6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1127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DE CARGA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286290" y="1635646"/>
            <a:ext cx="3637638" cy="24929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</a:t>
            </a:r>
            <a:r>
              <a:rPr lang="pt-BR" sz="2600" b="1" dirty="0">
                <a:solidFill>
                  <a:srgbClr val="000000"/>
                </a:solidFill>
              </a:rPr>
              <a:t>destinado ao transporte </a:t>
            </a:r>
            <a:r>
              <a:rPr lang="pt-BR" sz="2600" dirty="0">
                <a:solidFill>
                  <a:srgbClr val="000000"/>
                </a:solidFill>
              </a:rPr>
              <a:t>de </a:t>
            </a:r>
            <a:r>
              <a:rPr lang="pt-BR" sz="2600" b="1" dirty="0">
                <a:solidFill>
                  <a:srgbClr val="F17427"/>
                </a:solidFill>
              </a:rPr>
              <a:t>carga</a:t>
            </a:r>
            <a:r>
              <a:rPr lang="pt-BR" sz="2600" dirty="0">
                <a:solidFill>
                  <a:srgbClr val="000000"/>
                </a:solidFill>
              </a:rPr>
              <a:t>,</a:t>
            </a:r>
          </a:p>
          <a:p>
            <a:endParaRPr lang="pt-BR" sz="2600" dirty="0">
              <a:solidFill>
                <a:srgbClr val="000000"/>
              </a:solidFill>
            </a:endParaRPr>
          </a:p>
          <a:p>
            <a:r>
              <a:rPr lang="pt-BR" sz="2600" dirty="0">
                <a:solidFill>
                  <a:srgbClr val="000000"/>
                </a:solidFill>
              </a:rPr>
              <a:t>...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podendo transportar até </a:t>
            </a:r>
            <a:r>
              <a:rPr lang="pt-BR" sz="2600" b="1" dirty="0">
                <a:solidFill>
                  <a:srgbClr val="0070C0"/>
                </a:solidFill>
              </a:rPr>
              <a:t>2 passageiros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b="1" dirty="0">
                <a:solidFill>
                  <a:srgbClr val="008000"/>
                </a:solidFill>
              </a:rPr>
              <a:t>exclusive</a:t>
            </a:r>
            <a:r>
              <a:rPr lang="pt-BR" sz="2600" dirty="0">
                <a:solidFill>
                  <a:srgbClr val="008000"/>
                </a:solidFill>
              </a:rPr>
              <a:t> o condutor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1270" name="Picture 6" descr="Toyota Pixis Truck 2015 Modelo 3d">
            <a:extLst>
              <a:ext uri="{FF2B5EF4-FFF2-40B4-BE49-F238E27FC236}">
                <a16:creationId xmlns:a16="http://schemas.microsoft.com/office/drawing/2014/main" id="{F8E21E53-16E9-9981-AF8B-1D289C67F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1224"/>
          <a:stretch/>
        </p:blipFill>
        <p:spPr bwMode="auto">
          <a:xfrm>
            <a:off x="4211960" y="1579060"/>
            <a:ext cx="4148581" cy="3002564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60D42475-0D0A-7D25-953F-EA3535278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28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MISTO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AB59C-824C-CAAC-1A66-1D242C576623}"/>
              </a:ext>
            </a:extLst>
          </p:cNvPr>
          <p:cNvSpPr txBox="1"/>
          <p:nvPr/>
        </p:nvSpPr>
        <p:spPr>
          <a:xfrm>
            <a:off x="214282" y="1311638"/>
            <a:ext cx="4141694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automotor </a:t>
            </a:r>
            <a:r>
              <a:rPr lang="pt-BR" sz="2600" b="1" dirty="0">
                <a:solidFill>
                  <a:srgbClr val="000000"/>
                </a:solidFill>
              </a:rPr>
              <a:t>destinado ao transporte </a:t>
            </a:r>
            <a:r>
              <a:rPr lang="pt-BR" sz="2600" dirty="0">
                <a:solidFill>
                  <a:srgbClr val="0070C0"/>
                </a:solidFill>
              </a:rPr>
              <a:t>simultâneo</a:t>
            </a:r>
            <a:r>
              <a:rPr lang="pt-BR" sz="2600" dirty="0">
                <a:solidFill>
                  <a:srgbClr val="000000"/>
                </a:solidFill>
              </a:rPr>
              <a:t> de </a:t>
            </a:r>
            <a:r>
              <a:rPr lang="pt-BR" sz="2600" dirty="0">
                <a:solidFill>
                  <a:srgbClr val="F17427"/>
                </a:solidFill>
              </a:rPr>
              <a:t>carga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dirty="0">
                <a:solidFill>
                  <a:srgbClr val="F17427"/>
                </a:solidFill>
              </a:rPr>
              <a:t>passageiro</a:t>
            </a:r>
            <a:r>
              <a:rPr lang="pt-BR" sz="2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11594-191F-C963-B7B1-A093D0D63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211710"/>
            <a:ext cx="511498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80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17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AUTOMÓVEL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09A3-2EE0-E047-056B-4FCB1BB2CC4A}"/>
              </a:ext>
            </a:extLst>
          </p:cNvPr>
          <p:cNvSpPr txBox="1"/>
          <p:nvPr/>
        </p:nvSpPr>
        <p:spPr>
          <a:xfrm>
            <a:off x="214282" y="1275606"/>
            <a:ext cx="4861774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</a:t>
            </a:r>
            <a:r>
              <a:rPr lang="pt-BR" sz="2600" b="1" dirty="0">
                <a:solidFill>
                  <a:schemeClr val="tx1"/>
                </a:solidFill>
              </a:rPr>
              <a:t>automotor</a:t>
            </a:r>
            <a:r>
              <a:rPr lang="pt-BR" sz="2600" dirty="0">
                <a:solidFill>
                  <a:srgbClr val="000000"/>
                </a:solidFill>
              </a:rPr>
              <a:t> destinado ao transporte de </a:t>
            </a:r>
            <a:r>
              <a:rPr lang="pt-BR" sz="2600" b="1" dirty="0">
                <a:solidFill>
                  <a:srgbClr val="F17427"/>
                </a:solidFill>
              </a:rPr>
              <a:t>passageiros</a:t>
            </a:r>
            <a:r>
              <a:rPr lang="pt-BR" sz="2600" dirty="0">
                <a:solidFill>
                  <a:srgbClr val="000000"/>
                </a:solidFill>
              </a:rPr>
              <a:t>, com capacidade para </a:t>
            </a:r>
            <a:r>
              <a:rPr lang="pt-BR" sz="2600" dirty="0">
                <a:solidFill>
                  <a:srgbClr val="0070C0"/>
                </a:solidFill>
              </a:rPr>
              <a:t>até 8 pessoas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C00000"/>
                </a:solidFill>
              </a:rPr>
              <a:t>exclusive o condutor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7170" name="Picture 2" descr="Carros Sedan 2024: Lançamentos, Preços e Modelos (Lista)">
            <a:extLst>
              <a:ext uri="{FF2B5EF4-FFF2-40B4-BE49-F238E27FC236}">
                <a16:creationId xmlns:a16="http://schemas.microsoft.com/office/drawing/2014/main" id="{5440528B-EA82-0A2C-2287-E92D3193E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9" b="15637"/>
          <a:stretch/>
        </p:blipFill>
        <p:spPr bwMode="auto">
          <a:xfrm>
            <a:off x="3203848" y="2693745"/>
            <a:ext cx="5580112" cy="206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9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331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PERÍMETRO URBANO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995686"/>
            <a:ext cx="3493622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É o </a:t>
            </a:r>
            <a:r>
              <a:rPr lang="pt-BR" sz="2600" dirty="0">
                <a:solidFill>
                  <a:srgbClr val="000000"/>
                </a:solidFill>
                <a:highlight>
                  <a:srgbClr val="FFFF00"/>
                </a:highlight>
              </a:rPr>
              <a:t>limite</a:t>
            </a:r>
            <a:r>
              <a:rPr lang="pt-BR" sz="2600" dirty="0">
                <a:solidFill>
                  <a:srgbClr val="000000"/>
                </a:solidFill>
              </a:rPr>
              <a:t> entre área </a:t>
            </a:r>
            <a:r>
              <a:rPr lang="pt-BR" sz="2600" dirty="0">
                <a:solidFill>
                  <a:srgbClr val="F17427"/>
                </a:solidFill>
              </a:rPr>
              <a:t>urbana</a:t>
            </a:r>
            <a:r>
              <a:rPr lang="pt-BR" sz="2600" dirty="0">
                <a:solidFill>
                  <a:srgbClr val="000000"/>
                </a:solidFill>
              </a:rPr>
              <a:t> e área </a:t>
            </a:r>
            <a:r>
              <a:rPr lang="pt-BR" sz="2600" dirty="0">
                <a:solidFill>
                  <a:srgbClr val="F17427"/>
                </a:solidFill>
              </a:rPr>
              <a:t>rural</a:t>
            </a:r>
            <a:r>
              <a:rPr lang="pt-BR" sz="2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D04BE0D-AD68-288B-B981-5A063DC79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 bwMode="auto">
          <a:xfrm>
            <a:off x="3563888" y="1635646"/>
            <a:ext cx="4762500" cy="208823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069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03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3577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CAMINHONETE x CAMINHÃO</a:t>
            </a:r>
          </a:p>
        </p:txBody>
      </p:sp>
      <p:pic>
        <p:nvPicPr>
          <p:cNvPr id="1030" name="Picture 6" descr="Hilux Cabine Simples | Toyota">
            <a:extLst>
              <a:ext uri="{FF2B5EF4-FFF2-40B4-BE49-F238E27FC236}">
                <a16:creationId xmlns:a16="http://schemas.microsoft.com/office/drawing/2014/main" id="{A44D76E1-F9BB-643B-D191-2F0863607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17800"/>
          <a:stretch/>
        </p:blipFill>
        <p:spPr bwMode="auto">
          <a:xfrm>
            <a:off x="107504" y="1234966"/>
            <a:ext cx="3634877" cy="13167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3742381" y="1442269"/>
            <a:ext cx="5294115" cy="7694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Caminhonete</a:t>
            </a:r>
            <a:r>
              <a:rPr lang="pt-BR" sz="2200" dirty="0">
                <a:solidFill>
                  <a:srgbClr val="000000"/>
                </a:solidFill>
              </a:rPr>
              <a:t>: Veículo </a:t>
            </a:r>
            <a:r>
              <a:rPr lang="pt-BR" sz="2200" b="1" dirty="0">
                <a:solidFill>
                  <a:srgbClr val="000000"/>
                </a:solidFill>
              </a:rPr>
              <a:t>destinado ao transporte </a:t>
            </a:r>
            <a:r>
              <a:rPr lang="pt-BR" sz="2200" dirty="0">
                <a:solidFill>
                  <a:srgbClr val="000000"/>
                </a:solidFill>
              </a:rPr>
              <a:t>de </a:t>
            </a:r>
            <a:r>
              <a:rPr lang="pt-BR" sz="2200" b="1" dirty="0">
                <a:solidFill>
                  <a:srgbClr val="F17427"/>
                </a:solidFill>
              </a:rPr>
              <a:t>carga</a:t>
            </a:r>
            <a:r>
              <a:rPr lang="pt-BR" sz="2200" dirty="0">
                <a:solidFill>
                  <a:srgbClr val="000000"/>
                </a:solidFill>
              </a:rPr>
              <a:t> com </a:t>
            </a:r>
            <a:r>
              <a:rPr lang="pt-BR" sz="2200" dirty="0">
                <a:solidFill>
                  <a:srgbClr val="0070C0"/>
                </a:solidFill>
              </a:rPr>
              <a:t>PBT de </a:t>
            </a:r>
            <a:r>
              <a:rPr lang="pt-BR" sz="2200" u="sng" dirty="0">
                <a:solidFill>
                  <a:srgbClr val="0070C0"/>
                </a:solidFill>
              </a:rPr>
              <a:t>até</a:t>
            </a:r>
            <a:r>
              <a:rPr lang="pt-BR" sz="2200" b="1" dirty="0">
                <a:solidFill>
                  <a:srgbClr val="0070C0"/>
                </a:solidFill>
              </a:rPr>
              <a:t> 3500 </a:t>
            </a:r>
            <a:r>
              <a:rPr lang="pt-BR" sz="2200" dirty="0">
                <a:solidFill>
                  <a:srgbClr val="0070C0"/>
                </a:solidFill>
              </a:rPr>
              <a:t>kg</a:t>
            </a:r>
            <a:r>
              <a:rPr lang="pt-BR" sz="22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DDABB-D28B-9EBB-3A31-592331B660AF}"/>
              </a:ext>
            </a:extLst>
          </p:cNvPr>
          <p:cNvSpPr txBox="1"/>
          <p:nvPr/>
        </p:nvSpPr>
        <p:spPr>
          <a:xfrm>
            <a:off x="251520" y="3530501"/>
            <a:ext cx="5294115" cy="76944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Caminhão</a:t>
            </a:r>
            <a:r>
              <a:rPr lang="pt-BR" sz="2200" dirty="0">
                <a:solidFill>
                  <a:srgbClr val="000000"/>
                </a:solidFill>
              </a:rPr>
              <a:t>: Veículo </a:t>
            </a:r>
            <a:r>
              <a:rPr lang="pt-BR" sz="2200" b="1" dirty="0">
                <a:solidFill>
                  <a:srgbClr val="000000"/>
                </a:solidFill>
              </a:rPr>
              <a:t>destinado ao transporte </a:t>
            </a:r>
            <a:r>
              <a:rPr lang="pt-BR" sz="2200" dirty="0">
                <a:solidFill>
                  <a:srgbClr val="000000"/>
                </a:solidFill>
              </a:rPr>
              <a:t>de </a:t>
            </a:r>
            <a:r>
              <a:rPr lang="pt-BR" sz="2200" b="1" dirty="0">
                <a:solidFill>
                  <a:srgbClr val="F17427"/>
                </a:solidFill>
              </a:rPr>
              <a:t>carga</a:t>
            </a:r>
            <a:r>
              <a:rPr lang="pt-BR" sz="2200" dirty="0">
                <a:solidFill>
                  <a:srgbClr val="000000"/>
                </a:solidFill>
              </a:rPr>
              <a:t> com </a:t>
            </a:r>
            <a:r>
              <a:rPr lang="pt-BR" sz="2200" dirty="0">
                <a:solidFill>
                  <a:srgbClr val="0070C0"/>
                </a:solidFill>
              </a:rPr>
              <a:t>PBT </a:t>
            </a:r>
            <a:r>
              <a:rPr lang="pt-BR" sz="2200" u="sng" dirty="0">
                <a:solidFill>
                  <a:srgbClr val="0070C0"/>
                </a:solidFill>
              </a:rPr>
              <a:t>superior</a:t>
            </a:r>
            <a:r>
              <a:rPr lang="pt-BR" sz="2200" dirty="0">
                <a:solidFill>
                  <a:srgbClr val="0070C0"/>
                </a:solidFill>
              </a:rPr>
              <a:t> a</a:t>
            </a:r>
            <a:r>
              <a:rPr lang="pt-BR" sz="2200" b="1" dirty="0">
                <a:solidFill>
                  <a:srgbClr val="0070C0"/>
                </a:solidFill>
              </a:rPr>
              <a:t> 3500 </a:t>
            </a:r>
            <a:r>
              <a:rPr lang="pt-BR" sz="2200" dirty="0">
                <a:solidFill>
                  <a:srgbClr val="0070C0"/>
                </a:solidFill>
              </a:rPr>
              <a:t>kg</a:t>
            </a:r>
            <a:r>
              <a:rPr lang="pt-BR" sz="22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038" name="Picture 14" descr="Seguro caminhão | Foster Corretora de Seguros">
            <a:extLst>
              <a:ext uri="{FF2B5EF4-FFF2-40B4-BE49-F238E27FC236}">
                <a16:creationId xmlns:a16="http://schemas.microsoft.com/office/drawing/2014/main" id="{148C7F6D-2F8F-8A1C-27FD-FF9CF0FB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31791"/>
            <a:ext cx="3456384" cy="19997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2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819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CAMIONETA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311638"/>
            <a:ext cx="8715436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</a:t>
            </a:r>
            <a:r>
              <a:rPr lang="pt-BR" sz="2600" b="1" dirty="0">
                <a:solidFill>
                  <a:srgbClr val="F17427"/>
                </a:solidFill>
              </a:rPr>
              <a:t>misto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b="1" dirty="0">
                <a:solidFill>
                  <a:srgbClr val="000000"/>
                </a:solidFill>
              </a:rPr>
              <a:t>destinado ao transporte</a:t>
            </a:r>
            <a:r>
              <a:rPr lang="pt-BR" sz="2600" dirty="0">
                <a:solidFill>
                  <a:srgbClr val="000000"/>
                </a:solidFill>
              </a:rPr>
              <a:t> de </a:t>
            </a:r>
            <a:r>
              <a:rPr lang="pt-BR" sz="2600" dirty="0">
                <a:solidFill>
                  <a:srgbClr val="0070C0"/>
                </a:solidFill>
              </a:rPr>
              <a:t>passageiros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dirty="0">
                <a:solidFill>
                  <a:srgbClr val="0070C0"/>
                </a:solidFill>
              </a:rPr>
              <a:t>carga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dirty="0">
                <a:solidFill>
                  <a:schemeClr val="tx1"/>
                </a:solidFill>
                <a:highlight>
                  <a:srgbClr val="FFFF00"/>
                </a:highlight>
              </a:rPr>
              <a:t>no </a:t>
            </a:r>
            <a:r>
              <a:rPr lang="pt-BR" sz="2600" b="1" dirty="0">
                <a:solidFill>
                  <a:schemeClr val="tx1"/>
                </a:solidFill>
                <a:highlight>
                  <a:srgbClr val="FFFF00"/>
                </a:highlight>
              </a:rPr>
              <a:t>mesmo</a:t>
            </a:r>
            <a:r>
              <a:rPr lang="pt-BR" sz="2600" dirty="0">
                <a:solidFill>
                  <a:schemeClr val="tx1"/>
                </a:solidFill>
                <a:highlight>
                  <a:srgbClr val="FFFF00"/>
                </a:highlight>
              </a:rPr>
              <a:t> compartimento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5C44173-7E30-1280-1DA8-5DD362EC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 bwMode="auto">
          <a:xfrm>
            <a:off x="244274" y="2516600"/>
            <a:ext cx="4707598" cy="22392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00E35E2-97E5-7615-82BD-652B5933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32449"/>
            <a:ext cx="2989566" cy="21421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17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331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BFC6360-DB40-1D3E-1E3A-6FB0FAD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4170" y="1957969"/>
            <a:ext cx="476201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UTILITÁRIO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311638"/>
            <a:ext cx="4213702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</a:t>
            </a:r>
            <a:r>
              <a:rPr lang="pt-BR" sz="2600" b="1" dirty="0">
                <a:solidFill>
                  <a:srgbClr val="F17427"/>
                </a:solidFill>
              </a:rPr>
              <a:t>misto</a:t>
            </a:r>
            <a:r>
              <a:rPr lang="pt-BR" sz="2600" dirty="0">
                <a:solidFill>
                  <a:srgbClr val="000000"/>
                </a:solidFill>
              </a:rPr>
              <a:t> caracterizado pela </a:t>
            </a:r>
            <a:r>
              <a:rPr lang="pt-BR" sz="2600" dirty="0">
                <a:solidFill>
                  <a:srgbClr val="0070C0"/>
                </a:solidFill>
              </a:rPr>
              <a:t>versatilidade</a:t>
            </a:r>
            <a:r>
              <a:rPr lang="pt-BR" sz="2600" dirty="0">
                <a:solidFill>
                  <a:srgbClr val="000000"/>
                </a:solidFill>
              </a:rPr>
              <a:t> do seu uso, inclusive </a:t>
            </a:r>
            <a:r>
              <a:rPr lang="pt-BR" sz="2600" b="1" dirty="0">
                <a:solidFill>
                  <a:srgbClr val="000000"/>
                </a:solidFill>
              </a:rPr>
              <a:t>fora de estrada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7216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434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DE GRANDE PORTE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110382"/>
            <a:ext cx="8678198" cy="45397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350" dirty="0">
                <a:solidFill>
                  <a:srgbClr val="000000"/>
                </a:solidFill>
              </a:rPr>
              <a:t>Veículo automotor </a:t>
            </a:r>
            <a:r>
              <a:rPr lang="pt-BR" sz="2350" b="1" dirty="0">
                <a:solidFill>
                  <a:srgbClr val="000000"/>
                </a:solidFill>
              </a:rPr>
              <a:t>destinado ao transporte</a:t>
            </a:r>
            <a:r>
              <a:rPr lang="pt-BR" sz="2350" dirty="0">
                <a:solidFill>
                  <a:srgbClr val="000000"/>
                </a:solidFill>
              </a:rPr>
              <a:t> de:</a:t>
            </a:r>
          </a:p>
        </p:txBody>
      </p:sp>
      <p:pic>
        <p:nvPicPr>
          <p:cNvPr id="14338" name="Picture 2" descr="Conheça os tipos de carroceria dos caminhões">
            <a:extLst>
              <a:ext uri="{FF2B5EF4-FFF2-40B4-BE49-F238E27FC236}">
                <a16:creationId xmlns:a16="http://schemas.microsoft.com/office/drawing/2014/main" id="{DA069D9D-6F89-7BDA-1A03-BD4A09661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0768"/>
            <a:ext cx="3339669" cy="222644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953264FA-DF1D-80E2-3916-01F4AEFFD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5"/>
          <a:stretch/>
        </p:blipFill>
        <p:spPr bwMode="auto">
          <a:xfrm>
            <a:off x="4583511" y="2664966"/>
            <a:ext cx="3643954" cy="216226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A1F8217-204F-4F44-D245-3DACB4371F07}"/>
              </a:ext>
            </a:extLst>
          </p:cNvPr>
          <p:cNvSpPr txBox="1"/>
          <p:nvPr/>
        </p:nvSpPr>
        <p:spPr>
          <a:xfrm>
            <a:off x="328582" y="1875212"/>
            <a:ext cx="3339669" cy="81560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35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Carga</a:t>
            </a:r>
            <a:r>
              <a:rPr lang="pt-BR" sz="2350" dirty="0">
                <a:solidFill>
                  <a:srgbClr val="000000"/>
                </a:solidFill>
              </a:rPr>
              <a:t> com PBT máximo </a:t>
            </a:r>
            <a:r>
              <a:rPr lang="pt-BR" sz="2350" b="1" dirty="0">
                <a:solidFill>
                  <a:srgbClr val="F17427"/>
                </a:solidFill>
              </a:rPr>
              <a:t>superior</a:t>
            </a:r>
            <a:r>
              <a:rPr lang="pt-BR" sz="2350" dirty="0">
                <a:solidFill>
                  <a:srgbClr val="F17427"/>
                </a:solidFill>
              </a:rPr>
              <a:t> a 10.000 kg</a:t>
            </a:r>
            <a:endParaRPr lang="pt-BR" sz="2350" dirty="0">
              <a:solidFill>
                <a:srgbClr val="00000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E497D7F-3A6B-4204-EFDE-63731BACAAE5}"/>
              </a:ext>
            </a:extLst>
          </p:cNvPr>
          <p:cNvSpPr txBox="1"/>
          <p:nvPr/>
        </p:nvSpPr>
        <p:spPr>
          <a:xfrm>
            <a:off x="4572000" y="1918724"/>
            <a:ext cx="3096344" cy="81560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350" dirty="0">
                <a:solidFill>
                  <a:srgbClr val="000000"/>
                </a:solidFill>
                <a:highlight>
                  <a:srgbClr val="00FFFF"/>
                </a:highlight>
              </a:rPr>
              <a:t>Passageiros</a:t>
            </a:r>
            <a:r>
              <a:rPr lang="pt-BR" sz="2350" dirty="0">
                <a:solidFill>
                  <a:srgbClr val="000000"/>
                </a:solidFill>
              </a:rPr>
              <a:t> </a:t>
            </a:r>
            <a:br>
              <a:rPr lang="pt-BR" sz="2350" dirty="0">
                <a:solidFill>
                  <a:srgbClr val="000000"/>
                </a:solidFill>
              </a:rPr>
            </a:br>
            <a:r>
              <a:rPr lang="pt-BR" sz="2350" b="1" dirty="0">
                <a:solidFill>
                  <a:srgbClr val="0070C0"/>
                </a:solidFill>
              </a:rPr>
              <a:t>superior</a:t>
            </a:r>
            <a:r>
              <a:rPr lang="pt-BR" sz="2350" dirty="0">
                <a:solidFill>
                  <a:srgbClr val="0070C0"/>
                </a:solidFill>
              </a:rPr>
              <a:t> a 20 lugares</a:t>
            </a:r>
            <a:r>
              <a:rPr lang="pt-BR" sz="235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443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1536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3577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ÔNIBUS x MICRO-ÔNIBUS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9956" y="1279088"/>
            <a:ext cx="5010116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highlight>
                  <a:srgbClr val="FFFF00"/>
                </a:highlight>
              </a:rPr>
              <a:t>Ônibus</a:t>
            </a:r>
            <a:r>
              <a:rPr lang="pt-BR" sz="2600" dirty="0">
                <a:solidFill>
                  <a:srgbClr val="000000"/>
                </a:solidFill>
              </a:rPr>
              <a:t>: Veículo automotor de </a:t>
            </a:r>
            <a:r>
              <a:rPr lang="pt-BR" sz="2600" dirty="0">
                <a:solidFill>
                  <a:srgbClr val="F17427"/>
                </a:solidFill>
              </a:rPr>
              <a:t>transporte </a:t>
            </a:r>
            <a:r>
              <a:rPr lang="pt-BR" sz="2600" b="1" dirty="0">
                <a:solidFill>
                  <a:srgbClr val="F17427"/>
                </a:solidFill>
              </a:rPr>
              <a:t>coletivo</a:t>
            </a:r>
            <a:r>
              <a:rPr lang="pt-BR" sz="2600" dirty="0">
                <a:solidFill>
                  <a:srgbClr val="000000"/>
                </a:solidFill>
              </a:rPr>
              <a:t> com capacidade para </a:t>
            </a:r>
            <a:r>
              <a:rPr lang="pt-BR" sz="2600" b="1" dirty="0">
                <a:solidFill>
                  <a:srgbClr val="0070C0"/>
                </a:solidFill>
              </a:rPr>
              <a:t>mais</a:t>
            </a:r>
            <a:r>
              <a:rPr lang="pt-BR" sz="2600" dirty="0">
                <a:solidFill>
                  <a:srgbClr val="0070C0"/>
                </a:solidFill>
              </a:rPr>
              <a:t> de 20 passageiros </a:t>
            </a:r>
            <a:r>
              <a:rPr lang="pt-BR" sz="2600" dirty="0">
                <a:solidFill>
                  <a:srgbClr val="000000"/>
                </a:solidFill>
              </a:rPr>
              <a:t>[...].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DDABB-D28B-9EBB-3A31-592331B660AF}"/>
              </a:ext>
            </a:extLst>
          </p:cNvPr>
          <p:cNvSpPr txBox="1"/>
          <p:nvPr/>
        </p:nvSpPr>
        <p:spPr>
          <a:xfrm>
            <a:off x="254390" y="3312314"/>
            <a:ext cx="5253714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highlight>
                  <a:srgbClr val="FFFF00"/>
                </a:highlight>
              </a:rPr>
              <a:t>Micro-ônibus</a:t>
            </a:r>
            <a:r>
              <a:rPr lang="pt-BR" sz="2600" dirty="0">
                <a:solidFill>
                  <a:srgbClr val="000000"/>
                </a:solidFill>
              </a:rPr>
              <a:t>: Veículo automotor de </a:t>
            </a:r>
            <a:r>
              <a:rPr lang="pt-BR" sz="2600" dirty="0">
                <a:solidFill>
                  <a:srgbClr val="F17427"/>
                </a:solidFill>
              </a:rPr>
              <a:t>transporte </a:t>
            </a:r>
            <a:r>
              <a:rPr lang="pt-BR" sz="2600" b="1" dirty="0">
                <a:solidFill>
                  <a:srgbClr val="F17427"/>
                </a:solidFill>
              </a:rPr>
              <a:t>coletivo</a:t>
            </a:r>
            <a:r>
              <a:rPr lang="pt-BR" sz="2600" dirty="0">
                <a:solidFill>
                  <a:srgbClr val="000000"/>
                </a:solidFill>
              </a:rPr>
              <a:t> com capacidade para </a:t>
            </a:r>
            <a:r>
              <a:rPr lang="pt-BR" sz="2600" b="1" dirty="0">
                <a:solidFill>
                  <a:srgbClr val="0070C0"/>
                </a:solidFill>
              </a:rPr>
              <a:t>até</a:t>
            </a:r>
            <a:r>
              <a:rPr lang="pt-BR" sz="2600" dirty="0">
                <a:solidFill>
                  <a:srgbClr val="0070C0"/>
                </a:solidFill>
              </a:rPr>
              <a:t> 20 passageiros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5362" name="Picture 2" descr="Mercedes-Benz lança Sprinter para passageiro 19+1 com entrada pela porta  dianteira - Revista Carro">
            <a:extLst>
              <a:ext uri="{FF2B5EF4-FFF2-40B4-BE49-F238E27FC236}">
                <a16:creationId xmlns:a16="http://schemas.microsoft.com/office/drawing/2014/main" id="{004051D9-D0ED-09F3-2959-F34D8EB0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65617"/>
            <a:ext cx="2745102" cy="164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eobus vende 20 ônibus urbanos para Viamão">
            <a:extLst>
              <a:ext uri="{FF2B5EF4-FFF2-40B4-BE49-F238E27FC236}">
                <a16:creationId xmlns:a16="http://schemas.microsoft.com/office/drawing/2014/main" id="{A7A61A26-4906-7282-C9B7-18742B305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4670" r="5611"/>
          <a:stretch/>
        </p:blipFill>
        <p:spPr bwMode="auto">
          <a:xfrm>
            <a:off x="5228134" y="1054352"/>
            <a:ext cx="3709647" cy="173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638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BONDE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2283718"/>
            <a:ext cx="4213702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de </a:t>
            </a:r>
            <a:r>
              <a:rPr lang="pt-BR" sz="2600" dirty="0">
                <a:solidFill>
                  <a:srgbClr val="F17427"/>
                </a:solidFill>
              </a:rPr>
              <a:t>propulsão </a:t>
            </a:r>
            <a:r>
              <a:rPr lang="pt-BR" sz="2600" b="1" dirty="0">
                <a:solidFill>
                  <a:srgbClr val="F17427"/>
                </a:solidFill>
              </a:rPr>
              <a:t>elétrica</a:t>
            </a:r>
            <a:r>
              <a:rPr lang="pt-BR" sz="2600" dirty="0">
                <a:solidFill>
                  <a:srgbClr val="F17427"/>
                </a:solidFill>
              </a:rPr>
              <a:t> </a:t>
            </a:r>
            <a:r>
              <a:rPr lang="pt-BR" sz="2600" dirty="0">
                <a:solidFill>
                  <a:srgbClr val="000000"/>
                </a:solidFill>
              </a:rPr>
              <a:t>que </a:t>
            </a:r>
            <a:r>
              <a:rPr lang="pt-BR" sz="2600" dirty="0">
                <a:solidFill>
                  <a:srgbClr val="0070C0"/>
                </a:solidFill>
              </a:rPr>
              <a:t>se move sobre </a:t>
            </a:r>
            <a:r>
              <a:rPr lang="pt-BR" sz="2600" b="1" dirty="0">
                <a:solidFill>
                  <a:srgbClr val="0070C0"/>
                </a:solidFill>
              </a:rPr>
              <a:t>trilhos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6386" name="Picture 2" descr="CCR atinge fatia majoritária na concessionária do VLT Carioca - ANPTrilhos">
            <a:extLst>
              <a:ext uri="{FF2B5EF4-FFF2-40B4-BE49-F238E27FC236}">
                <a16:creationId xmlns:a16="http://schemas.microsoft.com/office/drawing/2014/main" id="{A389ABDA-CCEA-8CE8-6890-88F0F0561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9622"/>
            <a:ext cx="4213702" cy="280913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77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1843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434" name="Picture 2" descr="Transformando um furgão em um Motorhome - Parte 1">
            <a:extLst>
              <a:ext uri="{FF2B5EF4-FFF2-40B4-BE49-F238E27FC236}">
                <a16:creationId xmlns:a16="http://schemas.microsoft.com/office/drawing/2014/main" id="{0FDDE520-0878-B70F-C152-33D35655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56" y="1779662"/>
            <a:ext cx="504785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9974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4318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MOTOR-CASA (MOTOR-HOME)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3210" y="1275606"/>
            <a:ext cx="7105093" cy="4924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automotor cuja </a:t>
            </a:r>
            <a:r>
              <a:rPr lang="pt-BR" sz="2600" b="1" dirty="0">
                <a:solidFill>
                  <a:srgbClr val="000000"/>
                </a:solidFill>
              </a:rPr>
              <a:t>carroçaria</a:t>
            </a:r>
            <a:r>
              <a:rPr lang="pt-BR" sz="2600" dirty="0">
                <a:solidFill>
                  <a:srgbClr val="000000"/>
                </a:solidFill>
              </a:rPr>
              <a:t> seja </a:t>
            </a:r>
            <a:r>
              <a:rPr lang="pt-BR" sz="2600" b="1" dirty="0">
                <a:solidFill>
                  <a:srgbClr val="000000"/>
                </a:solidFill>
              </a:rPr>
              <a:t>fechada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C2573-A5D9-9676-3D39-2B7D544B04DE}"/>
              </a:ext>
            </a:extLst>
          </p:cNvPr>
          <p:cNvSpPr txBox="1"/>
          <p:nvPr/>
        </p:nvSpPr>
        <p:spPr>
          <a:xfrm>
            <a:off x="219892" y="1708276"/>
            <a:ext cx="5047850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destinada a </a:t>
            </a:r>
            <a:r>
              <a:rPr lang="pt-BR" sz="2600" dirty="0">
                <a:solidFill>
                  <a:srgbClr val="F17427"/>
                </a:solidFill>
              </a:rPr>
              <a:t>alojamento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F17427"/>
                </a:solidFill>
              </a:rPr>
              <a:t>escritório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F17427"/>
                </a:solidFill>
              </a:rPr>
              <a:t>comércio</a:t>
            </a:r>
            <a:r>
              <a:rPr lang="pt-BR" sz="2600" dirty="0">
                <a:solidFill>
                  <a:srgbClr val="000000"/>
                </a:solidFill>
              </a:rPr>
              <a:t> ou finalidades análogas. </a:t>
            </a:r>
          </a:p>
        </p:txBody>
      </p:sp>
    </p:spTree>
    <p:extLst>
      <p:ext uri="{BB962C8B-B14F-4D97-AF65-F5344CB8AC3E}">
        <p14:creationId xmlns:p14="http://schemas.microsoft.com/office/powerpoint/2010/main" val="4263471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048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9974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4318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TRAILER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3210" y="1207080"/>
            <a:ext cx="8761278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000000"/>
                </a:solidFill>
              </a:rPr>
              <a:t>Reboque</a:t>
            </a:r>
            <a:r>
              <a:rPr lang="pt-BR" sz="2600" dirty="0">
                <a:solidFill>
                  <a:srgbClr val="000000"/>
                </a:solidFill>
              </a:rPr>
              <a:t> ou </a:t>
            </a:r>
            <a:r>
              <a:rPr lang="pt-BR" sz="2600" b="1" dirty="0">
                <a:solidFill>
                  <a:srgbClr val="000000"/>
                </a:solidFill>
              </a:rPr>
              <a:t>semirreboque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dirty="0">
                <a:solidFill>
                  <a:srgbClr val="F17427"/>
                </a:solidFill>
              </a:rPr>
              <a:t>tipo </a:t>
            </a:r>
            <a:r>
              <a:rPr lang="pt-BR" sz="2600" b="1" dirty="0">
                <a:solidFill>
                  <a:srgbClr val="F17427"/>
                </a:solidFill>
              </a:rPr>
              <a:t>casa</a:t>
            </a:r>
            <a:r>
              <a:rPr lang="pt-BR" sz="2600" dirty="0">
                <a:solidFill>
                  <a:srgbClr val="000000"/>
                </a:solidFill>
              </a:rPr>
              <a:t>, com duas, quatro, ou seis rodas, </a:t>
            </a:r>
            <a:r>
              <a:rPr lang="pt-BR" sz="2600" dirty="0">
                <a:solidFill>
                  <a:srgbClr val="0070C0"/>
                </a:solidFill>
              </a:rPr>
              <a:t>acoplado</a:t>
            </a:r>
            <a:r>
              <a:rPr lang="pt-BR" sz="2600" dirty="0">
                <a:solidFill>
                  <a:srgbClr val="000000"/>
                </a:solidFill>
              </a:rPr>
              <a:t> ou </a:t>
            </a:r>
            <a:r>
              <a:rPr lang="pt-BR" sz="2600" dirty="0">
                <a:solidFill>
                  <a:srgbClr val="0070C0"/>
                </a:solidFill>
              </a:rPr>
              <a:t>adaptado à traseira de </a:t>
            </a:r>
            <a:r>
              <a:rPr lang="pt-BR" sz="2600" b="1" dirty="0">
                <a:solidFill>
                  <a:srgbClr val="0070C0"/>
                </a:solidFill>
              </a:rPr>
              <a:t>automóvel</a:t>
            </a:r>
            <a:r>
              <a:rPr lang="pt-BR" sz="2600" dirty="0">
                <a:solidFill>
                  <a:srgbClr val="0070C0"/>
                </a:solidFill>
              </a:rPr>
              <a:t> ou </a:t>
            </a:r>
            <a:r>
              <a:rPr lang="pt-BR" sz="2600" b="1" dirty="0">
                <a:solidFill>
                  <a:srgbClr val="0070C0"/>
                </a:solidFill>
              </a:rPr>
              <a:t>camionete</a:t>
            </a:r>
            <a:r>
              <a:rPr lang="pt-BR" sz="2600" dirty="0">
                <a:solidFill>
                  <a:schemeClr val="tx1"/>
                </a:solidFill>
              </a:rPr>
              <a:t> ...</a:t>
            </a:r>
          </a:p>
        </p:txBody>
      </p:sp>
      <p:pic>
        <p:nvPicPr>
          <p:cNvPr id="20482" name="Picture 2" descr="Com preço de picape, trailer Heartland Lithium tem até garagem">
            <a:extLst>
              <a:ext uri="{FF2B5EF4-FFF2-40B4-BE49-F238E27FC236}">
                <a16:creationId xmlns:a16="http://schemas.microsoft.com/office/drawing/2014/main" id="{09C8CD35-DC01-A6F6-475E-2E934E41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83718"/>
            <a:ext cx="4626116" cy="260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16C74-3E09-8809-F3C5-0955F47AFD89}"/>
              </a:ext>
            </a:extLst>
          </p:cNvPr>
          <p:cNvSpPr txBox="1"/>
          <p:nvPr/>
        </p:nvSpPr>
        <p:spPr>
          <a:xfrm>
            <a:off x="214282" y="2679179"/>
            <a:ext cx="4269005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chemeClr val="tx1"/>
                </a:solidFill>
              </a:rPr>
              <a:t>...</a:t>
            </a:r>
            <a:r>
              <a:rPr lang="pt-BR" sz="2600" dirty="0">
                <a:solidFill>
                  <a:srgbClr val="008000"/>
                </a:solidFill>
              </a:rPr>
              <a:t> utilizado</a:t>
            </a:r>
            <a:r>
              <a:rPr lang="pt-BR" sz="2600" dirty="0">
                <a:solidFill>
                  <a:srgbClr val="000000"/>
                </a:solidFill>
              </a:rPr>
              <a:t> em geral em atividades turísticas como </a:t>
            </a:r>
            <a:r>
              <a:rPr lang="pt-BR" sz="2600" b="1" dirty="0">
                <a:solidFill>
                  <a:srgbClr val="008000"/>
                </a:solidFill>
              </a:rPr>
              <a:t>alojamento</a:t>
            </a:r>
            <a:r>
              <a:rPr lang="pt-BR" sz="2600" dirty="0">
                <a:solidFill>
                  <a:srgbClr val="000000"/>
                </a:solidFill>
              </a:rPr>
              <a:t>, ou para </a:t>
            </a:r>
            <a:r>
              <a:rPr lang="pt-BR" sz="2600" b="1" dirty="0">
                <a:solidFill>
                  <a:srgbClr val="008000"/>
                </a:solidFill>
              </a:rPr>
              <a:t>atividades comerciais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19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3577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REBOQUE x SEMIRREBOQUE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270574"/>
            <a:ext cx="4282948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highlight>
                  <a:srgbClr val="FFFF00"/>
                </a:highlight>
              </a:rPr>
              <a:t>Reboque</a:t>
            </a:r>
            <a:r>
              <a:rPr lang="pt-BR" sz="2600" dirty="0">
                <a:solidFill>
                  <a:srgbClr val="000000"/>
                </a:solidFill>
              </a:rPr>
              <a:t>: Veículo </a:t>
            </a:r>
            <a:r>
              <a:rPr lang="pt-BR" sz="2600" b="1" dirty="0">
                <a:solidFill>
                  <a:srgbClr val="000000"/>
                </a:solidFill>
              </a:rPr>
              <a:t>destinado</a:t>
            </a:r>
            <a:r>
              <a:rPr lang="pt-BR" sz="2600" dirty="0">
                <a:solidFill>
                  <a:srgbClr val="000000"/>
                </a:solidFill>
              </a:rPr>
              <a:t> a ser </a:t>
            </a:r>
            <a:r>
              <a:rPr lang="pt-BR" sz="2600" dirty="0">
                <a:solidFill>
                  <a:srgbClr val="F17427"/>
                </a:solidFill>
              </a:rPr>
              <a:t>engatado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b="1" dirty="0">
                <a:solidFill>
                  <a:schemeClr val="tx1"/>
                </a:solidFill>
              </a:rPr>
              <a:t>atrás</a:t>
            </a:r>
            <a:r>
              <a:rPr lang="pt-BR" sz="2600" dirty="0">
                <a:solidFill>
                  <a:schemeClr val="tx1"/>
                </a:solidFill>
              </a:rPr>
              <a:t> de um </a:t>
            </a:r>
            <a:r>
              <a:rPr lang="pt-BR" sz="2600" dirty="0">
                <a:solidFill>
                  <a:srgbClr val="0070C0"/>
                </a:solidFill>
              </a:rPr>
              <a:t>veículo automotor</a:t>
            </a:r>
            <a:r>
              <a:rPr lang="pt-BR" sz="26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DDABB-D28B-9EBB-3A31-592331B660AF}"/>
              </a:ext>
            </a:extLst>
          </p:cNvPr>
          <p:cNvSpPr txBox="1"/>
          <p:nvPr/>
        </p:nvSpPr>
        <p:spPr>
          <a:xfrm>
            <a:off x="214282" y="3075806"/>
            <a:ext cx="4396115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highlight>
                  <a:srgbClr val="FFFF00"/>
                </a:highlight>
              </a:rPr>
              <a:t>Semirreboque</a:t>
            </a:r>
            <a:r>
              <a:rPr lang="pt-BR" sz="2600" dirty="0">
                <a:solidFill>
                  <a:srgbClr val="000000"/>
                </a:solidFill>
              </a:rPr>
              <a:t>: Veículo de um ou mais eixos que se </a:t>
            </a:r>
            <a:r>
              <a:rPr lang="pt-BR" sz="2600" dirty="0">
                <a:solidFill>
                  <a:srgbClr val="F17427"/>
                </a:solidFill>
              </a:rPr>
              <a:t>apoia</a:t>
            </a:r>
            <a:r>
              <a:rPr lang="pt-BR" sz="2600" dirty="0">
                <a:solidFill>
                  <a:srgbClr val="000000"/>
                </a:solidFill>
              </a:rPr>
              <a:t> na sua </a:t>
            </a:r>
            <a:r>
              <a:rPr lang="pt-BR" sz="2600" dirty="0">
                <a:solidFill>
                  <a:srgbClr val="0070C0"/>
                </a:solidFill>
              </a:rPr>
              <a:t>unidade tratora</a:t>
            </a:r>
            <a:r>
              <a:rPr lang="pt-BR" sz="2600" dirty="0">
                <a:solidFill>
                  <a:srgbClr val="000000"/>
                </a:solidFill>
              </a:rPr>
              <a:t> ou é a ela ligado por meio de </a:t>
            </a:r>
            <a:r>
              <a:rPr lang="pt-BR" sz="2600" b="1" dirty="0">
                <a:solidFill>
                  <a:srgbClr val="000000"/>
                </a:solidFill>
              </a:rPr>
              <a:t>articulação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1D5C8-E15D-DF04-990E-109D7751D0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b="135"/>
          <a:stretch/>
        </p:blipFill>
        <p:spPr>
          <a:xfrm>
            <a:off x="4470172" y="1146142"/>
            <a:ext cx="4357718" cy="1205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76B91E-393B-071A-5080-622BC9BA2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58405" r="24800" b="11204"/>
          <a:stretch/>
        </p:blipFill>
        <p:spPr>
          <a:xfrm>
            <a:off x="4552127" y="3176992"/>
            <a:ext cx="4396115" cy="14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1638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CAMINHÃO-TRATOR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2283718"/>
            <a:ext cx="4213702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automotor </a:t>
            </a:r>
            <a:r>
              <a:rPr lang="pt-BR" sz="2600" b="1" dirty="0">
                <a:solidFill>
                  <a:srgbClr val="000000"/>
                </a:solidFill>
              </a:rPr>
              <a:t>destinado</a:t>
            </a:r>
            <a:r>
              <a:rPr lang="pt-BR" sz="2600" dirty="0">
                <a:solidFill>
                  <a:srgbClr val="000000"/>
                </a:solidFill>
              </a:rPr>
              <a:t> a </a:t>
            </a:r>
            <a:r>
              <a:rPr lang="pt-BR" sz="2600" dirty="0">
                <a:solidFill>
                  <a:srgbClr val="F17427"/>
                </a:solidFill>
              </a:rPr>
              <a:t>tracionar</a:t>
            </a:r>
            <a:r>
              <a:rPr lang="pt-BR" sz="2600" dirty="0">
                <a:solidFill>
                  <a:srgbClr val="000000"/>
                </a:solidFill>
              </a:rPr>
              <a:t> ou </a:t>
            </a:r>
            <a:r>
              <a:rPr lang="pt-BR" sz="2600" dirty="0">
                <a:solidFill>
                  <a:srgbClr val="F17427"/>
                </a:solidFill>
              </a:rPr>
              <a:t>arrastar</a:t>
            </a:r>
            <a:r>
              <a:rPr lang="pt-BR" sz="2600" dirty="0">
                <a:solidFill>
                  <a:srgbClr val="000000"/>
                </a:solidFill>
              </a:rPr>
              <a:t> outro. 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9ACB65AA-77A9-45EB-DB42-18D75CE2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 bwMode="auto">
          <a:xfrm>
            <a:off x="4716018" y="1181822"/>
            <a:ext cx="381642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937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819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3" y="1275606"/>
            <a:ext cx="3349606" cy="32932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highlight>
                  <a:srgbClr val="FFFF00"/>
                </a:highlight>
              </a:rPr>
              <a:t>Superfície</a:t>
            </a:r>
            <a:r>
              <a:rPr lang="pt-BR" sz="2600" dirty="0">
                <a:solidFill>
                  <a:srgbClr val="000000"/>
                </a:solidFill>
              </a:rPr>
              <a:t> por onde transitam </a:t>
            </a:r>
            <a:r>
              <a:rPr lang="pt-BR" sz="2600" dirty="0">
                <a:solidFill>
                  <a:srgbClr val="0070C0"/>
                </a:solidFill>
              </a:rPr>
              <a:t>veículos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0070C0"/>
                </a:solidFill>
              </a:rPr>
              <a:t>pessoas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dirty="0">
                <a:solidFill>
                  <a:srgbClr val="0070C0"/>
                </a:solidFill>
              </a:rPr>
              <a:t>animais</a:t>
            </a:r>
            <a:r>
              <a:rPr lang="pt-BR" sz="2600" dirty="0">
                <a:solidFill>
                  <a:srgbClr val="000000"/>
                </a:solidFill>
              </a:rPr>
              <a:t> ...</a:t>
            </a:r>
          </a:p>
          <a:p>
            <a:endParaRPr lang="pt-BR" sz="2600" dirty="0">
              <a:solidFill>
                <a:srgbClr val="000000"/>
              </a:solidFill>
            </a:endParaRPr>
          </a:p>
          <a:p>
            <a:r>
              <a:rPr lang="pt-BR" sz="2600" dirty="0">
                <a:solidFill>
                  <a:srgbClr val="000000"/>
                </a:solidFill>
              </a:rPr>
              <a:t>... compreendendo a </a:t>
            </a:r>
            <a:r>
              <a:rPr lang="pt-BR" sz="2600" dirty="0">
                <a:solidFill>
                  <a:srgbClr val="F17427"/>
                </a:solidFill>
              </a:rPr>
              <a:t>pista</a:t>
            </a:r>
            <a:r>
              <a:rPr lang="pt-BR" sz="2600" dirty="0">
                <a:solidFill>
                  <a:srgbClr val="000000"/>
                </a:solidFill>
              </a:rPr>
              <a:t>, a </a:t>
            </a:r>
            <a:r>
              <a:rPr lang="pt-BR" sz="2600" dirty="0">
                <a:solidFill>
                  <a:srgbClr val="F17427"/>
                </a:solidFill>
              </a:rPr>
              <a:t>calçada</a:t>
            </a:r>
            <a:r>
              <a:rPr lang="pt-BR" sz="2600" dirty="0">
                <a:solidFill>
                  <a:srgbClr val="000000"/>
                </a:solidFill>
              </a:rPr>
              <a:t>, o </a:t>
            </a:r>
            <a:r>
              <a:rPr lang="pt-BR" sz="2600" dirty="0">
                <a:solidFill>
                  <a:srgbClr val="F17427"/>
                </a:solidFill>
              </a:rPr>
              <a:t>acostamento</a:t>
            </a:r>
            <a:r>
              <a:rPr lang="pt-BR" sz="2600" dirty="0">
                <a:solidFill>
                  <a:srgbClr val="000000"/>
                </a:solidFill>
              </a:rPr>
              <a:t>, </a:t>
            </a:r>
            <a:r>
              <a:rPr lang="pt-BR" sz="2600" dirty="0">
                <a:solidFill>
                  <a:srgbClr val="F17427"/>
                </a:solidFill>
              </a:rPr>
              <a:t>ilha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dirty="0">
                <a:solidFill>
                  <a:srgbClr val="F17427"/>
                </a:solidFill>
              </a:rPr>
              <a:t>canteiro central</a:t>
            </a:r>
            <a:r>
              <a:rPr lang="pt-BR" sz="26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9963EF5-717C-D61F-D176-C93511F9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8764"/>
          <a:stretch/>
        </p:blipFill>
        <p:spPr bwMode="auto">
          <a:xfrm>
            <a:off x="3889157" y="1275606"/>
            <a:ext cx="5040560" cy="343790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72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150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TRATOR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30782" y="1635646"/>
            <a:ext cx="4213702" cy="24929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</a:rPr>
              <a:t>Veículo automotor construído </a:t>
            </a:r>
            <a:r>
              <a:rPr lang="pt-BR" sz="2600" b="1" dirty="0">
                <a:solidFill>
                  <a:schemeClr val="tx1"/>
                </a:solidFill>
              </a:rPr>
              <a:t>para realizar trabalho </a:t>
            </a:r>
            <a:r>
              <a:rPr lang="pt-BR" sz="2600" dirty="0">
                <a:solidFill>
                  <a:srgbClr val="F17427"/>
                </a:solidFill>
              </a:rPr>
              <a:t>agrícola</a:t>
            </a:r>
            <a:r>
              <a:rPr lang="pt-BR" sz="2600" dirty="0">
                <a:solidFill>
                  <a:srgbClr val="000000"/>
                </a:solidFill>
              </a:rPr>
              <a:t>, de </a:t>
            </a:r>
            <a:r>
              <a:rPr lang="pt-BR" sz="2600" dirty="0">
                <a:solidFill>
                  <a:srgbClr val="F17427"/>
                </a:solidFill>
              </a:rPr>
              <a:t>construção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dirty="0">
                <a:solidFill>
                  <a:srgbClr val="F17427"/>
                </a:solidFill>
              </a:rPr>
              <a:t>pavimentação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b="1" dirty="0">
                <a:solidFill>
                  <a:srgbClr val="0070C0"/>
                </a:solidFill>
              </a:rPr>
              <a:t>tracionar</a:t>
            </a:r>
            <a:r>
              <a:rPr lang="pt-BR" sz="2600" dirty="0">
                <a:solidFill>
                  <a:srgbClr val="0070C0"/>
                </a:solidFill>
              </a:rPr>
              <a:t> outros veículos</a:t>
            </a:r>
            <a:r>
              <a:rPr lang="pt-BR" sz="2600" dirty="0">
                <a:solidFill>
                  <a:srgbClr val="000000"/>
                </a:solidFill>
              </a:rPr>
              <a:t> e equipamentos. </a:t>
            </a:r>
          </a:p>
        </p:txBody>
      </p:sp>
      <p:pic>
        <p:nvPicPr>
          <p:cNvPr id="21506" name="Picture 2" descr="Trator com motor de 4 cilindros - economia e menor custo - Lubes em Foco">
            <a:extLst>
              <a:ext uri="{FF2B5EF4-FFF2-40B4-BE49-F238E27FC236}">
                <a16:creationId xmlns:a16="http://schemas.microsoft.com/office/drawing/2014/main" id="{F575DD66-8561-9B95-5197-6A6DC7982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6" r="10310"/>
          <a:stretch/>
        </p:blipFill>
        <p:spPr bwMode="auto">
          <a:xfrm>
            <a:off x="4590405" y="1359093"/>
            <a:ext cx="3979591" cy="33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61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ARTICULADO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192595"/>
            <a:ext cx="8929718" cy="4924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F17427"/>
                </a:solidFill>
              </a:rPr>
              <a:t>Combinação</a:t>
            </a:r>
            <a:r>
              <a:rPr lang="pt-BR" sz="2600" dirty="0">
                <a:solidFill>
                  <a:srgbClr val="F17427"/>
                </a:solidFill>
              </a:rPr>
              <a:t> de veículos </a:t>
            </a:r>
            <a:r>
              <a:rPr lang="pt-BR" sz="2600" dirty="0">
                <a:solidFill>
                  <a:srgbClr val="000000"/>
                </a:solidFill>
              </a:rPr>
              <a:t>acoplados, sendo </a:t>
            </a:r>
            <a:r>
              <a:rPr lang="pt-BR" sz="2600" b="1" dirty="0">
                <a:solidFill>
                  <a:srgbClr val="0070C0"/>
                </a:solidFill>
              </a:rPr>
              <a:t>um deles</a:t>
            </a:r>
            <a:r>
              <a:rPr lang="pt-BR" sz="2600" dirty="0">
                <a:solidFill>
                  <a:srgbClr val="0070C0"/>
                </a:solidFill>
              </a:rPr>
              <a:t> automotor</a:t>
            </a:r>
            <a:r>
              <a:rPr lang="pt-BR" sz="260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4" name="Imagem 3" descr="Caminhão em estrada&#10;&#10;O conteúdo gerado por IA pode estar incorreto.">
            <a:extLst>
              <a:ext uri="{FF2B5EF4-FFF2-40B4-BE49-F238E27FC236}">
                <a16:creationId xmlns:a16="http://schemas.microsoft.com/office/drawing/2014/main" id="{C26A9984-9D61-13A8-00C7-6DB562D22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r="7539" b="10124"/>
          <a:stretch/>
        </p:blipFill>
        <p:spPr>
          <a:xfrm>
            <a:off x="1479932" y="1923678"/>
            <a:ext cx="6184135" cy="244827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909405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CONJUGADO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203598"/>
            <a:ext cx="8750206" cy="129266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F17427"/>
                </a:solidFill>
              </a:rPr>
              <a:t>Combinação</a:t>
            </a:r>
            <a:r>
              <a:rPr lang="pt-BR" sz="2600" dirty="0">
                <a:solidFill>
                  <a:srgbClr val="F17427"/>
                </a:solidFill>
              </a:rPr>
              <a:t> de veículos</a:t>
            </a:r>
            <a:r>
              <a:rPr lang="pt-BR" sz="2600" dirty="0">
                <a:solidFill>
                  <a:srgbClr val="000000"/>
                </a:solidFill>
              </a:rPr>
              <a:t>, sendo </a:t>
            </a:r>
            <a:r>
              <a:rPr lang="pt-BR" sz="2600" dirty="0">
                <a:solidFill>
                  <a:srgbClr val="0070C0"/>
                </a:solidFill>
              </a:rPr>
              <a:t>o </a:t>
            </a:r>
            <a:r>
              <a:rPr lang="pt-BR" sz="2600" b="1" dirty="0">
                <a:solidFill>
                  <a:srgbClr val="0070C0"/>
                </a:solidFill>
              </a:rPr>
              <a:t>primeiro</a:t>
            </a:r>
            <a:r>
              <a:rPr lang="pt-BR" sz="2600" dirty="0">
                <a:solidFill>
                  <a:srgbClr val="0070C0"/>
                </a:solidFill>
              </a:rPr>
              <a:t> um veículo automotor</a:t>
            </a:r>
            <a:r>
              <a:rPr lang="pt-BR" sz="2600" dirty="0">
                <a:solidFill>
                  <a:srgbClr val="000000"/>
                </a:solidFill>
              </a:rPr>
              <a:t> e </a:t>
            </a:r>
            <a:r>
              <a:rPr lang="pt-BR" sz="2600" b="1" dirty="0">
                <a:solidFill>
                  <a:srgbClr val="000000"/>
                </a:solidFill>
              </a:rPr>
              <a:t>os demais</a:t>
            </a:r>
            <a:r>
              <a:rPr lang="pt-BR" sz="2600" dirty="0">
                <a:solidFill>
                  <a:srgbClr val="000000"/>
                </a:solidFill>
              </a:rPr>
              <a:t> </a:t>
            </a:r>
            <a:r>
              <a:rPr lang="pt-BR" sz="2600" dirty="0">
                <a:solidFill>
                  <a:srgbClr val="00B050"/>
                </a:solidFill>
              </a:rPr>
              <a:t>reboques</a:t>
            </a:r>
            <a:r>
              <a:rPr lang="pt-BR" sz="2600" dirty="0">
                <a:solidFill>
                  <a:srgbClr val="000000"/>
                </a:solidFill>
              </a:rPr>
              <a:t> ou </a:t>
            </a:r>
            <a:r>
              <a:rPr lang="pt-BR" sz="2600" dirty="0">
                <a:solidFill>
                  <a:srgbClr val="00B050"/>
                </a:solidFill>
              </a:rPr>
              <a:t>equipamentos de trabalho </a:t>
            </a:r>
            <a:r>
              <a:rPr lang="pt-BR" sz="2600" dirty="0">
                <a:solidFill>
                  <a:srgbClr val="000000"/>
                </a:solidFill>
              </a:rPr>
              <a:t>agrícola, construção, terraplenagem ou pavimentação. </a:t>
            </a:r>
          </a:p>
        </p:txBody>
      </p:sp>
      <p:pic>
        <p:nvPicPr>
          <p:cNvPr id="4" name="Imagem 3" descr="Caminhão verde na grama&#10;&#10;O conteúdo gerado por IA pode estar incorreto.">
            <a:extLst>
              <a:ext uri="{FF2B5EF4-FFF2-40B4-BE49-F238E27FC236}">
                <a16:creationId xmlns:a16="http://schemas.microsoft.com/office/drawing/2014/main" id="{64EED469-5C6B-78FD-3419-3ED856131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/>
          <a:stretch/>
        </p:blipFill>
        <p:spPr>
          <a:xfrm>
            <a:off x="1835514" y="2571750"/>
            <a:ext cx="5184939" cy="23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69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662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DE COLEÇÃO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192595"/>
            <a:ext cx="4573742" cy="169277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0" i="0" u="none" strike="noStrike" baseline="0" dirty="0">
                <a:solidFill>
                  <a:srgbClr val="000000"/>
                </a:solidFill>
                <a:latin typeface="Calibri (body)"/>
              </a:rPr>
              <a:t>Veículo </a:t>
            </a:r>
            <a:r>
              <a:rPr lang="pt-BR" sz="2600" b="0" i="0" u="none" strike="noStrike" baseline="0" dirty="0">
                <a:solidFill>
                  <a:srgbClr val="F17427"/>
                </a:solidFill>
                <a:latin typeface="Calibri (body)"/>
              </a:rPr>
              <a:t>fabricado há </a:t>
            </a:r>
            <a:r>
              <a:rPr lang="pt-BR" sz="2600" b="1" i="0" u="none" strike="noStrike" baseline="0" dirty="0">
                <a:solidFill>
                  <a:srgbClr val="F17427"/>
                </a:solidFill>
                <a:latin typeface="Calibri (body)"/>
              </a:rPr>
              <a:t>mais de 30 anos</a:t>
            </a:r>
            <a:r>
              <a:rPr lang="pt-BR" sz="2600" b="0" i="0" u="none" strike="noStrike" baseline="0" dirty="0">
                <a:solidFill>
                  <a:srgbClr val="000000"/>
                </a:solidFill>
                <a:latin typeface="Calibri (body)"/>
              </a:rPr>
              <a:t>, original ou modificado, que </a:t>
            </a:r>
            <a:r>
              <a:rPr lang="pt-BR" sz="2600" b="0" i="0" u="none" strike="noStrike" baseline="0" dirty="0">
                <a:solidFill>
                  <a:srgbClr val="0070C0"/>
                </a:solidFill>
                <a:latin typeface="Calibri (body)"/>
              </a:rPr>
              <a:t>possui valor histórico</a:t>
            </a:r>
            <a:r>
              <a:rPr lang="pt-BR" sz="2600" b="0" i="0" u="none" strike="noStrike" baseline="0" dirty="0">
                <a:solidFill>
                  <a:srgbClr val="000000"/>
                </a:solidFill>
                <a:latin typeface="Calibri (body)"/>
              </a:rPr>
              <a:t> próprio. </a:t>
            </a:r>
            <a:endParaRPr lang="pt-BR" sz="2600" dirty="0">
              <a:solidFill>
                <a:srgbClr val="000000"/>
              </a:solidFill>
              <a:latin typeface="Calibri (body)"/>
            </a:endParaRPr>
          </a:p>
        </p:txBody>
      </p:sp>
      <p:pic>
        <p:nvPicPr>
          <p:cNvPr id="26626" name="Picture 2" descr="Contran libera placa preta em carros originais e modificados; veja regras |  Quatro Rodas">
            <a:extLst>
              <a:ext uri="{FF2B5EF4-FFF2-40B4-BE49-F238E27FC236}">
                <a16:creationId xmlns:a16="http://schemas.microsoft.com/office/drawing/2014/main" id="{1A5981C2-6F31-7EBE-9A80-F3F045CF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87" y="2211710"/>
            <a:ext cx="4363977" cy="24547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700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560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ESPECIAL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131590"/>
            <a:ext cx="8606190" cy="8925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latin typeface="Calibri (body)"/>
              </a:rPr>
              <a:t>Veículo de </a:t>
            </a:r>
            <a:r>
              <a:rPr lang="pt-BR" sz="2600" dirty="0">
                <a:solidFill>
                  <a:srgbClr val="008000"/>
                </a:solidFill>
                <a:latin typeface="Calibri (body)"/>
              </a:rPr>
              <a:t>passageiro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, de </a:t>
            </a:r>
            <a:r>
              <a:rPr lang="pt-BR" sz="2600" dirty="0">
                <a:solidFill>
                  <a:srgbClr val="008000"/>
                </a:solidFill>
                <a:latin typeface="Calibri (body)"/>
              </a:rPr>
              <a:t>carga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, de </a:t>
            </a:r>
            <a:r>
              <a:rPr lang="pt-BR" sz="2600" dirty="0">
                <a:solidFill>
                  <a:srgbClr val="008000"/>
                </a:solidFill>
                <a:latin typeface="Calibri (body)"/>
              </a:rPr>
              <a:t>tração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, de </a:t>
            </a:r>
            <a:r>
              <a:rPr lang="pt-BR" sz="2600" dirty="0">
                <a:solidFill>
                  <a:srgbClr val="008000"/>
                </a:solidFill>
                <a:latin typeface="Calibri (body)"/>
              </a:rPr>
              <a:t>coleção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ou </a:t>
            </a:r>
            <a:r>
              <a:rPr lang="pt-BR" sz="2600" dirty="0">
                <a:solidFill>
                  <a:srgbClr val="008000"/>
                </a:solidFill>
                <a:latin typeface="Calibri (body)"/>
              </a:rPr>
              <a:t>misto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que </a:t>
            </a:r>
            <a:r>
              <a:rPr lang="pt-BR" sz="2600" dirty="0">
                <a:solidFill>
                  <a:srgbClr val="F17427"/>
                </a:solidFill>
                <a:latin typeface="Calibri (body)"/>
              </a:rPr>
              <a:t>possui características diferenciadas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para realização de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DA491-8111-FC76-8F68-F90866429496}"/>
              </a:ext>
            </a:extLst>
          </p:cNvPr>
          <p:cNvSpPr txBox="1"/>
          <p:nvPr/>
        </p:nvSpPr>
        <p:spPr>
          <a:xfrm>
            <a:off x="214282" y="2383538"/>
            <a:ext cx="3932094" cy="20928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latin typeface="Calibri (body)"/>
              </a:rPr>
              <a:t>... </a:t>
            </a:r>
            <a:r>
              <a:rPr lang="pt-BR" sz="2600" dirty="0">
                <a:solidFill>
                  <a:srgbClr val="0070C0"/>
                </a:solidFill>
                <a:latin typeface="Calibri (body)"/>
              </a:rPr>
              <a:t>função especial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para a qual são </a:t>
            </a:r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necessários arranjos específicos da carroceria e/ou equipamento.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4C9CF3AE-0281-E317-4BB2-309EFF0E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6376" y="2115390"/>
            <a:ext cx="4674096" cy="2629179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401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439950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53658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VEÍCULO EM ESTADO DE ABANDONO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79512" y="1135072"/>
            <a:ext cx="8784976" cy="122482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b="1" dirty="0">
                <a:solidFill>
                  <a:srgbClr val="000000"/>
                </a:solidFill>
                <a:latin typeface="Calibri (body)"/>
              </a:rPr>
              <a:t>Veículo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estacionado na via ou em estacionamento público, </a:t>
            </a:r>
            <a:r>
              <a:rPr lang="pt-BR" sz="2200" dirty="0">
                <a:solidFill>
                  <a:srgbClr val="F17427"/>
                </a:solidFill>
                <a:latin typeface="Calibri (body)"/>
              </a:rPr>
              <a:t>sem capacidade de locomoção por meios próprios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e que,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(body)"/>
              </a:rPr>
              <a:t> devido a seu 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alibri (body)"/>
              </a:rPr>
              <a:t>estado de conservação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(body)"/>
              </a:rPr>
              <a:t> e processo de deterio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ração 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40BCC-F0AC-EFB8-DE1E-E494C3159FBD}"/>
              </a:ext>
            </a:extLst>
          </p:cNvPr>
          <p:cNvSpPr txBox="1"/>
          <p:nvPr/>
        </p:nvSpPr>
        <p:spPr>
          <a:xfrm>
            <a:off x="179512" y="2642996"/>
            <a:ext cx="3987690" cy="19942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b="1" dirty="0">
                <a:solidFill>
                  <a:schemeClr val="tx1"/>
                </a:solidFill>
                <a:latin typeface="Calibri (body)"/>
              </a:rPr>
              <a:t>... </a:t>
            </a:r>
            <a:r>
              <a:rPr lang="pt-BR" sz="2200" dirty="0">
                <a:solidFill>
                  <a:schemeClr val="tx1"/>
                </a:solidFill>
                <a:latin typeface="Calibri (body)"/>
              </a:rPr>
              <a:t>ofereça </a:t>
            </a:r>
            <a:r>
              <a:rPr lang="pt-BR" sz="2200" dirty="0">
                <a:solidFill>
                  <a:schemeClr val="tx1"/>
                </a:solidFill>
                <a:highlight>
                  <a:srgbClr val="00FFFF"/>
                </a:highlight>
                <a:latin typeface="Calibri (body)"/>
              </a:rPr>
              <a:t>risco</a:t>
            </a:r>
            <a:r>
              <a:rPr lang="pt-BR" sz="2200" dirty="0">
                <a:solidFill>
                  <a:schemeClr val="tx1"/>
                </a:solidFill>
                <a:latin typeface="Calibri (body)"/>
              </a:rPr>
              <a:t> à </a:t>
            </a:r>
            <a:r>
              <a:rPr lang="pt-BR" sz="2200" dirty="0">
                <a:solidFill>
                  <a:srgbClr val="008000"/>
                </a:solidFill>
                <a:latin typeface="Calibri (body)"/>
              </a:rPr>
              <a:t>saúde pública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à </a:t>
            </a:r>
            <a:r>
              <a:rPr lang="pt-BR" sz="2200" dirty="0">
                <a:solidFill>
                  <a:srgbClr val="008000"/>
                </a:solidFill>
                <a:latin typeface="Calibri (body)"/>
              </a:rPr>
              <a:t>segurança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pública ou ao </a:t>
            </a:r>
            <a:r>
              <a:rPr lang="pt-BR" sz="2200" dirty="0">
                <a:solidFill>
                  <a:srgbClr val="008000"/>
                </a:solidFill>
                <a:latin typeface="Calibri (body)"/>
              </a:rPr>
              <a:t>meio ambiente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independentemente de encontrar-se estacionado em local permitido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62CEC-DF8C-4098-CC8F-80C8D42E9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" b="49"/>
          <a:stretch/>
        </p:blipFill>
        <p:spPr>
          <a:xfrm>
            <a:off x="5220072" y="2451996"/>
            <a:ext cx="3367903" cy="237626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Imagem 3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DB4E01D2-74E3-A16E-D4C4-F86D9F0D79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1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0C8FAB5-DED6-B972-09D1-5829C151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1103312"/>
            <a:ext cx="3677394" cy="367739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71175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256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TARA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79512" y="1131004"/>
            <a:ext cx="5544616" cy="36009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F17427"/>
                </a:solidFill>
                <a:latin typeface="Calibri (body)"/>
              </a:rPr>
              <a:t>Peso próprio do veículo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expresso em quilogramas, </a:t>
            </a:r>
            <a:r>
              <a:rPr lang="pt-BR" sz="2200" b="1" dirty="0">
                <a:solidFill>
                  <a:srgbClr val="000000"/>
                </a:solidFill>
                <a:latin typeface="Calibri (body)"/>
              </a:rPr>
              <a:t>acrescido dos pesos:</a:t>
            </a:r>
          </a:p>
          <a:p>
            <a:pPr>
              <a:spcAft>
                <a:spcPts val="600"/>
              </a:spcAft>
            </a:pPr>
            <a:endParaRPr lang="pt-BR" sz="2200" dirty="0">
              <a:solidFill>
                <a:srgbClr val="000000"/>
              </a:solidFill>
              <a:latin typeface="Calibri (body)"/>
            </a:endParaRPr>
          </a:p>
          <a:p>
            <a:pPr>
              <a:spcAft>
                <a:spcPts val="600"/>
              </a:spcAft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► da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carroçaria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e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equipamentos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► do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combustível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► das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ferramentas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e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acessórios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► da roda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sobressalente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► do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extintor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de incêndio </a:t>
            </a:r>
          </a:p>
          <a:p>
            <a:pPr>
              <a:spcAft>
                <a:spcPts val="600"/>
              </a:spcAft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► e do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fluido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de arrefecimento, </a:t>
            </a:r>
          </a:p>
        </p:txBody>
      </p:sp>
    </p:spTree>
    <p:extLst>
      <p:ext uri="{BB962C8B-B14F-4D97-AF65-F5344CB8AC3E}">
        <p14:creationId xmlns:p14="http://schemas.microsoft.com/office/powerpoint/2010/main" val="18577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14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71175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256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LOTAÇÃO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79512" y="1304637"/>
            <a:ext cx="3711758" cy="31393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F17427"/>
                </a:solidFill>
                <a:latin typeface="Calibri (body)"/>
              </a:rPr>
              <a:t>Carga útil máxima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incluindo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condutor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e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passageiros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que o veículo transporta, </a:t>
            </a:r>
          </a:p>
          <a:p>
            <a:endParaRPr lang="pt-BR" sz="2200" dirty="0">
              <a:solidFill>
                <a:srgbClr val="000000"/>
              </a:solidFill>
              <a:latin typeface="Calibri (body)"/>
            </a:endParaRPr>
          </a:p>
          <a:p>
            <a:r>
              <a:rPr lang="pt-BR" sz="2200" dirty="0">
                <a:solidFill>
                  <a:srgbClr val="000000"/>
                </a:solidFill>
                <a:latin typeface="Calibri (body)"/>
              </a:rPr>
              <a:t>... expressa em </a:t>
            </a:r>
            <a:r>
              <a:rPr lang="pt-BR" sz="2200" b="1" dirty="0">
                <a:solidFill>
                  <a:srgbClr val="F17427"/>
                </a:solidFill>
                <a:latin typeface="Calibri (body)"/>
              </a:rPr>
              <a:t>quilogramas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para os veículos de </a:t>
            </a:r>
            <a:r>
              <a:rPr lang="pt-BR" sz="2200" b="1" dirty="0">
                <a:solidFill>
                  <a:srgbClr val="000000"/>
                </a:solidFill>
                <a:latin typeface="Calibri (body)"/>
              </a:rPr>
              <a:t>carga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</a:t>
            </a:r>
          </a:p>
          <a:p>
            <a:endParaRPr lang="pt-BR" sz="2200" dirty="0">
              <a:solidFill>
                <a:srgbClr val="000000"/>
              </a:solidFill>
              <a:latin typeface="Calibri (body)"/>
            </a:endParaRPr>
          </a:p>
          <a:p>
            <a:r>
              <a:rPr lang="pt-BR" sz="2200" dirty="0">
                <a:solidFill>
                  <a:srgbClr val="000000"/>
                </a:solidFill>
                <a:latin typeface="Calibri (body)"/>
              </a:rPr>
              <a:t>...</a:t>
            </a:r>
            <a:r>
              <a:rPr lang="pt-BR" sz="2200" dirty="0">
                <a:solidFill>
                  <a:schemeClr val="tx1"/>
                </a:solidFill>
                <a:latin typeface="Calibri (body)"/>
              </a:rPr>
              <a:t> ou </a:t>
            </a:r>
            <a:r>
              <a:rPr lang="pt-BR" sz="2200" b="1" dirty="0">
                <a:solidFill>
                  <a:srgbClr val="F17427"/>
                </a:solidFill>
                <a:latin typeface="Calibri (body)"/>
              </a:rPr>
              <a:t>número de pessoas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para os veículos de </a:t>
            </a:r>
            <a:r>
              <a:rPr lang="pt-BR" sz="2200" b="1" dirty="0">
                <a:solidFill>
                  <a:srgbClr val="000000"/>
                </a:solidFill>
                <a:latin typeface="Calibri (body)"/>
              </a:rPr>
              <a:t>passageiros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. </a:t>
            </a:r>
          </a:p>
        </p:txBody>
      </p:sp>
      <p:pic>
        <p:nvPicPr>
          <p:cNvPr id="6146" name="Picture 2" descr="Você sabe como calcular o PBT e CMT? | Blog Superbid">
            <a:extLst>
              <a:ext uri="{FF2B5EF4-FFF2-40B4-BE49-F238E27FC236}">
                <a16:creationId xmlns:a16="http://schemas.microsoft.com/office/drawing/2014/main" id="{FCAAD27A-41C8-8E85-0DC4-9721B2C03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/>
          <a:stretch/>
        </p:blipFill>
        <p:spPr bwMode="auto">
          <a:xfrm>
            <a:off x="4139952" y="1491630"/>
            <a:ext cx="4646442" cy="279528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77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170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925670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256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PESO BRUTO TOTAL - PBT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79512" y="1374904"/>
            <a:ext cx="3742304" cy="24929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Peso máximo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que o veículo transmite ao pavimento, </a:t>
            </a:r>
          </a:p>
          <a:p>
            <a:endParaRPr lang="pt-BR" sz="2600" dirty="0">
              <a:solidFill>
                <a:srgbClr val="000000"/>
              </a:solidFill>
              <a:latin typeface="Calibri (body)"/>
            </a:endParaRPr>
          </a:p>
          <a:p>
            <a:r>
              <a:rPr lang="pt-BR" sz="2600" dirty="0">
                <a:solidFill>
                  <a:srgbClr val="000000"/>
                </a:solidFill>
                <a:latin typeface="Calibri (body)"/>
              </a:rPr>
              <a:t>... constituído da </a:t>
            </a:r>
            <a:r>
              <a:rPr lang="pt-BR" sz="2600" dirty="0">
                <a:solidFill>
                  <a:srgbClr val="F17427"/>
                </a:solidFill>
                <a:latin typeface="Calibri (body)"/>
              </a:rPr>
              <a:t>soma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da </a:t>
            </a:r>
            <a:r>
              <a:rPr lang="pt-BR" sz="2600" dirty="0">
                <a:solidFill>
                  <a:srgbClr val="0070C0"/>
                </a:solidFill>
                <a:latin typeface="Calibri (body)"/>
              </a:rPr>
              <a:t>tara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+ </a:t>
            </a:r>
            <a:r>
              <a:rPr lang="pt-BR" sz="2600" dirty="0">
                <a:solidFill>
                  <a:srgbClr val="0070C0"/>
                </a:solidFill>
                <a:latin typeface="Calibri (body)"/>
              </a:rPr>
              <a:t>lotação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3F70B2-B75B-8FEA-376C-C5E01CA72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r="66"/>
          <a:stretch/>
        </p:blipFill>
        <p:spPr bwMode="auto">
          <a:xfrm>
            <a:off x="4499992" y="699542"/>
            <a:ext cx="4176464" cy="405455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4D71F-A268-6814-8A9A-4488E72E4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68" t="27590" r="9838" b="37235"/>
          <a:stretch/>
        </p:blipFill>
        <p:spPr>
          <a:xfrm>
            <a:off x="4349101" y="1635646"/>
            <a:ext cx="2239123" cy="1338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3D451-7FE3-AF53-2536-4AF8F58C2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76358">
            <a:off x="6151790" y="2803208"/>
            <a:ext cx="243861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506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7094022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70940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PESO BRUTO TOTAL MÁXIMO COMBINADO - PBTC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79512" y="1135072"/>
            <a:ext cx="8424936" cy="17851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500" b="1" dirty="0">
                <a:solidFill>
                  <a:srgbClr val="000000"/>
                </a:solidFill>
                <a:latin typeface="Calibri (body)"/>
              </a:rPr>
              <a:t>Peso máximo</a:t>
            </a:r>
            <a:r>
              <a:rPr lang="pt-BR" sz="2500" dirty="0">
                <a:solidFill>
                  <a:srgbClr val="000000"/>
                </a:solidFill>
                <a:latin typeface="Calibri (body)"/>
              </a:rPr>
              <a:t> transmitido ao pavimento pela </a:t>
            </a:r>
            <a:r>
              <a:rPr lang="pt-BR" sz="2500" dirty="0">
                <a:solidFill>
                  <a:srgbClr val="F17427"/>
                </a:solidFill>
                <a:latin typeface="Calibri (body)"/>
              </a:rPr>
              <a:t>combinação</a:t>
            </a:r>
            <a:r>
              <a:rPr lang="pt-BR" sz="2500" dirty="0">
                <a:solidFill>
                  <a:srgbClr val="000000"/>
                </a:solidFill>
                <a:latin typeface="Calibri (body)"/>
              </a:rPr>
              <a:t> de:</a:t>
            </a:r>
          </a:p>
          <a:p>
            <a:r>
              <a:rPr lang="pt-BR" sz="2500" dirty="0">
                <a:solidFill>
                  <a:srgbClr val="000000"/>
                </a:solidFill>
                <a:latin typeface="Calibri (body)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pt-BR" sz="2500" dirty="0">
                <a:solidFill>
                  <a:srgbClr val="000000"/>
                </a:solidFill>
                <a:latin typeface="Calibri (body)"/>
              </a:rPr>
              <a:t>→ um </a:t>
            </a:r>
            <a:r>
              <a:rPr lang="pt-BR" sz="2500" dirty="0">
                <a:solidFill>
                  <a:srgbClr val="0070C0"/>
                </a:solidFill>
                <a:latin typeface="Calibri (body)"/>
              </a:rPr>
              <a:t>caminhão-trator</a:t>
            </a:r>
            <a:r>
              <a:rPr lang="pt-BR" sz="2500" dirty="0">
                <a:solidFill>
                  <a:srgbClr val="000000"/>
                </a:solidFill>
                <a:latin typeface="Calibri (body)"/>
              </a:rPr>
              <a:t> + </a:t>
            </a:r>
            <a:r>
              <a:rPr lang="pt-BR" sz="2500" dirty="0">
                <a:solidFill>
                  <a:srgbClr val="0070C0"/>
                </a:solidFill>
                <a:latin typeface="Calibri (body)"/>
              </a:rPr>
              <a:t>semirreboque</a:t>
            </a:r>
          </a:p>
          <a:p>
            <a:pPr>
              <a:spcAft>
                <a:spcPts val="1200"/>
              </a:spcAft>
            </a:pPr>
            <a:r>
              <a:rPr lang="pt-BR" sz="2500" dirty="0">
                <a:solidFill>
                  <a:srgbClr val="000000"/>
                </a:solidFill>
                <a:latin typeface="Calibri (body)"/>
              </a:rPr>
              <a:t>→ ou do </a:t>
            </a:r>
            <a:r>
              <a:rPr lang="pt-BR" sz="2500" dirty="0">
                <a:solidFill>
                  <a:srgbClr val="008000"/>
                </a:solidFill>
                <a:latin typeface="Calibri (body)"/>
              </a:rPr>
              <a:t>caminhão</a:t>
            </a:r>
            <a:r>
              <a:rPr lang="pt-BR" sz="2500" dirty="0">
                <a:solidFill>
                  <a:srgbClr val="000000"/>
                </a:solidFill>
                <a:latin typeface="Calibri (body)"/>
              </a:rPr>
              <a:t> + </a:t>
            </a:r>
            <a:r>
              <a:rPr lang="pt-BR" sz="2500" dirty="0">
                <a:solidFill>
                  <a:srgbClr val="008000"/>
                </a:solidFill>
                <a:latin typeface="Calibri (body)"/>
              </a:rPr>
              <a:t>reboque</a:t>
            </a:r>
            <a:r>
              <a:rPr lang="pt-BR" sz="2500" dirty="0">
                <a:solidFill>
                  <a:srgbClr val="000000"/>
                </a:solidFill>
                <a:latin typeface="Calibri (body)"/>
              </a:rPr>
              <a:t> ou </a:t>
            </a:r>
            <a:r>
              <a:rPr lang="pt-BR" sz="2500" dirty="0">
                <a:solidFill>
                  <a:srgbClr val="008000"/>
                </a:solidFill>
                <a:latin typeface="Calibri (body)"/>
              </a:rPr>
              <a:t>reboques</a:t>
            </a:r>
            <a:r>
              <a:rPr lang="pt-BR" sz="2500" dirty="0">
                <a:solidFill>
                  <a:srgbClr val="000000"/>
                </a:solidFill>
                <a:latin typeface="Calibri (body)"/>
              </a:rPr>
              <a:t>. 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97914263-4B11-F265-F8A4-8975CB6C0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7583" y="3025303"/>
            <a:ext cx="6903915" cy="1905272"/>
          </a:xfrm>
          <a:prstGeom prst="rect">
            <a:avLst/>
          </a:prstGeom>
        </p:spPr>
      </p:pic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B059A16E-F586-E252-7C81-8FEA8FF66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18" y="3893294"/>
            <a:ext cx="574847" cy="3424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1D0B017-7B6D-5E09-EF67-DB3920843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9492" y="3893294"/>
            <a:ext cx="574847" cy="34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717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PISTA (DE ROLAMENTO)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0469" y="1347614"/>
            <a:ext cx="4603643" cy="31484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Parte da via</a:t>
            </a:r>
            <a:r>
              <a:rPr lang="pt-BR" sz="2200" b="1" dirty="0">
                <a:solidFill>
                  <a:srgbClr val="000000"/>
                </a:solidFill>
              </a:rPr>
              <a:t> </a:t>
            </a:r>
            <a:r>
              <a:rPr lang="pt-BR" sz="2200" dirty="0">
                <a:solidFill>
                  <a:srgbClr val="000000"/>
                </a:solidFill>
              </a:rPr>
              <a:t>normalmente utilizada para a </a:t>
            </a:r>
            <a:r>
              <a:rPr lang="pt-BR" sz="2200" dirty="0">
                <a:solidFill>
                  <a:srgbClr val="000000"/>
                </a:solidFill>
                <a:highlight>
                  <a:srgbClr val="00FFFF"/>
                </a:highlight>
              </a:rPr>
              <a:t>circulação de veículos</a:t>
            </a:r>
            <a:r>
              <a:rPr lang="pt-BR" sz="2200" dirty="0">
                <a:solidFill>
                  <a:srgbClr val="000000"/>
                </a:solidFill>
              </a:rPr>
              <a:t> ... </a:t>
            </a:r>
          </a:p>
          <a:p>
            <a:pPr>
              <a:lnSpc>
                <a:spcPts val="3000"/>
              </a:lnSpc>
            </a:pPr>
            <a:endParaRPr lang="pt-BR" sz="2200" dirty="0">
              <a:solidFill>
                <a:srgbClr val="000000"/>
              </a:solidFill>
            </a:endParaRPr>
          </a:p>
          <a:p>
            <a:pPr>
              <a:lnSpc>
                <a:spcPts val="3000"/>
              </a:lnSpc>
            </a:pPr>
            <a:r>
              <a:rPr lang="pt-BR" sz="2200" dirty="0">
                <a:solidFill>
                  <a:srgbClr val="000000"/>
                </a:solidFill>
              </a:rPr>
              <a:t>... identificada por</a:t>
            </a:r>
          </a:p>
          <a:p>
            <a:pPr>
              <a:lnSpc>
                <a:spcPts val="3000"/>
              </a:lnSpc>
            </a:pPr>
            <a:r>
              <a:rPr lang="pt-BR" sz="2200" dirty="0">
                <a:solidFill>
                  <a:srgbClr val="000000"/>
                </a:solidFill>
                <a:highlight>
                  <a:srgbClr val="00FF00"/>
                </a:highlight>
              </a:rPr>
              <a:t>elementos separadores</a:t>
            </a:r>
            <a:r>
              <a:rPr lang="pt-BR" sz="2200" dirty="0">
                <a:solidFill>
                  <a:srgbClr val="000000"/>
                </a:solidFill>
              </a:rPr>
              <a:t> ou por </a:t>
            </a:r>
            <a:r>
              <a:rPr lang="pt-BR" sz="2200" dirty="0">
                <a:solidFill>
                  <a:srgbClr val="000000"/>
                </a:solidFill>
                <a:highlight>
                  <a:srgbClr val="00FF00"/>
                </a:highlight>
              </a:rPr>
              <a:t>diferença de nível</a:t>
            </a:r>
            <a:r>
              <a:rPr lang="pt-BR" sz="2200" dirty="0">
                <a:solidFill>
                  <a:srgbClr val="000000"/>
                </a:solidFill>
              </a:rPr>
              <a:t> em relação às calçadas, ilhas ou aos canteiros centrais.</a:t>
            </a:r>
            <a:endParaRPr lang="pt-BR" sz="22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FB26A9C-1D80-F4DE-231E-B066C1A91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t="11300" r="10803"/>
          <a:stretch/>
        </p:blipFill>
        <p:spPr bwMode="auto">
          <a:xfrm>
            <a:off x="4814113" y="1412455"/>
            <a:ext cx="4119417" cy="3103511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7AB705E4-CC9E-E62D-66B6-8E43656B6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48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819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6016014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5581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CAPACIDADE MÁXIMA DE TRAÇÃO - CMT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79512" y="1135072"/>
            <a:ext cx="8712968" cy="178510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b="1" dirty="0">
                <a:solidFill>
                  <a:srgbClr val="000000"/>
                </a:solidFill>
                <a:latin typeface="Calibri (body)"/>
              </a:rPr>
              <a:t>Máximo peso que a unidade de tração é capaz de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</a:t>
            </a:r>
            <a:r>
              <a:rPr lang="pt-BR" sz="2200" b="1" dirty="0">
                <a:solidFill>
                  <a:srgbClr val="F17427"/>
                </a:solidFill>
                <a:latin typeface="Calibri (body)"/>
              </a:rPr>
              <a:t>tracionar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</a:t>
            </a:r>
            <a:r>
              <a:rPr lang="pt-BR" sz="2200" dirty="0">
                <a:solidFill>
                  <a:srgbClr val="008000"/>
                </a:solidFill>
                <a:latin typeface="Calibri (body)"/>
              </a:rPr>
              <a:t>indicado pelo </a:t>
            </a:r>
            <a:r>
              <a:rPr lang="pt-BR" sz="2200" b="1" dirty="0">
                <a:solidFill>
                  <a:srgbClr val="008000"/>
                </a:solidFill>
                <a:latin typeface="Calibri (body)"/>
              </a:rPr>
              <a:t>fabricante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</a:t>
            </a:r>
          </a:p>
          <a:p>
            <a:endParaRPr lang="pt-BR" sz="2200" dirty="0">
              <a:solidFill>
                <a:srgbClr val="000000"/>
              </a:solidFill>
              <a:latin typeface="Calibri (body)"/>
            </a:endParaRPr>
          </a:p>
          <a:p>
            <a:r>
              <a:rPr lang="pt-BR" sz="2200" dirty="0">
                <a:solidFill>
                  <a:srgbClr val="000000"/>
                </a:solidFill>
                <a:latin typeface="Calibri (body)"/>
              </a:rPr>
              <a:t>... baseado em condições sobre suas limitações de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força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e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resistência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dos elementos que compõem a transmissão.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19483F7-54EA-C999-B6CA-52CDDFDC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" b="105"/>
          <a:stretch/>
        </p:blipFill>
        <p:spPr bwMode="auto">
          <a:xfrm>
            <a:off x="2123728" y="3013157"/>
            <a:ext cx="5328592" cy="195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73FED08D-8F89-11C1-EDF2-FADA62B83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53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6016014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5581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BALANÇO TRASEIRO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79512" y="1135072"/>
            <a:ext cx="8712968" cy="122482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dirty="0">
                <a:solidFill>
                  <a:srgbClr val="F17427"/>
                </a:solidFill>
                <a:latin typeface="Calibri (body)"/>
              </a:rPr>
              <a:t>Distância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entre o </a:t>
            </a:r>
            <a:r>
              <a:rPr lang="pt-BR" sz="2200" b="1" dirty="0">
                <a:solidFill>
                  <a:srgbClr val="000000"/>
                </a:solidFill>
                <a:latin typeface="Calibri (body)"/>
              </a:rPr>
              <a:t>plano vertical passando pelos centros das rodas traseiras extremas e o ponto mais recuado do veículo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considerando-se todos os elementos rigidamente fixados ao mesmo.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D21154-711C-FC8B-795F-096B4DF3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727" y="2474292"/>
            <a:ext cx="5755123" cy="179847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6F261CB-C2C9-FC6C-2F18-2941D856A43B}"/>
              </a:ext>
            </a:extLst>
          </p:cNvPr>
          <p:cNvCxnSpPr>
            <a:cxnSpLocks/>
          </p:cNvCxnSpPr>
          <p:nvPr/>
        </p:nvCxnSpPr>
        <p:spPr>
          <a:xfrm flipH="1">
            <a:off x="3635896" y="4630506"/>
            <a:ext cx="792088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351EA7-C4A7-F57A-E0BA-68DEF91DCFB1}"/>
              </a:ext>
            </a:extLst>
          </p:cNvPr>
          <p:cNvCxnSpPr>
            <a:cxnSpLocks/>
          </p:cNvCxnSpPr>
          <p:nvPr/>
        </p:nvCxnSpPr>
        <p:spPr>
          <a:xfrm>
            <a:off x="3635896" y="3676211"/>
            <a:ext cx="0" cy="11764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549897-B4E8-BC47-0D48-3290F88ADE83}"/>
              </a:ext>
            </a:extLst>
          </p:cNvPr>
          <p:cNvSpPr txBox="1"/>
          <p:nvPr/>
        </p:nvSpPr>
        <p:spPr>
          <a:xfrm>
            <a:off x="3748850" y="4232547"/>
            <a:ext cx="566181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2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E18A5F-6254-75F4-C4A4-DB1F1B592690}"/>
              </a:ext>
            </a:extLst>
          </p:cNvPr>
          <p:cNvCxnSpPr>
            <a:cxnSpLocks/>
          </p:cNvCxnSpPr>
          <p:nvPr/>
        </p:nvCxnSpPr>
        <p:spPr>
          <a:xfrm>
            <a:off x="4439001" y="3673904"/>
            <a:ext cx="0" cy="11764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B01DB6-7F47-D5D1-43C3-F50BDD45B44A}"/>
              </a:ext>
            </a:extLst>
          </p:cNvPr>
          <p:cNvCxnSpPr>
            <a:cxnSpLocks/>
          </p:cNvCxnSpPr>
          <p:nvPr/>
        </p:nvCxnSpPr>
        <p:spPr>
          <a:xfrm>
            <a:off x="7092280" y="3651870"/>
            <a:ext cx="0" cy="11764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F3A59-6EC6-215D-3692-49FDE91BD1A8}"/>
              </a:ext>
            </a:extLst>
          </p:cNvPr>
          <p:cNvCxnSpPr>
            <a:cxnSpLocks/>
          </p:cNvCxnSpPr>
          <p:nvPr/>
        </p:nvCxnSpPr>
        <p:spPr>
          <a:xfrm>
            <a:off x="8128332" y="3651870"/>
            <a:ext cx="0" cy="11764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FCF564-4BAD-BB04-FC09-7EA3814EE321}"/>
              </a:ext>
            </a:extLst>
          </p:cNvPr>
          <p:cNvCxnSpPr>
            <a:cxnSpLocks/>
          </p:cNvCxnSpPr>
          <p:nvPr/>
        </p:nvCxnSpPr>
        <p:spPr>
          <a:xfrm flipH="1" flipV="1">
            <a:off x="4427984" y="4625893"/>
            <a:ext cx="2664296" cy="4613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3ED986E-8D6F-9721-C623-B532A96A87F3}"/>
              </a:ext>
            </a:extLst>
          </p:cNvPr>
          <p:cNvSpPr txBox="1"/>
          <p:nvPr/>
        </p:nvSpPr>
        <p:spPr>
          <a:xfrm>
            <a:off x="5311327" y="4227934"/>
            <a:ext cx="70083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2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796CBD-E99A-2BF5-B663-6B645DC07996}"/>
              </a:ext>
            </a:extLst>
          </p:cNvPr>
          <p:cNvCxnSpPr>
            <a:cxnSpLocks/>
          </p:cNvCxnSpPr>
          <p:nvPr/>
        </p:nvCxnSpPr>
        <p:spPr>
          <a:xfrm flipH="1">
            <a:off x="7092280" y="4625893"/>
            <a:ext cx="1036052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75F546C-16CA-2E0F-F464-24C9CBE79774}"/>
              </a:ext>
            </a:extLst>
          </p:cNvPr>
          <p:cNvSpPr txBox="1"/>
          <p:nvPr/>
        </p:nvSpPr>
        <p:spPr>
          <a:xfrm>
            <a:off x="7368521" y="4227934"/>
            <a:ext cx="515847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2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BT</a:t>
            </a:r>
          </a:p>
        </p:txBody>
      </p:sp>
    </p:spTree>
    <p:extLst>
      <p:ext uri="{BB962C8B-B14F-4D97-AF65-F5344CB8AC3E}">
        <p14:creationId xmlns:p14="http://schemas.microsoft.com/office/powerpoint/2010/main" val="797540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PARADA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525309"/>
            <a:ext cx="4464496" cy="276114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F17427"/>
                </a:solidFill>
                <a:latin typeface="Calibri (body)"/>
              </a:rPr>
              <a:t>Imobilização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do veículo </a:t>
            </a:r>
          </a:p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000000"/>
                </a:solidFill>
                <a:latin typeface="Calibri (body)"/>
              </a:rPr>
              <a:t>com a </a:t>
            </a:r>
            <a:r>
              <a:rPr lang="pt-BR" sz="2600" dirty="0">
                <a:solidFill>
                  <a:srgbClr val="0070C0"/>
                </a:solidFill>
                <a:latin typeface="Calibri (body)"/>
              </a:rPr>
              <a:t>finalidade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e pelo </a:t>
            </a:r>
          </a:p>
          <a:p>
            <a:pPr>
              <a:lnSpc>
                <a:spcPts val="3500"/>
              </a:lnSpc>
            </a:pPr>
            <a:r>
              <a:rPr lang="pt-BR" sz="2600" dirty="0">
                <a:solidFill>
                  <a:schemeClr val="tx1"/>
                </a:solidFill>
                <a:highlight>
                  <a:srgbClr val="FFFF00"/>
                </a:highlight>
                <a:latin typeface="Calibri (body)"/>
              </a:rPr>
              <a:t>tempo </a:t>
            </a:r>
            <a:r>
              <a:rPr lang="pt-BR" sz="2600" u="sng" dirty="0">
                <a:solidFill>
                  <a:schemeClr val="tx1"/>
                </a:solidFill>
                <a:highlight>
                  <a:srgbClr val="FFFF00"/>
                </a:highlight>
                <a:latin typeface="Calibri (body)"/>
              </a:rPr>
              <a:t>estritamente necessário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para efetuar </a:t>
            </a:r>
          </a:p>
          <a:p>
            <a:pPr>
              <a:lnSpc>
                <a:spcPts val="3500"/>
              </a:lnSpc>
            </a:pPr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embarque ou desembarque</a:t>
            </a:r>
          </a:p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000000"/>
                </a:solidFill>
                <a:latin typeface="Calibri (body)"/>
              </a:rPr>
              <a:t>de passageiros. </a:t>
            </a:r>
          </a:p>
        </p:txBody>
      </p:sp>
      <p:pic>
        <p:nvPicPr>
          <p:cNvPr id="1026" name="Picture 2" descr="Você sabe qual a diferença entre parar e estacionar carros?">
            <a:extLst>
              <a:ext uri="{FF2B5EF4-FFF2-40B4-BE49-F238E27FC236}">
                <a16:creationId xmlns:a16="http://schemas.microsoft.com/office/drawing/2014/main" id="{29A1F31F-8BE5-23A9-F27A-BEF4E6FD2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5" t="23400" r="17411" b="23401"/>
          <a:stretch/>
        </p:blipFill>
        <p:spPr bwMode="auto">
          <a:xfrm>
            <a:off x="5580112" y="1419622"/>
            <a:ext cx="280620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D6D4F5AD-973B-69AF-8634-CF34C324E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772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05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ESTACIONAMENTO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3724" y="1574377"/>
            <a:ext cx="4800323" cy="23123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F17427"/>
                </a:solidFill>
                <a:latin typeface="Calibri (body)"/>
              </a:rPr>
              <a:t>Imobilização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do veículo </a:t>
            </a:r>
          </a:p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000000"/>
                </a:solidFill>
                <a:latin typeface="Calibri (body)"/>
              </a:rPr>
              <a:t>por </a:t>
            </a:r>
            <a:r>
              <a:rPr lang="pt-BR" sz="2600" dirty="0">
                <a:solidFill>
                  <a:schemeClr val="tx1"/>
                </a:solidFill>
                <a:highlight>
                  <a:srgbClr val="FFFF00"/>
                </a:highlight>
                <a:latin typeface="Calibri (body)"/>
              </a:rPr>
              <a:t>tempo </a:t>
            </a:r>
            <a:r>
              <a:rPr lang="pt-BR" sz="2600" u="sng" dirty="0">
                <a:solidFill>
                  <a:schemeClr val="tx1"/>
                </a:solidFill>
                <a:highlight>
                  <a:srgbClr val="FFFF00"/>
                </a:highlight>
                <a:latin typeface="Calibri (body)"/>
              </a:rPr>
              <a:t>superior</a:t>
            </a:r>
            <a:r>
              <a:rPr lang="pt-BR" sz="2600" dirty="0">
                <a:solidFill>
                  <a:schemeClr val="tx1"/>
                </a:solidFill>
                <a:latin typeface="Calibri (body)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000000"/>
                </a:solidFill>
                <a:latin typeface="Calibri (body)"/>
              </a:rPr>
              <a:t>ao necessário para </a:t>
            </a:r>
          </a:p>
          <a:p>
            <a:pPr>
              <a:lnSpc>
                <a:spcPts val="3500"/>
              </a:lnSpc>
            </a:pPr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embarque ou desembarque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</a:t>
            </a:r>
          </a:p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000000"/>
                </a:solidFill>
                <a:latin typeface="Calibri (body)"/>
              </a:rPr>
              <a:t>de passageiros. </a:t>
            </a:r>
          </a:p>
        </p:txBody>
      </p:sp>
      <p:pic>
        <p:nvPicPr>
          <p:cNvPr id="2050" name="Picture 2" descr="Você sabe qual a diferença entre parar e estacionar carros?">
            <a:extLst>
              <a:ext uri="{FF2B5EF4-FFF2-40B4-BE49-F238E27FC236}">
                <a16:creationId xmlns:a16="http://schemas.microsoft.com/office/drawing/2014/main" id="{3461BE65-4262-3FC4-AB11-47C6D4CDD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22068" r="51736" b="24800"/>
          <a:stretch/>
        </p:blipFill>
        <p:spPr bwMode="auto">
          <a:xfrm>
            <a:off x="5436096" y="1275606"/>
            <a:ext cx="2738417" cy="273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E6BD98F7-BB9E-941A-F136-F9AD0FFDF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0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07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INTERRUPÇÃO DE MARCHA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2258" y="1779662"/>
            <a:ext cx="4104456" cy="141461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F17427"/>
                </a:solidFill>
                <a:latin typeface="Calibri (body)"/>
              </a:rPr>
              <a:t>Imobilização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do veículo para atender </a:t>
            </a:r>
            <a:r>
              <a:rPr lang="pt-BR" sz="2600" dirty="0">
                <a:solidFill>
                  <a:srgbClr val="000000"/>
                </a:solidFill>
                <a:highlight>
                  <a:srgbClr val="FFFF00"/>
                </a:highlight>
                <a:latin typeface="Calibri (body)"/>
              </a:rPr>
              <a:t>circunstância momentânea</a:t>
            </a:r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 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do trânsito.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AD9A35-E8E6-313A-45AD-A6F8DA88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6714" y="1203866"/>
            <a:ext cx="4460136" cy="308725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713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024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88354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IMOBILIZAÇÃO DE EMERGÊNCIA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83926" y="1785207"/>
            <a:ext cx="4680521" cy="140788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400" b="0" i="0" dirty="0">
                <a:solidFill>
                  <a:srgbClr val="F17427"/>
                </a:solidFill>
                <a:effectLst/>
                <a:latin typeface="open_sansregular"/>
              </a:rPr>
              <a:t>Imobilização</a:t>
            </a:r>
            <a:r>
              <a:rPr lang="pt-BR" sz="2400" b="0" i="0" dirty="0">
                <a:solidFill>
                  <a:schemeClr val="tx1"/>
                </a:solidFill>
                <a:effectLst/>
                <a:latin typeface="open_sansregular"/>
              </a:rPr>
              <a:t> decorrente de</a:t>
            </a:r>
          </a:p>
          <a:p>
            <a:pPr>
              <a:lnSpc>
                <a:spcPts val="3500"/>
              </a:lnSpc>
            </a:pPr>
            <a:r>
              <a:rPr lang="pt-BR" sz="2400" b="0" i="0" dirty="0">
                <a:solidFill>
                  <a:srgbClr val="0070C0"/>
                </a:solidFill>
                <a:effectLst/>
                <a:latin typeface="open_sansregular"/>
              </a:rPr>
              <a:t>pane no veículo</a:t>
            </a:r>
            <a:r>
              <a:rPr lang="pt-BR" sz="2400" b="0" i="0" dirty="0">
                <a:solidFill>
                  <a:srgbClr val="444444"/>
                </a:solidFill>
                <a:effectLst/>
                <a:latin typeface="open_sansregular"/>
              </a:rPr>
              <a:t>, </a:t>
            </a:r>
            <a:r>
              <a:rPr lang="pt-BR" sz="2400" b="0" i="0" dirty="0">
                <a:solidFill>
                  <a:srgbClr val="008000"/>
                </a:solidFill>
                <a:effectLst/>
                <a:latin typeface="open_sansregular"/>
              </a:rPr>
              <a:t>independente da vontade do condutor</a:t>
            </a:r>
            <a:r>
              <a:rPr lang="pt-BR" sz="2400" b="0" i="0" dirty="0">
                <a:solidFill>
                  <a:srgbClr val="444444"/>
                </a:solidFill>
                <a:effectLst/>
                <a:latin typeface="open_sansregular"/>
              </a:rPr>
              <a:t>.</a:t>
            </a:r>
            <a:endParaRPr lang="pt-BR" sz="2400" dirty="0">
              <a:solidFill>
                <a:srgbClr val="000000"/>
              </a:solidFill>
              <a:latin typeface="Calibri (body)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C747688-DC7E-187A-BAA5-CB5D71BC0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7702" y="627534"/>
            <a:ext cx="4303926" cy="288032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7994BDC-D675-3EC8-B9A6-858FA2A9C1D7}"/>
              </a:ext>
            </a:extLst>
          </p:cNvPr>
          <p:cNvSpPr/>
          <p:nvPr/>
        </p:nvSpPr>
        <p:spPr>
          <a:xfrm>
            <a:off x="0" y="3625694"/>
            <a:ext cx="9144000" cy="1212212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88000" rIns="180000" rtlCol="0" anchor="ctr"/>
          <a:lstStyle/>
          <a:p>
            <a:r>
              <a:rPr lang="pt-BR" sz="1200" b="0" i="0" dirty="0">
                <a:solidFill>
                  <a:srgbClr val="000000"/>
                </a:solidFill>
                <a:effectLst/>
                <a:latin typeface="+mj-lt"/>
              </a:rPr>
              <a:t>CTB, art. 46.</a:t>
            </a:r>
            <a:r>
              <a:rPr lang="pt-BR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200" b="0" i="0" dirty="0">
                <a:solidFill>
                  <a:srgbClr val="000000"/>
                </a:solidFill>
                <a:effectLst/>
                <a:latin typeface="+mj-lt"/>
              </a:rPr>
              <a:t>Sempre que for necessária a </a:t>
            </a:r>
            <a:r>
              <a:rPr lang="pt-BR" sz="2200" b="1" i="0" dirty="0">
                <a:solidFill>
                  <a:srgbClr val="000000"/>
                </a:solidFill>
                <a:effectLst/>
                <a:latin typeface="+mj-lt"/>
              </a:rPr>
              <a:t>imobilização temporária</a:t>
            </a:r>
            <a:r>
              <a:rPr lang="pt-BR" sz="2200" b="0" i="0" dirty="0">
                <a:solidFill>
                  <a:srgbClr val="000000"/>
                </a:solidFill>
                <a:effectLst/>
                <a:latin typeface="+mj-lt"/>
              </a:rPr>
              <a:t> de um veículo no leito viário, em </a:t>
            </a:r>
            <a:r>
              <a:rPr lang="pt-BR" sz="2200" b="0" i="0" dirty="0">
                <a:solidFill>
                  <a:srgbClr val="FF0000"/>
                </a:solidFill>
                <a:effectLst/>
                <a:latin typeface="+mj-lt"/>
              </a:rPr>
              <a:t>situação de emergência</a:t>
            </a:r>
            <a:r>
              <a:rPr lang="pt-BR" sz="2200" b="0" i="0" dirty="0">
                <a:solidFill>
                  <a:srgbClr val="000000"/>
                </a:solidFill>
                <a:effectLst/>
                <a:latin typeface="+mj-lt"/>
              </a:rPr>
              <a:t>, deverá ser providenciada a imediata sinalização de advertência [...]</a:t>
            </a:r>
            <a:endParaRPr lang="pt-BR" sz="2200" b="1" dirty="0">
              <a:solidFill>
                <a:srgbClr val="006600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3" name="Imagem 2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47B46DAF-F764-BB15-94FA-31E1F2FA4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58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88354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OPERAÇÃO DE CARGA E DESCARGA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563638"/>
            <a:ext cx="4213702" cy="27476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200" dirty="0">
                <a:solidFill>
                  <a:srgbClr val="F17427"/>
                </a:solidFill>
                <a:latin typeface="Calibri (body)"/>
              </a:rPr>
              <a:t>Imobilização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do veículo, pelo </a:t>
            </a:r>
            <a:r>
              <a:rPr lang="pt-BR" sz="2200" dirty="0">
                <a:solidFill>
                  <a:schemeClr val="tx1"/>
                </a:solidFill>
                <a:latin typeface="Calibri (body)"/>
              </a:rPr>
              <a:t>tempo estritamente necessário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ao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carregamento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ou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descarregamento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de </a:t>
            </a:r>
            <a:r>
              <a:rPr lang="pt-BR" sz="2200" b="1" dirty="0">
                <a:solidFill>
                  <a:srgbClr val="000000"/>
                </a:solidFill>
                <a:highlight>
                  <a:srgbClr val="FFFF00"/>
                </a:highlight>
                <a:latin typeface="Calibri (body)"/>
              </a:rPr>
              <a:t>animais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ou </a:t>
            </a:r>
            <a:r>
              <a:rPr lang="pt-BR" sz="2200" b="1" dirty="0">
                <a:solidFill>
                  <a:srgbClr val="000000"/>
                </a:solidFill>
                <a:highlight>
                  <a:srgbClr val="FFFF00"/>
                </a:highlight>
                <a:latin typeface="Calibri (body)"/>
              </a:rPr>
              <a:t>carga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</a:t>
            </a:r>
          </a:p>
          <a:p>
            <a:pPr>
              <a:lnSpc>
                <a:spcPts val="3500"/>
              </a:lnSpc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é considerada como ESTACIONAMENTO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4140C58-D421-CF96-2729-76FF2CD9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359109"/>
            <a:ext cx="5076056" cy="2589942"/>
          </a:xfrm>
          <a:prstGeom prst="rect">
            <a:avLst/>
          </a:prstGeom>
        </p:spPr>
      </p:pic>
      <p:pic>
        <p:nvPicPr>
          <p:cNvPr id="3" name="Imagem 2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F1C10C19-BD02-6CBC-DF3D-E8340DBBA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63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6146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4679" y="1663809"/>
            <a:ext cx="3575234" cy="249299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solidFill>
                  <a:srgbClr val="000000"/>
                </a:solidFill>
                <a:latin typeface="Calibri (body)"/>
              </a:rPr>
              <a:t>É o </a:t>
            </a:r>
            <a:r>
              <a:rPr lang="pt-BR" sz="2600" b="1" dirty="0">
                <a:solidFill>
                  <a:srgbClr val="F17427"/>
                </a:solidFill>
                <a:latin typeface="Calibri (body)"/>
              </a:rPr>
              <a:t>movimento</a:t>
            </a:r>
            <a:r>
              <a:rPr lang="pt-BR" sz="2600" dirty="0">
                <a:solidFill>
                  <a:srgbClr val="F17427"/>
                </a:solidFill>
                <a:latin typeface="Calibri (body)"/>
              </a:rPr>
              <a:t> executado pelo condutor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para </a:t>
            </a:r>
            <a:r>
              <a:rPr lang="pt-BR" sz="2600" dirty="0">
                <a:solidFill>
                  <a:srgbClr val="0070C0"/>
                </a:solidFill>
                <a:latin typeface="Calibri (body)"/>
              </a:rPr>
              <a:t>alterar a </a:t>
            </a:r>
            <a:r>
              <a:rPr lang="pt-BR" sz="2600" b="1" dirty="0">
                <a:solidFill>
                  <a:srgbClr val="0070C0"/>
                </a:solidFill>
                <a:latin typeface="Calibri (body)"/>
              </a:rPr>
              <a:t>posição</a:t>
            </a:r>
            <a:r>
              <a:rPr lang="pt-BR" sz="2600" dirty="0">
                <a:solidFill>
                  <a:srgbClr val="0070C0"/>
                </a:solidFill>
                <a:latin typeface="Calibri (body)"/>
              </a:rPr>
              <a:t> em que o veículo está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no momento, em relação à via.</a:t>
            </a: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MANOBRA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50F6866-5D0F-AEDC-0B45-D14F965E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9239" y="1419622"/>
            <a:ext cx="4592771" cy="307141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rrado X Vermelho PNG EM ALTA RESOLUÇÃO GRÁTIS">
            <a:extLst>
              <a:ext uri="{FF2B5EF4-FFF2-40B4-BE49-F238E27FC236}">
                <a16:creationId xmlns:a16="http://schemas.microsoft.com/office/drawing/2014/main" id="{283FEF46-13D0-42E1-13F2-1158837F9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1" y="988723"/>
            <a:ext cx="1208767" cy="15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69DF219D-9306-5855-32A5-2D5D46FE6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5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17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197932" y="1563638"/>
            <a:ext cx="4374067" cy="23123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chemeClr val="tx1"/>
                </a:solidFill>
                <a:latin typeface="open_sansregular"/>
              </a:rPr>
              <a:t>Deslocamento </a:t>
            </a:r>
            <a:r>
              <a:rPr lang="pt-BR" sz="2600" b="1" dirty="0">
                <a:solidFill>
                  <a:schemeClr val="tx1"/>
                </a:solidFill>
                <a:latin typeface="open_sansregular"/>
              </a:rPr>
              <a:t>em fila,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 na via, de </a:t>
            </a:r>
            <a:r>
              <a:rPr lang="pt-BR" sz="2600" b="1" dirty="0">
                <a:solidFill>
                  <a:srgbClr val="F17427"/>
                </a:solidFill>
                <a:latin typeface="open_sansregular"/>
              </a:rPr>
              <a:t>veículos</a:t>
            </a:r>
            <a:r>
              <a:rPr lang="pt-BR" sz="2600" dirty="0">
                <a:solidFill>
                  <a:srgbClr val="F17427"/>
                </a:solidFill>
                <a:latin typeface="open_sansregular"/>
              </a:rPr>
              <a:t> automotores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</a:t>
            </a:r>
            <a:br>
              <a:rPr lang="pt-BR" sz="2600" dirty="0">
                <a:solidFill>
                  <a:srgbClr val="444444"/>
                </a:solidFill>
                <a:latin typeface="open_sansregular"/>
              </a:rPr>
            </a:br>
            <a:r>
              <a:rPr lang="pt-BR" sz="2600" dirty="0">
                <a:solidFill>
                  <a:schemeClr val="tx1"/>
                </a:solidFill>
                <a:latin typeface="open_sansregular"/>
              </a:rPr>
              <a:t>em sinal de </a:t>
            </a:r>
            <a:r>
              <a:rPr lang="pt-BR" sz="2600" dirty="0">
                <a:solidFill>
                  <a:srgbClr val="0070C0"/>
                </a:solidFill>
                <a:latin typeface="open_sansregular"/>
              </a:rPr>
              <a:t>regozijo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, </a:t>
            </a:r>
            <a:br>
              <a:rPr lang="pt-BR" sz="2600" dirty="0">
                <a:solidFill>
                  <a:schemeClr val="tx1"/>
                </a:solidFill>
                <a:latin typeface="open_sansregular"/>
              </a:rPr>
            </a:br>
            <a:r>
              <a:rPr lang="pt-BR" sz="2600" dirty="0">
                <a:solidFill>
                  <a:schemeClr val="tx1"/>
                </a:solidFill>
                <a:latin typeface="open_sansregular"/>
              </a:rPr>
              <a:t>de </a:t>
            </a:r>
            <a:r>
              <a:rPr lang="pt-BR" sz="2600" dirty="0">
                <a:solidFill>
                  <a:srgbClr val="0070C0"/>
                </a:solidFill>
                <a:latin typeface="open_sansregular"/>
              </a:rPr>
              <a:t>reivindicação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, de </a:t>
            </a:r>
            <a:r>
              <a:rPr lang="pt-BR" sz="2600" dirty="0">
                <a:solidFill>
                  <a:srgbClr val="0070C0"/>
                </a:solidFill>
                <a:latin typeface="open_sansregular"/>
              </a:rPr>
              <a:t>protesto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cívico ou de uma classe.</a:t>
            </a: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CARREATA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D7163E5-8E7E-5A04-6706-EC768A9D1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805" y="1347614"/>
            <a:ext cx="4317107" cy="288032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1867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819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4678" y="1663809"/>
            <a:ext cx="4680521" cy="186345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F17427"/>
                </a:solidFill>
                <a:latin typeface="open_sansregular"/>
              </a:rPr>
              <a:t>Dispositivo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de </a:t>
            </a:r>
            <a:r>
              <a:rPr lang="pt-BR" sz="2600" b="1" dirty="0">
                <a:solidFill>
                  <a:srgbClr val="444444"/>
                </a:solidFill>
                <a:latin typeface="open_sansregular"/>
              </a:rPr>
              <a:t>reflexão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e </a:t>
            </a:r>
            <a:r>
              <a:rPr lang="pt-BR" sz="2600" b="1" dirty="0">
                <a:solidFill>
                  <a:srgbClr val="444444"/>
                </a:solidFill>
                <a:latin typeface="open_sansregular"/>
              </a:rPr>
              <a:t>refração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da luz utilizado na </a:t>
            </a:r>
            <a:r>
              <a:rPr lang="pt-BR" sz="2600" dirty="0">
                <a:solidFill>
                  <a:srgbClr val="0070C0"/>
                </a:solidFill>
                <a:latin typeface="open_sansregular"/>
              </a:rPr>
              <a:t>sinalização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de </a:t>
            </a:r>
            <a:r>
              <a:rPr lang="pt-BR" sz="2600" dirty="0">
                <a:solidFill>
                  <a:srgbClr val="00B050"/>
                </a:solidFill>
                <a:latin typeface="open_sansregular"/>
              </a:rPr>
              <a:t>vias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e </a:t>
            </a:r>
            <a:r>
              <a:rPr lang="pt-BR" sz="2600" dirty="0">
                <a:solidFill>
                  <a:srgbClr val="00B050"/>
                </a:solidFill>
                <a:latin typeface="open_sansregular"/>
              </a:rPr>
              <a:t>veículos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(olho-de-gato).</a:t>
            </a: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CATADIÓPTRICO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1FE91BB-5000-C071-D973-3004B2254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0"/>
          <a:stretch/>
        </p:blipFill>
        <p:spPr bwMode="auto">
          <a:xfrm>
            <a:off x="4850142" y="838572"/>
            <a:ext cx="3888432" cy="181588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3175981-FA1F-7D49-C329-FD8C3E97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253"/>
          <a:stretch/>
        </p:blipFill>
        <p:spPr bwMode="auto">
          <a:xfrm>
            <a:off x="4824596" y="2859782"/>
            <a:ext cx="3943335" cy="173317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46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CALÇADA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03210" y="1131590"/>
            <a:ext cx="4584814" cy="34778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Parte da </a:t>
            </a:r>
            <a:r>
              <a:rPr lang="pt-BR" sz="2200" u="sng" dirty="0">
                <a:solidFill>
                  <a:srgbClr val="000000"/>
                </a:solidFill>
                <a:highlight>
                  <a:srgbClr val="FFFF00"/>
                </a:highlight>
              </a:rPr>
              <a:t>via</a:t>
            </a:r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,</a:t>
            </a:r>
            <a:r>
              <a:rPr lang="pt-BR" sz="2200" dirty="0">
                <a:solidFill>
                  <a:srgbClr val="000000"/>
                </a:solidFill>
              </a:rPr>
              <a:t> normalmente segregada e em </a:t>
            </a:r>
            <a:r>
              <a:rPr lang="pt-BR" sz="2200" dirty="0">
                <a:solidFill>
                  <a:schemeClr val="accent1"/>
                </a:solidFill>
              </a:rPr>
              <a:t>nível diferente</a:t>
            </a:r>
            <a:r>
              <a:rPr lang="pt-BR" sz="2200" dirty="0">
                <a:solidFill>
                  <a:srgbClr val="000000"/>
                </a:solidFill>
              </a:rPr>
              <a:t>,</a:t>
            </a:r>
          </a:p>
          <a:p>
            <a:endParaRPr lang="pt-BR" sz="2200" dirty="0">
              <a:solidFill>
                <a:srgbClr val="000000"/>
              </a:solidFill>
            </a:endParaRPr>
          </a:p>
          <a:p>
            <a:r>
              <a:rPr lang="pt-BR" sz="2200" dirty="0">
                <a:solidFill>
                  <a:srgbClr val="000000"/>
                </a:solidFill>
              </a:rPr>
              <a:t>... </a:t>
            </a:r>
            <a:r>
              <a:rPr lang="pt-BR" sz="2200" dirty="0">
                <a:solidFill>
                  <a:srgbClr val="C00000"/>
                </a:solidFill>
              </a:rPr>
              <a:t>não</a:t>
            </a:r>
            <a:r>
              <a:rPr lang="pt-BR" sz="2200" dirty="0">
                <a:solidFill>
                  <a:srgbClr val="000000"/>
                </a:solidFill>
              </a:rPr>
              <a:t> destinada à circulação de </a:t>
            </a:r>
            <a:r>
              <a:rPr lang="pt-BR" sz="2200" dirty="0">
                <a:solidFill>
                  <a:srgbClr val="C00000"/>
                </a:solidFill>
              </a:rPr>
              <a:t>veículos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F17427"/>
                </a:solidFill>
              </a:rPr>
              <a:t>reservada</a:t>
            </a:r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ao trânsito de</a:t>
            </a:r>
            <a:r>
              <a:rPr lang="pt-BR" sz="2200" dirty="0">
                <a:solidFill>
                  <a:srgbClr val="F17427"/>
                </a:solidFill>
              </a:rPr>
              <a:t> pedestres</a:t>
            </a:r>
            <a:r>
              <a:rPr lang="pt-BR" sz="2200" dirty="0">
                <a:solidFill>
                  <a:srgbClr val="000000"/>
                </a:solidFill>
              </a:rPr>
              <a:t> ...</a:t>
            </a:r>
          </a:p>
          <a:p>
            <a:endParaRPr lang="pt-BR" sz="2200" dirty="0">
              <a:solidFill>
                <a:srgbClr val="000000"/>
              </a:solidFill>
            </a:endParaRPr>
          </a:p>
          <a:p>
            <a:r>
              <a:rPr lang="pt-BR" sz="2200" dirty="0">
                <a:solidFill>
                  <a:srgbClr val="000000"/>
                </a:solidFill>
              </a:rPr>
              <a:t>... e, quando possível, à implantação de mobiliário urbano, sinalização, vegetação e outros fins.</a:t>
            </a:r>
          </a:p>
        </p:txBody>
      </p:sp>
      <p:pic>
        <p:nvPicPr>
          <p:cNvPr id="3" name="Picture 2" descr="Da burocracia pública a chefs e arquitetos que ficaram “de fora”, os  obstáculos do Ocupa Rua | VEJA SÃO PAULO">
            <a:extLst>
              <a:ext uri="{FF2B5EF4-FFF2-40B4-BE49-F238E27FC236}">
                <a16:creationId xmlns:a16="http://schemas.microsoft.com/office/drawing/2014/main" id="{001AA02A-7FF0-CF8B-0483-642B5D54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77" y="943060"/>
            <a:ext cx="4052383" cy="389028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0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921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28876" y="2182037"/>
            <a:ext cx="4343124" cy="96577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000000"/>
                </a:solidFill>
                <a:latin typeface="Calibri (body)"/>
              </a:rPr>
              <a:t>É o </a:t>
            </a:r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período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</a:t>
            </a:r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compreendido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 entre o </a:t>
            </a:r>
            <a:r>
              <a:rPr lang="pt-BR" sz="2600" dirty="0">
                <a:solidFill>
                  <a:srgbClr val="F17427"/>
                </a:solidFill>
                <a:latin typeface="Calibri (body)"/>
              </a:rPr>
              <a:t>pôr 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e o </a:t>
            </a:r>
            <a:r>
              <a:rPr lang="pt-BR" sz="2600" dirty="0">
                <a:solidFill>
                  <a:srgbClr val="F17427"/>
                </a:solidFill>
                <a:latin typeface="Calibri (body)"/>
              </a:rPr>
              <a:t>nascer do sol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.</a:t>
            </a: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NOITE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4CE92B0-F181-21F3-524A-166C5295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316" y="1419622"/>
            <a:ext cx="4464895" cy="297659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259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024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319738"/>
            <a:ext cx="4141694" cy="140115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Evento que resulta em</a:t>
            </a:r>
          </a:p>
          <a:p>
            <a:pPr>
              <a:lnSpc>
                <a:spcPts val="3500"/>
              </a:lnSpc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→ </a:t>
            </a:r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  <a:latin typeface="Calibri (body)"/>
              </a:rPr>
              <a:t>dano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ao </a:t>
            </a:r>
            <a:r>
              <a:rPr lang="pt-BR" sz="2200" dirty="0">
                <a:solidFill>
                  <a:srgbClr val="F17427"/>
                </a:solidFill>
                <a:latin typeface="Calibri (body)"/>
              </a:rPr>
              <a:t>veículo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ou à sua </a:t>
            </a:r>
            <a:r>
              <a:rPr lang="pt-BR" sz="2200" dirty="0">
                <a:solidFill>
                  <a:srgbClr val="F17427"/>
                </a:solidFill>
                <a:latin typeface="Calibri (body)"/>
              </a:rPr>
              <a:t>carga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→ </a:t>
            </a:r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  <a:latin typeface="Calibri (body)"/>
              </a:rPr>
              <a:t>lesões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a </a:t>
            </a:r>
            <a:r>
              <a:rPr lang="pt-BR" sz="2200" dirty="0">
                <a:solidFill>
                  <a:srgbClr val="F17427"/>
                </a:solidFill>
                <a:latin typeface="Calibri (body)"/>
              </a:rPr>
              <a:t>pessoas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ou </a:t>
            </a:r>
            <a:r>
              <a:rPr lang="pt-BR" sz="2200" dirty="0">
                <a:solidFill>
                  <a:srgbClr val="F17427"/>
                </a:solidFill>
                <a:latin typeface="Calibri (body)"/>
              </a:rPr>
              <a:t>animais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[...] </a:t>
            </a: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SINISTRO DE TRÂNSITO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0BDE5-08D3-3E34-ED6C-7617F392ED95}"/>
              </a:ext>
            </a:extLst>
          </p:cNvPr>
          <p:cNvSpPr txBox="1"/>
          <p:nvPr/>
        </p:nvSpPr>
        <p:spPr>
          <a:xfrm>
            <a:off x="232901" y="3258829"/>
            <a:ext cx="8678198" cy="140115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200" dirty="0">
                <a:solidFill>
                  <a:srgbClr val="000000"/>
                </a:solidFill>
                <a:latin typeface="Calibri (body)"/>
              </a:rPr>
              <a:t>[...] e que </a:t>
            </a:r>
            <a:r>
              <a:rPr lang="pt-BR" sz="2200" b="1" dirty="0">
                <a:solidFill>
                  <a:srgbClr val="000000"/>
                </a:solidFill>
                <a:latin typeface="Calibri (body)"/>
              </a:rPr>
              <a:t>pode trazer </a:t>
            </a:r>
            <a:r>
              <a:rPr lang="pt-BR" sz="2200" dirty="0">
                <a:solidFill>
                  <a:srgbClr val="0070C0"/>
                </a:solidFill>
                <a:latin typeface="Calibri (body)"/>
              </a:rPr>
              <a:t>dano material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ou </a:t>
            </a:r>
            <a:r>
              <a:rPr lang="pt-BR" sz="2200" dirty="0">
                <a:solidFill>
                  <a:srgbClr val="00B050"/>
                </a:solidFill>
                <a:latin typeface="Calibri (body)"/>
              </a:rPr>
              <a:t>prejuízo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ao </a:t>
            </a:r>
            <a:r>
              <a:rPr lang="pt-BR" sz="2200" dirty="0">
                <a:solidFill>
                  <a:srgbClr val="00B050"/>
                </a:solidFill>
                <a:latin typeface="Calibri (body)"/>
              </a:rPr>
              <a:t>trânsito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à </a:t>
            </a:r>
            <a:r>
              <a:rPr lang="pt-BR" sz="2200" dirty="0">
                <a:solidFill>
                  <a:srgbClr val="00B050"/>
                </a:solidFill>
                <a:latin typeface="Calibri (body)"/>
              </a:rPr>
              <a:t>via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ou ao </a:t>
            </a:r>
            <a:r>
              <a:rPr lang="pt-BR" sz="2200" dirty="0">
                <a:solidFill>
                  <a:srgbClr val="00B050"/>
                </a:solidFill>
                <a:latin typeface="Calibri (body)"/>
              </a:rPr>
              <a:t>meio ambiente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, em que </a:t>
            </a:r>
            <a:r>
              <a:rPr lang="pt-BR" sz="2200" dirty="0">
                <a:solidFill>
                  <a:srgbClr val="C00000"/>
                </a:solidFill>
                <a:latin typeface="Calibri (body)"/>
              </a:rPr>
              <a:t>pelo menos uma das partes está em movimento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nas </a:t>
            </a:r>
            <a:r>
              <a:rPr lang="pt-BR" sz="2200" u="sng" dirty="0">
                <a:solidFill>
                  <a:srgbClr val="000000"/>
                </a:solidFill>
                <a:latin typeface="Calibri (body)"/>
              </a:rPr>
              <a:t>vias terrestres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ou em </a:t>
            </a:r>
            <a:r>
              <a:rPr lang="pt-BR" sz="2200" u="sng" dirty="0">
                <a:solidFill>
                  <a:srgbClr val="000000"/>
                </a:solidFill>
                <a:latin typeface="Calibri (body)"/>
              </a:rPr>
              <a:t>áreas abertas</a:t>
            </a:r>
            <a:r>
              <a:rPr lang="pt-BR" sz="2200" dirty="0">
                <a:solidFill>
                  <a:srgbClr val="000000"/>
                </a:solidFill>
                <a:latin typeface="Calibri (body)"/>
              </a:rPr>
              <a:t> ao público.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A30FEB2-1D91-EB16-3CFF-7C23D9552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/>
        </p:blipFill>
        <p:spPr bwMode="auto">
          <a:xfrm>
            <a:off x="4570094" y="637803"/>
            <a:ext cx="4289673" cy="243800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203598"/>
            <a:ext cx="4680521" cy="141461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F17427"/>
                </a:solidFill>
                <a:latin typeface="open_sansregular"/>
              </a:rPr>
              <a:t>Dispositivo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 destinado a</a:t>
            </a:r>
          </a:p>
          <a:p>
            <a:pPr>
              <a:lnSpc>
                <a:spcPts val="3500"/>
              </a:lnSpc>
            </a:pPr>
            <a:r>
              <a:rPr lang="pt-BR" sz="2600" dirty="0">
                <a:solidFill>
                  <a:schemeClr val="tx1"/>
                </a:solidFill>
                <a:highlight>
                  <a:srgbClr val="FFFF00"/>
                </a:highlight>
                <a:latin typeface="open_sansregular"/>
              </a:rPr>
              <a:t>manter o veículo imóvel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na ausência do condutor ...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</a:t>
            </a: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FREIO DE ESTACIONAMENTO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696B3-6D5C-A423-A275-E512FF1B261A}"/>
              </a:ext>
            </a:extLst>
          </p:cNvPr>
          <p:cNvSpPr txBox="1"/>
          <p:nvPr/>
        </p:nvSpPr>
        <p:spPr>
          <a:xfrm>
            <a:off x="4214380" y="3479398"/>
            <a:ext cx="4680521" cy="96577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chemeClr val="tx1"/>
                </a:solidFill>
                <a:latin typeface="open_sansregular"/>
              </a:rPr>
              <a:t>... ou, no caso de um </a:t>
            </a:r>
            <a:r>
              <a:rPr lang="pt-BR" sz="2600" b="1" dirty="0">
                <a:solidFill>
                  <a:srgbClr val="7030A0"/>
                </a:solidFill>
                <a:latin typeface="open_sansregular"/>
              </a:rPr>
              <a:t>reboque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, 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se este se encontra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</a:t>
            </a:r>
            <a:r>
              <a:rPr lang="pt-BR" sz="2600" b="1" dirty="0">
                <a:solidFill>
                  <a:srgbClr val="7030A0"/>
                </a:solidFill>
                <a:latin typeface="open_sansregular"/>
              </a:rPr>
              <a:t>desengatado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.</a:t>
            </a:r>
          </a:p>
        </p:txBody>
      </p:sp>
      <p:pic>
        <p:nvPicPr>
          <p:cNvPr id="11" name="Imagem 1">
            <a:extLst>
              <a:ext uri="{FF2B5EF4-FFF2-40B4-BE49-F238E27FC236}">
                <a16:creationId xmlns:a16="http://schemas.microsoft.com/office/drawing/2014/main" id="{3AC4DBCE-D4A0-5539-59AC-917D69B843E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40342"/>
            <a:ext cx="3600400" cy="15770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020488-E3D4-7915-2707-4EAEA3F7E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33" y="3199773"/>
            <a:ext cx="3603048" cy="1713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E5EFBA-EB38-EA4A-C2F5-4112A83B58E0}"/>
              </a:ext>
            </a:extLst>
          </p:cNvPr>
          <p:cNvSpPr txBox="1"/>
          <p:nvPr/>
        </p:nvSpPr>
        <p:spPr>
          <a:xfrm>
            <a:off x="5796136" y="2510567"/>
            <a:ext cx="2376264" cy="36933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i="1" dirty="0">
                <a:solidFill>
                  <a:srgbClr val="00B050"/>
                </a:solidFill>
                <a:latin typeface="open_sansregular"/>
              </a:rPr>
              <a:t>Acionado com a mão.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656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14282" y="1329611"/>
            <a:ext cx="8759810" cy="95410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17427"/>
                </a:solidFill>
                <a:latin typeface="open_sansregular"/>
              </a:rPr>
              <a:t>Dispositivo</a:t>
            </a:r>
            <a:r>
              <a:rPr lang="pt-BR" sz="2800" dirty="0">
                <a:solidFill>
                  <a:schemeClr val="tx1"/>
                </a:solidFill>
                <a:latin typeface="open_sansregular"/>
              </a:rPr>
              <a:t> destinado a </a:t>
            </a:r>
            <a:r>
              <a:rPr lang="pt-BR" sz="2800" b="1" dirty="0">
                <a:solidFill>
                  <a:schemeClr val="tx1"/>
                </a:solidFill>
                <a:latin typeface="open_sansregular"/>
              </a:rPr>
              <a:t>provocar</a:t>
            </a:r>
            <a:r>
              <a:rPr lang="pt-BR" sz="2800" dirty="0">
                <a:solidFill>
                  <a:schemeClr val="tx1"/>
                </a:solidFill>
                <a:latin typeface="open_sansregular"/>
              </a:rPr>
              <a:t> a </a:t>
            </a:r>
            <a:r>
              <a:rPr lang="pt-BR" sz="2800" b="1" dirty="0">
                <a:solidFill>
                  <a:srgbClr val="0070C0"/>
                </a:solidFill>
                <a:latin typeface="open_sansregular"/>
              </a:rPr>
              <a:t>diminuição da marcha</a:t>
            </a:r>
            <a:r>
              <a:rPr lang="pt-BR" sz="2800" dirty="0">
                <a:solidFill>
                  <a:schemeClr val="tx1"/>
                </a:solidFill>
                <a:latin typeface="open_sansregular"/>
              </a:rPr>
              <a:t> do veículo ou </a:t>
            </a:r>
            <a:r>
              <a:rPr lang="pt-BR" sz="2800" b="1" dirty="0">
                <a:solidFill>
                  <a:srgbClr val="0070C0"/>
                </a:solidFill>
                <a:latin typeface="open_sansregular"/>
              </a:rPr>
              <a:t>pará-lo</a:t>
            </a:r>
            <a:r>
              <a:rPr lang="pt-BR" sz="2800" dirty="0">
                <a:solidFill>
                  <a:srgbClr val="444444"/>
                </a:solidFill>
                <a:latin typeface="open_sansregular"/>
              </a:rPr>
              <a:t>.</a:t>
            </a:r>
            <a:endParaRPr lang="pt-BR" sz="2800" i="1" dirty="0">
              <a:solidFill>
                <a:srgbClr val="00B050"/>
              </a:solidFill>
              <a:latin typeface="open_sansregular"/>
            </a:endParaRP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FREIO DE SERVIÇO</a:t>
            </a:r>
          </a:p>
        </p:txBody>
      </p:sp>
      <p:pic>
        <p:nvPicPr>
          <p:cNvPr id="10" name="Imagem 2">
            <a:extLst>
              <a:ext uri="{FF2B5EF4-FFF2-40B4-BE49-F238E27FC236}">
                <a16:creationId xmlns:a16="http://schemas.microsoft.com/office/drawing/2014/main" id="{8768A8E9-7101-C4B0-5081-286FE0E4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" b="106"/>
          <a:stretch/>
        </p:blipFill>
        <p:spPr>
          <a:xfrm>
            <a:off x="2339752" y="2478534"/>
            <a:ext cx="4088248" cy="18995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325DF1-9FA7-5C51-7E57-C2768F77BB7D}"/>
              </a:ext>
            </a:extLst>
          </p:cNvPr>
          <p:cNvSpPr txBox="1"/>
          <p:nvPr/>
        </p:nvSpPr>
        <p:spPr>
          <a:xfrm>
            <a:off x="3203848" y="4327299"/>
            <a:ext cx="2160240" cy="36933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i="1" dirty="0">
                <a:solidFill>
                  <a:srgbClr val="00B050"/>
                </a:solidFill>
                <a:latin typeface="open_sansregular"/>
              </a:rPr>
              <a:t>Acionado com o pé.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491926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229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61C63A-749C-C0D9-A210-78A801276074}"/>
              </a:ext>
            </a:extLst>
          </p:cNvPr>
          <p:cNvSpPr txBox="1"/>
          <p:nvPr/>
        </p:nvSpPr>
        <p:spPr>
          <a:xfrm>
            <a:off x="204678" y="1663809"/>
            <a:ext cx="4680521" cy="186345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600" dirty="0">
                <a:solidFill>
                  <a:srgbClr val="F17427"/>
                </a:solidFill>
                <a:latin typeface="open_sansregular"/>
              </a:rPr>
              <a:t>Dispositivo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 destinado a </a:t>
            </a:r>
            <a:r>
              <a:rPr lang="pt-BR" sz="2600" b="1" dirty="0">
                <a:solidFill>
                  <a:schemeClr val="tx1"/>
                </a:solidFill>
                <a:latin typeface="open_sansregular"/>
              </a:rPr>
              <a:t>provocar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a </a:t>
            </a:r>
            <a:r>
              <a:rPr lang="pt-BR" sz="2600" dirty="0">
                <a:solidFill>
                  <a:srgbClr val="0070C0"/>
                </a:solidFill>
                <a:latin typeface="open_sansregular"/>
              </a:rPr>
              <a:t>diminuir</a:t>
            </a:r>
            <a:r>
              <a:rPr lang="pt-BR" sz="2600" dirty="0">
                <a:solidFill>
                  <a:srgbClr val="444444"/>
                </a:solidFill>
                <a:latin typeface="open_sansregular"/>
              </a:rPr>
              <a:t> </a:t>
            </a:r>
            <a:r>
              <a:rPr lang="pt-BR" sz="2600" dirty="0">
                <a:solidFill>
                  <a:srgbClr val="0070C0"/>
                </a:solidFill>
                <a:latin typeface="open_sansregular"/>
              </a:rPr>
              <a:t>a marcha</a:t>
            </a:r>
            <a:r>
              <a:rPr lang="pt-BR" sz="2600" dirty="0">
                <a:solidFill>
                  <a:schemeClr val="tx1"/>
                </a:solidFill>
                <a:latin typeface="open_sansregular"/>
              </a:rPr>
              <a:t> do veículo no caso de falha do freio de serviço.</a:t>
            </a:r>
          </a:p>
        </p:txBody>
      </p:sp>
      <p:pic>
        <p:nvPicPr>
          <p:cNvPr id="5" name="Imagem 25">
            <a:extLst>
              <a:ext uri="{FF2B5EF4-FFF2-40B4-BE49-F238E27FC236}">
                <a16:creationId xmlns:a16="http://schemas.microsoft.com/office/drawing/2014/main" id="{7C489B60-193A-5C44-5B0E-DB8057C20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287822" cy="484816"/>
          </a:xfrm>
          <a:prstGeom prst="rect">
            <a:avLst/>
          </a:prstGeom>
        </p:spPr>
      </p:pic>
      <p:sp>
        <p:nvSpPr>
          <p:cNvPr id="6" name="CaixaDeTexto 26">
            <a:extLst>
              <a:ext uri="{FF2B5EF4-FFF2-40B4-BE49-F238E27FC236}">
                <a16:creationId xmlns:a16="http://schemas.microsoft.com/office/drawing/2014/main" id="{B21354DA-23E4-79DF-B2E6-7B9068E7E270}"/>
              </a:ext>
            </a:extLst>
          </p:cNvPr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FREIO MOTOR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21CCAD6-DC9D-EE9D-9884-6B76536B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/>
        </p:blipFill>
        <p:spPr bwMode="auto">
          <a:xfrm>
            <a:off x="4877323" y="1347614"/>
            <a:ext cx="4059943" cy="293179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C365F-BBCA-ADE3-262E-2E2BF8DCD1F4}"/>
              </a:ext>
            </a:extLst>
          </p:cNvPr>
          <p:cNvSpPr txBox="1"/>
          <p:nvPr/>
        </p:nvSpPr>
        <p:spPr>
          <a:xfrm>
            <a:off x="5029215" y="4227934"/>
            <a:ext cx="3935273" cy="36933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800" b="1" i="1" dirty="0">
                <a:solidFill>
                  <a:srgbClr val="00B050"/>
                </a:solidFill>
                <a:latin typeface="open_sansregular"/>
              </a:rPr>
              <a:t>Por redução da rotação do motor.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49501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01 – É parte da via diferenciada da pista de rolamento destinada à parada, ou estacionamento de veículos em caso de emergência, e à circulação de pedestres e bicicletas, quando não houver local apropriado para esse fim: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Pista de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rolamento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</a:rPr>
              <a:t>Faixa de trânsito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</a:rPr>
              <a:t>Acostamento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</a:rPr>
              <a:t>Calçada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DAC5E0D0-6B18-18DE-364B-8DED3F4676D6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6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02 – Como se chamam as áreas numeradas nesta ilustração?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Faixa de integração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Faixa de trânsito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Acostamento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Faixa de desaceleração</a:t>
            </a:r>
          </a:p>
        </p:txBody>
      </p:sp>
      <p:sp>
        <p:nvSpPr>
          <p:cNvPr id="3" name="Google Shape;1933;g259d0348fd0_0_466">
            <a:extLst>
              <a:ext uri="{FF2B5EF4-FFF2-40B4-BE49-F238E27FC236}">
                <a16:creationId xmlns:a16="http://schemas.microsoft.com/office/drawing/2014/main" id="{911C7903-A3BE-4D3A-1DD7-21FFD5629DA8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3E9C215-5AE7-7A33-9271-BFE80662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89" y="1179138"/>
            <a:ext cx="3319948" cy="19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2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latin typeface="Calibri" pitchFamily="34" charset="0"/>
                <a:cs typeface="Calibri" pitchFamily="34" charset="0"/>
              </a:rPr>
              <a:t>03 – É superfície lindeira às vias rurais, delimitada por lei específica e sob responsabilidade do órgão ou entidade de trânsito competente com circunscrição sobre a via: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Logradouro público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Faixa de trânsito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Acostamento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Faixa de domínio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45021F4D-B1D8-F4ED-9ACF-497B26145450}"/>
              </a:ext>
            </a:extLst>
          </p:cNvPr>
          <p:cNvSpPr/>
          <p:nvPr/>
        </p:nvSpPr>
        <p:spPr>
          <a:xfrm>
            <a:off x="6947728" y="33044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7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latin typeface="Calibri" pitchFamily="34" charset="0"/>
                <a:cs typeface="Calibri" pitchFamily="34" charset="0"/>
              </a:rPr>
              <a:t>04 – Qual o nome da área identificada na ilustração com uma bicicleta?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Ciclovia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Bicicletário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Ciclofaixa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Ciclódromo</a:t>
            </a:r>
          </a:p>
        </p:txBody>
      </p:sp>
      <p:pic>
        <p:nvPicPr>
          <p:cNvPr id="2" name="Picture 2" descr="Prefeitura implanta nova ciclofaixa na Rua Nogueira Acioly">
            <a:extLst>
              <a:ext uri="{FF2B5EF4-FFF2-40B4-BE49-F238E27FC236}">
                <a16:creationId xmlns:a16="http://schemas.microsoft.com/office/drawing/2014/main" id="{2091D2A3-63A5-5521-26CC-E0FC1D888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/>
          <a:stretch/>
        </p:blipFill>
        <p:spPr bwMode="auto">
          <a:xfrm>
            <a:off x="4499992" y="1169690"/>
            <a:ext cx="4431838" cy="19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33;g259d0348fd0_0_466">
            <a:extLst>
              <a:ext uri="{FF2B5EF4-FFF2-40B4-BE49-F238E27FC236}">
                <a16:creationId xmlns:a16="http://schemas.microsoft.com/office/drawing/2014/main" id="{51444107-DE30-4535-70ED-B56FD271C7A1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07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542826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latin typeface="Calibri" pitchFamily="34" charset="0"/>
                <a:cs typeface="Calibri" pitchFamily="34" charset="0"/>
              </a:rPr>
              <a:t>05 – Qual o nome da área identificada na ilustração pela cor vermelha?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Ciclovia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Bicicletário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Ciclofaixa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Ciclódromo</a:t>
            </a:r>
          </a:p>
        </p:txBody>
      </p:sp>
      <p:pic>
        <p:nvPicPr>
          <p:cNvPr id="3" name="Picture 2" descr="Ciclovia, ciclofaixa e ciclorrota: entenda a diferença - Bicicletismo">
            <a:extLst>
              <a:ext uri="{FF2B5EF4-FFF2-40B4-BE49-F238E27FC236}">
                <a16:creationId xmlns:a16="http://schemas.microsoft.com/office/drawing/2014/main" id="{8DF7752B-61DC-CB18-1C52-D2D37664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/>
          <a:stretch/>
        </p:blipFill>
        <p:spPr bwMode="auto">
          <a:xfrm>
            <a:off x="4103123" y="1004439"/>
            <a:ext cx="4863058" cy="21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B1FBA6B8-B9F9-8A77-159D-3AA15C30E07E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43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PASSEIO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03210" y="1427167"/>
            <a:ext cx="4584814" cy="280076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Parte da </a:t>
            </a:r>
            <a:r>
              <a:rPr lang="pt-BR" sz="2200" u="sng" dirty="0">
                <a:solidFill>
                  <a:srgbClr val="000000"/>
                </a:solidFill>
                <a:highlight>
                  <a:srgbClr val="FFFF00"/>
                </a:highlight>
              </a:rPr>
              <a:t>calçada</a:t>
            </a:r>
            <a:r>
              <a:rPr lang="pt-BR" sz="2200" dirty="0">
                <a:solidFill>
                  <a:srgbClr val="000000"/>
                </a:solidFill>
              </a:rPr>
              <a:t> ou da </a:t>
            </a:r>
            <a:r>
              <a:rPr lang="pt-BR" sz="2200" u="sng" dirty="0">
                <a:solidFill>
                  <a:srgbClr val="000000"/>
                </a:solidFill>
                <a:highlight>
                  <a:srgbClr val="FFFF00"/>
                </a:highlight>
              </a:rPr>
              <a:t>pista</a:t>
            </a:r>
            <a:r>
              <a:rPr lang="pt-BR" sz="2200" dirty="0">
                <a:solidFill>
                  <a:srgbClr val="000000"/>
                </a:solidFill>
              </a:rPr>
              <a:t> de rolamento, neste último caso, </a:t>
            </a:r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separada por pintura ou elemento físico separador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</a:p>
          <a:p>
            <a:endParaRPr lang="pt-BR" sz="2200" dirty="0">
              <a:solidFill>
                <a:srgbClr val="000000"/>
              </a:solidFill>
            </a:endParaRPr>
          </a:p>
          <a:p>
            <a:r>
              <a:rPr lang="pt-BR" sz="2200" dirty="0">
                <a:solidFill>
                  <a:srgbClr val="000000"/>
                </a:solidFill>
              </a:rPr>
              <a:t>... </a:t>
            </a:r>
            <a:r>
              <a:rPr lang="pt-BR" sz="2200" dirty="0">
                <a:solidFill>
                  <a:srgbClr val="008000"/>
                </a:solidFill>
              </a:rPr>
              <a:t>livre de interferências</a:t>
            </a:r>
            <a:r>
              <a:rPr lang="pt-BR" sz="2200" dirty="0">
                <a:solidFill>
                  <a:srgbClr val="000000"/>
                </a:solidFill>
              </a:rPr>
              <a:t>, destinada à </a:t>
            </a:r>
            <a:r>
              <a:rPr lang="pt-BR" sz="2200" dirty="0">
                <a:solidFill>
                  <a:srgbClr val="F17427"/>
                </a:solidFill>
              </a:rPr>
              <a:t>circulação </a:t>
            </a:r>
            <a:r>
              <a:rPr lang="pt-BR" sz="2200" b="1" dirty="0">
                <a:solidFill>
                  <a:srgbClr val="F17427"/>
                </a:solidFill>
              </a:rPr>
              <a:t>exclusiva</a:t>
            </a:r>
            <a:r>
              <a:rPr lang="pt-BR" sz="2200" dirty="0">
                <a:solidFill>
                  <a:srgbClr val="F17427"/>
                </a:solidFill>
              </a:rPr>
              <a:t> de </a:t>
            </a:r>
            <a:r>
              <a:rPr lang="pt-BR" sz="2200" b="1" dirty="0">
                <a:solidFill>
                  <a:srgbClr val="F17427"/>
                </a:solidFill>
              </a:rPr>
              <a:t>pedestres</a:t>
            </a:r>
            <a:r>
              <a:rPr lang="pt-BR" sz="2200" dirty="0">
                <a:solidFill>
                  <a:srgbClr val="000000"/>
                </a:solidFill>
              </a:rPr>
              <a:t> e, excepcionalmente, de ciclistas.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345C7-FEDF-2ED2-493A-5F2C03A7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r="73"/>
          <a:stretch/>
        </p:blipFill>
        <p:spPr bwMode="auto">
          <a:xfrm>
            <a:off x="4860032" y="1164601"/>
            <a:ext cx="4080758" cy="3553535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Pessoa com capacete segurando brinquedo&#10;&#10;O conteúdo gerado por IA pode estar incorreto.">
            <a:extLst>
              <a:ext uri="{FF2B5EF4-FFF2-40B4-BE49-F238E27FC236}">
                <a16:creationId xmlns:a16="http://schemas.microsoft.com/office/drawing/2014/main" id="{B42ED1FE-A05E-99C2-6673-B6188E69C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50" y="4299942"/>
            <a:ext cx="827161" cy="84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1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555526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latin typeface="Calibri" pitchFamily="34" charset="0"/>
                <a:cs typeface="Calibri" pitchFamily="34" charset="0"/>
              </a:rPr>
              <a:t>06 – Qual o nome da área na ilustração onde as motocicletas estão imobilizadas?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Linhas de retenção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Faixa de trânsito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Linhas paralelas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Área de espera / bolsão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12CCC11-355D-72F5-9555-1F7DBD7C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1131590"/>
            <a:ext cx="2880320" cy="197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33;g259d0348fd0_0_466">
            <a:extLst>
              <a:ext uri="{FF2B5EF4-FFF2-40B4-BE49-F238E27FC236}">
                <a16:creationId xmlns:a16="http://schemas.microsoft.com/office/drawing/2014/main" id="{07DCFC4A-C8AA-4DCE-1731-5A17874DDCC5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07 – É parte da via normalmente utilizada para a circulação de veículos, identificada por elementos separadores ou por diferença de nível em relação às calçadas, ilhas ou aos canteiros centrais.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Pista de rolamento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Faixa de trânsito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Acostamento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Calçada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67CD31F3-07ED-4BDE-56BA-47A419B27E3A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85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08 – É a margem da pista, podendo ser demarcada por linhas longitudinais de bordo que delineiam a parte da via destinada à circulação de veículos. 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Pista de rolamento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Faixa de trânsito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Centro da pista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Bordo da pista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5D18434A-C4F7-B140-0A80-06B93C357896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1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09 – É parte da via, normalmente segregada e em nível diferente, não destinada à circulação de veículos, reservada ao trânsito de pedestres e, quando possível, à implantação de mobiliário urbano, sinalização, vegetação e outros fins.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Passeio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Calçada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Pista de rolamento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Ilha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4ABE879C-792A-F787-89CA-6CDE5B4AEBF8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82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10 – É parte da calçada ou da pista de rolamento, neste último caso separada por pintura ou elemento físico separador, livre de interferências, destinada à circulação exclusiva de pedestres e, excepcionalmente, de ciclistas.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Passeio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Calçada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Pista de rolamento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Ilha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B9AE2A16-C502-8F59-044B-003D19522CEC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2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11 – Denomina-se _____________ o local, na via ou fora dela, destinado ao estacionamento de bicicletas.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bicicletaria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espaço bike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bicicletário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espaço ciclo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1CA4FC30-E839-C034-8B78-D1F0FD7E3C38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7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12 – O carro de mão é um veículo de propulsão humana, utilizado no transporte de _________________ 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pequenas cargas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pessoas e cargas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pessoas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grandes cargas.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9431A144-458D-CF4C-80A7-61A8DBA88FEC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6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13 – De acordo com o anexo I do CTB, denomina-se _________ o veículo de tração animal destinado ao transporte de pessoas.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carroça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carro de boi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carruagem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charrete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9B53A360-CA90-84EF-4A4A-A0A3BD7BD466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2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14 – Considera-se veículo automotor aquele dotado de motor de propulsão ... 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Combustão.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Elétrica.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Híbrida.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Todas as alternativas estão corretas.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43A2DFE5-6421-963D-B655-D75EC12DCCDC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15 – Considera-se veículo de carga, aquele destinado ao transporte de carga, podendo transportar _____________ 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1 passageiro, exclusive o condutor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1 passageiro, inclusive o condutor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2 passageiros, exclusive o condutor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2 passageiros, inclusive o condutor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022C49E8-23A5-1835-06DF-6739EBE29F8D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76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/>
              <a:t>CIRCULAÇÃO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3C372-CD31-3C67-9657-EEFDFBF33656}"/>
              </a:ext>
            </a:extLst>
          </p:cNvPr>
          <p:cNvSpPr txBox="1"/>
          <p:nvPr/>
        </p:nvSpPr>
        <p:spPr>
          <a:xfrm>
            <a:off x="214282" y="1672228"/>
            <a:ext cx="4357718" cy="212365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000000"/>
                </a:solidFill>
                <a:highlight>
                  <a:srgbClr val="FFFF00"/>
                </a:highlight>
              </a:rPr>
              <a:t>Movimentação</a:t>
            </a:r>
            <a:r>
              <a:rPr lang="pt-BR" sz="2200" dirty="0">
                <a:solidFill>
                  <a:srgbClr val="000000"/>
                </a:solidFill>
              </a:rPr>
              <a:t> de </a:t>
            </a:r>
            <a:r>
              <a:rPr lang="pt-BR" sz="2200" dirty="0">
                <a:solidFill>
                  <a:srgbClr val="F17427"/>
                </a:solidFill>
              </a:rPr>
              <a:t>pessoas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>
                <a:solidFill>
                  <a:srgbClr val="F17427"/>
                </a:solidFill>
              </a:rPr>
              <a:t>animais</a:t>
            </a:r>
            <a:r>
              <a:rPr lang="pt-BR" sz="2200" dirty="0">
                <a:solidFill>
                  <a:srgbClr val="000000"/>
                </a:solidFill>
              </a:rPr>
              <a:t> e </a:t>
            </a:r>
            <a:r>
              <a:rPr lang="pt-BR" sz="2200" dirty="0">
                <a:solidFill>
                  <a:srgbClr val="F17427"/>
                </a:solidFill>
              </a:rPr>
              <a:t>veículos</a:t>
            </a:r>
            <a:r>
              <a:rPr lang="pt-BR" sz="2200" dirty="0">
                <a:solidFill>
                  <a:srgbClr val="000000"/>
                </a:solidFill>
              </a:rPr>
              <a:t> em deslocamento, </a:t>
            </a:r>
            <a:r>
              <a:rPr lang="pt-BR" sz="2200" b="1" dirty="0">
                <a:solidFill>
                  <a:srgbClr val="000000"/>
                </a:solidFill>
              </a:rPr>
              <a:t>conduzidos ou não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</a:p>
          <a:p>
            <a:endParaRPr lang="pt-BR" sz="2200" dirty="0">
              <a:solidFill>
                <a:srgbClr val="000000"/>
              </a:solidFill>
            </a:endParaRPr>
          </a:p>
          <a:p>
            <a:r>
              <a:rPr lang="pt-BR" sz="2200" dirty="0">
                <a:solidFill>
                  <a:srgbClr val="000000"/>
                </a:solidFill>
              </a:rPr>
              <a:t>... em </a:t>
            </a:r>
            <a:r>
              <a:rPr lang="pt-BR" sz="2200" dirty="0">
                <a:solidFill>
                  <a:srgbClr val="0070C0"/>
                </a:solidFill>
              </a:rPr>
              <a:t>vias </a:t>
            </a:r>
            <a:r>
              <a:rPr lang="pt-BR" sz="2200" b="1" dirty="0">
                <a:solidFill>
                  <a:srgbClr val="0070C0"/>
                </a:solidFill>
              </a:rPr>
              <a:t>públicas</a:t>
            </a:r>
            <a:r>
              <a:rPr lang="pt-BR" sz="2200" dirty="0">
                <a:solidFill>
                  <a:srgbClr val="000000"/>
                </a:solidFill>
              </a:rPr>
              <a:t> ou </a:t>
            </a:r>
            <a:r>
              <a:rPr lang="pt-BR" sz="2200" b="1" dirty="0">
                <a:solidFill>
                  <a:srgbClr val="0070C0"/>
                </a:solidFill>
              </a:rPr>
              <a:t>privadas</a:t>
            </a:r>
            <a:r>
              <a:rPr lang="pt-BR" sz="2200" dirty="0">
                <a:solidFill>
                  <a:srgbClr val="0070C0"/>
                </a:solidFill>
              </a:rPr>
              <a:t> abertas ao público</a:t>
            </a:r>
            <a:r>
              <a:rPr lang="pt-BR" sz="2200" dirty="0">
                <a:solidFill>
                  <a:srgbClr val="000000"/>
                </a:solidFill>
              </a:rPr>
              <a:t> e </a:t>
            </a:r>
            <a:r>
              <a:rPr lang="pt-BR" sz="2200" dirty="0">
                <a:solidFill>
                  <a:srgbClr val="00B050"/>
                </a:solidFill>
              </a:rPr>
              <a:t>de uso coletivo</a:t>
            </a:r>
            <a:r>
              <a:rPr lang="pt-BR" sz="2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C6FF06-ED2E-036F-449F-DF3BAF93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00" r="21651" b="17801"/>
          <a:stretch/>
        </p:blipFill>
        <p:spPr bwMode="auto">
          <a:xfrm>
            <a:off x="5257945" y="987574"/>
            <a:ext cx="1698167" cy="169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EA82C2-2D83-AC4B-B7AB-6BC89128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12" y="1886398"/>
            <a:ext cx="1792352" cy="17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083D588-73C4-D45F-CF36-190EC106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45" y="2879406"/>
            <a:ext cx="1698167" cy="17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326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16 – Denomina-se ____________ o veículo de carga com PBT de até 3500 Kg.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caminhão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caminhonete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camioneta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especial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C8BB5745-77EA-8B2C-CAD7-9BEEF6B350AC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8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17 – Considera-se ________________ o veículo automotor de transporte coletivo com capacidade para até 20 passageiros.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noProof="0" dirty="0">
                <a:latin typeface="Calibri" pitchFamily="34" charset="0"/>
                <a:cs typeface="Calibri" pitchFamily="34" charset="0"/>
              </a:rPr>
              <a:t>ônibus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van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micro-ônibus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lotação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93A33D5E-148D-47AD-D6D0-17D2F528A384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6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18 – Considera-se veículo __________ aquele caracterizado pela versatilidade do seu uso, inclusive fora de estrada.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especial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misto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utilitário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camioneta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249A9919-6973-E38C-E88A-4A009E6EFBC6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497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19 – Considera-se veículo de grande porte, os automotores destinados ao transporte de carga com PBT máximo superior a ___________ ou de passageiros superior a _____________ . </a:t>
            </a:r>
          </a:p>
          <a:p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10.000 Kg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; 20 passageiros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10.000 Kg; 8 passageiros</a:t>
            </a:r>
            <a:endParaRPr lang="pt-BR" sz="2600" dirty="0">
              <a:latin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20.000 Kg; 20 passageiros</a:t>
            </a:r>
            <a:endParaRPr lang="pt-BR" sz="2600" dirty="0">
              <a:latin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20.000 Kg; 10 passageiros</a:t>
            </a:r>
            <a:endParaRPr lang="pt-BR" sz="2600" dirty="0">
              <a:latin typeface="Calibri" pitchFamily="34" charset="0"/>
            </a:endParaRP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8161063F-A6D7-A3B8-0C66-9B3A3DD9D46C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0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20 – Veículo automotor cuja carroçaria seja fechada e destinada a alojamento, escritório, comércio ou finalidades análogas: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Trailer.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Semirreboque.</a:t>
            </a:r>
          </a:p>
          <a:p>
            <a:pPr marL="360363" lvl="0" indent="-360363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Reboque.</a:t>
            </a:r>
          </a:p>
          <a:p>
            <a:pPr marL="514350" lvl="0" indent="-514350">
              <a:lnSpc>
                <a:spcPts val="25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Motorhome.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186388EF-1DA1-06E0-8FCF-313880E57E2D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5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21 – Marque a alternativa que contenha pelo menos um elemento que não compõe a ‘Tara’ de um veículo: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carroçaria e equipamentos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;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o combustível, as ferramentas e acessórios;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a roda sobressalente e o extintor de incêndio</a:t>
            </a:r>
            <a:r>
              <a:rPr lang="pt-BR" sz="2600" dirty="0">
                <a:solidFill>
                  <a:srgbClr val="000000"/>
                </a:solidFill>
                <a:latin typeface="Calibri (body)"/>
              </a:rPr>
              <a:t>;</a:t>
            </a:r>
            <a:endParaRPr lang="pt-BR" sz="2600" dirty="0">
              <a:latin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o fluido de arrefecimento e os passageiros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.</a:t>
            </a:r>
            <a:endParaRPr lang="pt-BR" sz="2600" dirty="0">
              <a:latin typeface="Calibri" pitchFamily="34" charset="0"/>
            </a:endParaRP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61F6F453-719A-EEF7-D19D-C0C72620C4FF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52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22 – Define-se por ‘Lotação’ a carga útil máxima, incluindo __________ e __________, que o veículo transporta. </a:t>
            </a:r>
          </a:p>
          <a:p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condutor; passageiros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combustível; fluido de arrefecimento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condutor; combustível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passageiros; fluido de arrefecimento 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FC4D2134-7606-1A3A-47DA-2400ADEDB2DA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5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23 – PBT é o </a:t>
            </a:r>
            <a:r>
              <a:rPr lang="pt-BR" sz="2600" b="1" dirty="0">
                <a:solidFill>
                  <a:srgbClr val="000000"/>
                </a:solidFill>
                <a:latin typeface="Calibri (body)"/>
              </a:rPr>
              <a:t>peso máximo que o veículo transmite ao pavimento, constituído da soma da _______ mais a ________. 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carroceria;</a:t>
            </a:r>
            <a:r>
              <a:rPr kumimoji="0" lang="pt-BR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lataria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funilaria; suspensão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tara; lotação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caixa de câmbio; carga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D17ECEE9-EE98-8A2B-9591-0A69CD0866BB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57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24 – Máximo peso que a unidade de tração é capaz de tracionar: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CMT – Capacidade</a:t>
            </a:r>
            <a:r>
              <a:rPr kumimoji="0" lang="pt-BR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Máxima de Tração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PBT – Peso Bruto Total.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PBTC – Peso Bruto Total Máximo Combinado.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Lotação.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FCF1EA06-F90F-8E05-87F8-64DBF2E2A912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92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178563" y="633234"/>
            <a:ext cx="8786874" cy="42427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r>
              <a:rPr lang="pt-BR" sz="2600" b="1" dirty="0">
                <a:latin typeface="Calibri" pitchFamily="34" charset="0"/>
                <a:cs typeface="Calibri" pitchFamily="34" charset="0"/>
              </a:rPr>
              <a:t>25 – O condutor imobilizou o seu veículo para atender a circunstância momentânea do trânsito. Podemos dizer que ele fez ____________________ .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</a:pPr>
            <a:endParaRPr lang="pt-BR" sz="2600" b="1" dirty="0">
              <a:latin typeface="Calibri" pitchFamily="34" charset="0"/>
              <a:cs typeface="Calibri" pitchFamily="34" charset="0"/>
            </a:endParaRP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um estacionamento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</a:rPr>
              <a:t>uma parada</a:t>
            </a:r>
          </a:p>
          <a:p>
            <a:pPr marL="360363" lvl="0" indent="-360363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</a:rPr>
              <a:t>uma imobilização emergência</a:t>
            </a:r>
          </a:p>
          <a:p>
            <a:pPr marL="514350" lvl="0" indent="-514350">
              <a:lnSpc>
                <a:spcPts val="3000"/>
              </a:lnSpc>
              <a:spcAft>
                <a:spcPts val="1200"/>
              </a:spcAft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</a:rPr>
              <a:t>uma interrupção de marcha</a:t>
            </a:r>
          </a:p>
        </p:txBody>
      </p:sp>
      <p:sp>
        <p:nvSpPr>
          <p:cNvPr id="2" name="Google Shape;1933;g259d0348fd0_0_466">
            <a:extLst>
              <a:ext uri="{FF2B5EF4-FFF2-40B4-BE49-F238E27FC236}">
                <a16:creationId xmlns:a16="http://schemas.microsoft.com/office/drawing/2014/main" id="{578ECB0F-818F-A7E1-576B-A277457E233B}"/>
              </a:ext>
            </a:extLst>
          </p:cNvPr>
          <p:cNvSpPr/>
          <p:nvPr/>
        </p:nvSpPr>
        <p:spPr>
          <a:xfrm>
            <a:off x="6935028" y="3317129"/>
            <a:ext cx="2178300" cy="16254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32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o Princip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>
            <a:alpha val="50000"/>
          </a:srgbClr>
        </a:solidFill>
        <a:ln w="12700">
          <a:solidFill>
            <a:schemeClr val="accent2"/>
          </a:solidFill>
        </a:ln>
        <a:effectLst/>
      </a:spPr>
      <a:bodyPr rtlCol="0" anchor="ctr"/>
      <a:lstStyle>
        <a:defPPr algn="ctr">
          <a:defRPr b="1" dirty="0">
            <a:solidFill>
              <a:srgbClr val="006600"/>
            </a:solidFill>
            <a:latin typeface="Calibri" pitchFamily="34" charset="0"/>
            <a:cs typeface="Calibr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spAutoFit/>
      </a:bodyPr>
      <a:lstStyle>
        <a:defPPr algn="just">
          <a:defRPr dirty="0" smtClean="0">
            <a:solidFill>
              <a:schemeClr val="tx1"/>
            </a:solidFill>
            <a:latin typeface="Calibri" pitchFamily="34" charset="0"/>
            <a:cs typeface="Calibri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Principal</Template>
  <TotalTime>17889</TotalTime>
  <Words>3483</Words>
  <Application>Microsoft Office PowerPoint</Application>
  <PresentationFormat>Apresentação na tela (16:9)</PresentationFormat>
  <Paragraphs>534</Paragraphs>
  <Slides>104</Slides>
  <Notes>104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104</vt:i4>
      </vt:variant>
    </vt:vector>
  </HeadingPairs>
  <TitlesOfParts>
    <vt:vector size="109" baseType="lpstr">
      <vt:lpstr>Arial</vt:lpstr>
      <vt:lpstr>Calibri</vt:lpstr>
      <vt:lpstr>Calibri (body)</vt:lpstr>
      <vt:lpstr>open_sansregular</vt:lpstr>
      <vt:lpstr>Modelo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 Rodrigues Cardoso</cp:lastModifiedBy>
  <cp:revision>2122</cp:revision>
  <dcterms:created xsi:type="dcterms:W3CDTF">2012-09-21T18:40:16Z</dcterms:created>
  <dcterms:modified xsi:type="dcterms:W3CDTF">2025-02-27T20:36:26Z</dcterms:modified>
</cp:coreProperties>
</file>