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07" r:id="rId59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Relationship Id="rId56" Type="http://schemas.openxmlformats.org/officeDocument/2006/relationships/slide" Target="slides/slide49.xml"/><Relationship Id="rId57" Type="http://schemas.openxmlformats.org/officeDocument/2006/relationships/slide" Target="slides/slide50.xml"/><Relationship Id="rId58" Type="http://schemas.openxmlformats.org/officeDocument/2006/relationships/slide" Target="slides/slide51.xml"/><Relationship Id="rId59" Type="http://schemas.openxmlformats.org/officeDocument/2006/relationships/slide" Target="slides/slide5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ítulo e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o Título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Texto do Título</a:t>
            </a:r>
          </a:p>
        </p:txBody>
      </p:sp>
      <p:sp>
        <p:nvSpPr>
          <p:cNvPr id="12" name="Nível de Corpo Um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3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aime Silveira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–Jaime Silveira</a:t>
            </a:r>
          </a:p>
        </p:txBody>
      </p:sp>
      <p:sp>
        <p:nvSpPr>
          <p:cNvPr id="94" name="“Digite uma citação aqui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“Digite uma citação aqui.” </a:t>
            </a:r>
          </a:p>
        </p:txBody>
      </p:sp>
      <p:sp>
        <p:nvSpPr>
          <p:cNvPr id="95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m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m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exto do Título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Texto do Título</a:t>
            </a:r>
          </a:p>
        </p:txBody>
      </p:sp>
      <p:sp>
        <p:nvSpPr>
          <p:cNvPr id="22" name="Nível de Corpo Um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3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- Ce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o do Título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31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m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exto do Título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Texto do Título</a:t>
            </a:r>
          </a:p>
        </p:txBody>
      </p:sp>
      <p:sp>
        <p:nvSpPr>
          <p:cNvPr id="40" name="Nível de Corpo Um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1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- Sup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49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e Marcado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57" name="Nível de Corpo Um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58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, Marcadores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m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67" name="Nível de Corpo Um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68" name="Número do Slide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rcado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Nível de Corpo Um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76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rês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m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m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m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Número do Slid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o Título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Texto do Título</a:t>
            </a:r>
          </a:p>
        </p:txBody>
      </p:sp>
      <p:sp>
        <p:nvSpPr>
          <p:cNvPr id="3" name="Nível de Corpo Um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" name="Número do Slide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viniciussouzatreinamentos.com/funilcompalestras" TargetMode="Externa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viniciussouzatreinamentos.com/funilcompalestras" TargetMode="Externa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viniciussouzatreinamentos.com/funilcompalestras" TargetMode="External"/><Relationship Id="rId3" Type="http://schemas.openxmlformats.org/officeDocument/2006/relationships/hyperlink" Target="http://viniciussouzatreinamentos.com/palestrasgravadas" TargetMode="Externa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viniciussouzatreinamentos.com/funilcompalestras" TargetMode="Externa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3d071f1.contato.site/vdiretagrupos" TargetMode="Externa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3d071f1.contato.site/montarelotargrupos" TargetMode="Externa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40 MODELOS DE E-MAILS"/>
          <p:cNvSpPr txBox="1"/>
          <p:nvPr/>
        </p:nvSpPr>
        <p:spPr>
          <a:xfrm>
            <a:off x="3007220" y="4059036"/>
            <a:ext cx="6990360" cy="7338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200"/>
            </a:lvl1pPr>
          </a:lstStyle>
          <a:p>
            <a:pPr/>
            <a:r>
              <a:t>40 MODELOS DE E-MAILS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E-mail 02 - Aula ao vivo"/>
          <p:cNvSpPr txBox="1"/>
          <p:nvPr/>
        </p:nvSpPr>
        <p:spPr>
          <a:xfrm>
            <a:off x="4701489" y="931520"/>
            <a:ext cx="360182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E-mail 02 - Aula ao vivo </a:t>
            </a:r>
          </a:p>
        </p:txBody>
      </p:sp>
      <p:sp>
        <p:nvSpPr>
          <p:cNvPr id="147" name="Título: Link da sala - Aula no Zoom as 15h"/>
          <p:cNvSpPr txBox="1"/>
          <p:nvPr/>
        </p:nvSpPr>
        <p:spPr>
          <a:xfrm>
            <a:off x="4278852" y="1587574"/>
            <a:ext cx="4447096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b="1"/>
              <a:t>Título</a:t>
            </a:r>
            <a:r>
              <a:t>: Link da sala - Aula no Zoom as 15h</a:t>
            </a:r>
          </a:p>
        </p:txBody>
      </p:sp>
      <p:sp>
        <p:nvSpPr>
          <p:cNvPr id="148" name="Olá,…"/>
          <p:cNvSpPr txBox="1"/>
          <p:nvPr/>
        </p:nvSpPr>
        <p:spPr>
          <a:xfrm>
            <a:off x="1574161" y="3260873"/>
            <a:ext cx="9856478" cy="32318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Olá,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Daqui a pouco às 15h estou entrando ao vivo para uma nova aula no Zoom.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Não vai ficar gravada!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Tema: </a:t>
            </a:r>
            <a:r>
              <a:t>Como criar anúncios para vender cursos online,</a:t>
            </a:r>
            <a:r>
              <a:rPr b="1"/>
              <a:t> </a:t>
            </a:r>
            <a:r>
              <a:t>esse é um modelo adaptado para 2022.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sz="1800" u="sng">
                <a:solidFill>
                  <a:srgbClr val="2A11E6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Clique aqui e entre na sala</a:t>
            </a:r>
            <a:endParaRPr b="0" u="none"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sz="1800" u="sng">
                <a:solidFill>
                  <a:srgbClr val="2A11E6"/>
                </a:solidFill>
                <a:latin typeface="Arial"/>
                <a:ea typeface="Arial"/>
                <a:cs typeface="Arial"/>
                <a:sym typeface="Arial"/>
              </a:defRPr>
            </a:pPr>
            <a:endParaRPr b="0" u="none">
              <a:solidFill>
                <a:srgbClr val="555555"/>
              </a:solidFill>
            </a:endParaRPr>
          </a:p>
          <a:p>
            <a:pPr algn="l" defTabSz="457200">
              <a:lnSpc>
                <a:spcPts val="3800"/>
              </a:lnSpc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t>Vinicius Souza</a:t>
            </a:r>
            <a:endParaRPr b="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E-mail 03 - Aula ao vivo"/>
          <p:cNvSpPr txBox="1"/>
          <p:nvPr/>
        </p:nvSpPr>
        <p:spPr>
          <a:xfrm>
            <a:off x="4701489" y="931520"/>
            <a:ext cx="360182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E-mail 03 - Aula ao vivo </a:t>
            </a:r>
          </a:p>
        </p:txBody>
      </p:sp>
      <p:sp>
        <p:nvSpPr>
          <p:cNvPr id="151" name="Título: Estamos ao vivo!"/>
          <p:cNvSpPr txBox="1"/>
          <p:nvPr/>
        </p:nvSpPr>
        <p:spPr>
          <a:xfrm>
            <a:off x="2615152" y="2069551"/>
            <a:ext cx="2604009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b="1"/>
              <a:t>Título</a:t>
            </a:r>
            <a:r>
              <a:t>: Estamos ao vivo!</a:t>
            </a:r>
          </a:p>
        </p:txBody>
      </p:sp>
      <p:sp>
        <p:nvSpPr>
          <p:cNvPr id="152" name="Olá,…"/>
          <p:cNvSpPr txBox="1"/>
          <p:nvPr/>
        </p:nvSpPr>
        <p:spPr>
          <a:xfrm>
            <a:off x="2729681" y="3127523"/>
            <a:ext cx="7545438" cy="349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Olá,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Estou ao vivo no Zoom...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Não vai ficar gravada!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Vamos falar sobre: </a:t>
            </a:r>
            <a:r>
              <a:t>Como criar anúncios simples para vender cursos online,</a:t>
            </a:r>
            <a:r>
              <a:rPr b="1"/>
              <a:t> </a:t>
            </a:r>
            <a:r>
              <a:t>esse é um modelo adaptado para 2022.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sz="1800" u="sng">
                <a:solidFill>
                  <a:srgbClr val="2A11E6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Clique aqui e entre na sala</a:t>
            </a:r>
          </a:p>
          <a:p>
            <a:pPr algn="l" defTabSz="457200">
              <a:lnSpc>
                <a:spcPts val="4200"/>
              </a:lnSpc>
              <a:defRPr sz="1800" u="sng">
                <a:solidFill>
                  <a:srgbClr val="2A11E6"/>
                </a:solidFill>
                <a:latin typeface="Arial"/>
                <a:ea typeface="Arial"/>
                <a:cs typeface="Arial"/>
                <a:sym typeface="Arial"/>
              </a:defRPr>
            </a:pPr>
            <a:endParaRPr b="0" u="none">
              <a:solidFill>
                <a:srgbClr val="555555"/>
              </a:solidFill>
            </a:endParaRPr>
          </a:p>
          <a:p>
            <a:pPr algn="l" defTabSz="457200">
              <a:lnSpc>
                <a:spcPts val="3800"/>
              </a:lnSpc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t>Vinicius Souza</a:t>
            </a:r>
            <a:endParaRPr b="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OFERTA DIRETA - TREINAMENTO…"/>
          <p:cNvSpPr txBox="1"/>
          <p:nvPr/>
        </p:nvSpPr>
        <p:spPr>
          <a:xfrm>
            <a:off x="2153246" y="3792067"/>
            <a:ext cx="8698308" cy="1369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4200"/>
            </a:pPr>
            <a:r>
              <a:rPr b="1"/>
              <a:t>OFERTA DIRETA - </a:t>
            </a:r>
            <a:r>
              <a:t>TREINAMENTO</a:t>
            </a:r>
          </a:p>
          <a:p>
            <a:pPr>
              <a:defRPr b="0" sz="4200"/>
            </a:pPr>
            <a:r>
              <a:t> AO VIVO POR R$ 37,90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Olá, tudo bem?…"/>
          <p:cNvSpPr txBox="1"/>
          <p:nvPr/>
        </p:nvSpPr>
        <p:spPr>
          <a:xfrm>
            <a:off x="1650125" y="1527323"/>
            <a:ext cx="9704550" cy="66989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Olá, tudo bem?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Todos os anos eu cometo erros e acertos no meu negócio, as vezes crio cursos que não vendem (Sim, isso acontece), as vezes crio ações ou eventos que não dão certo.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Porém, também faço coisas que me geram milhares de vendas e múltiplos dígitos de faturamento.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Esses erros e acertos se tornam verdadeiros manuais do que fazer e do que não fazer.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Todo ano isso muda, se atualiza, fica mais avançado.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No próximo dia 13/01 às 19h, eu vou fazer um treinamento ao vivo de 3 horas para te mostrar </a:t>
            </a:r>
            <a:r>
              <a:rPr b="1"/>
              <a:t>O manual para faturar 25 mil por mês em 2022.</a:t>
            </a:r>
            <a:r>
              <a:t>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Essa é uma das últimas chamadas para garatir a sua vaga por R$ 37,90: </a:t>
            </a:r>
            <a:r>
              <a:rPr u="sng">
                <a:solidFill>
                  <a:srgbClr val="0000FF"/>
                </a:solidFill>
              </a:rPr>
              <a:t>Clique aqui e garanta a sua vaga.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sz="1800">
                <a:latin typeface="Arial"/>
                <a:ea typeface="Arial"/>
                <a:cs typeface="Arial"/>
                <a:sym typeface="Arial"/>
              </a:defRPr>
            </a:pPr>
            <a:r>
              <a:t>Ele vai subir para R$ 297,00</a:t>
            </a:r>
            <a:endParaRPr b="0"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PS:</a:t>
            </a:r>
            <a:r>
              <a:t> O que eu vou mostrar nesse treinamento ao vivo você não vai me ver falando gratuitamente em uma reunião no Zoom ou em outros dos meus cursos.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800"/>
              </a:lnSpc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t>Vinicius Souza</a:t>
            </a:r>
            <a:endParaRPr b="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AMPANHA DE 4 E-MAILS…"/>
          <p:cNvSpPr txBox="1"/>
          <p:nvPr/>
        </p:nvSpPr>
        <p:spPr>
          <a:xfrm>
            <a:off x="2739987" y="3792067"/>
            <a:ext cx="7524827" cy="1369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4200"/>
            </a:pPr>
            <a:r>
              <a:rPr b="1"/>
              <a:t>CAMPANHA DE 4 E-MAILS</a:t>
            </a:r>
            <a:r>
              <a:t> </a:t>
            </a:r>
          </a:p>
          <a:p>
            <a:pPr>
              <a:defRPr b="0" sz="4200"/>
            </a:pPr>
            <a:r>
              <a:t>CURSO ONLINE DE R$ 497,90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0" name="Tabela"/>
          <p:cNvGraphicFramePr/>
          <p:nvPr/>
        </p:nvGraphicFramePr>
        <p:xfrm>
          <a:off x="2755900" y="4737100"/>
          <a:ext cx="1270000" cy="4349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7493000"/>
              </a:tblGrid>
              <a:tr h="434922">
                <a:tc>
                  <a:txBody>
                    <a:bodyPr/>
                    <a:lstStyle/>
                    <a:p>
                      <a:pPr algn="l" defTabSz="457200">
                        <a:lnSpc>
                          <a:spcPts val="4000"/>
                        </a:lnSpc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Olá,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000"/>
                        </a:lnSpc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Essa semana abrimos as vagas com uma condição especial para o meu treinamento: </a:t>
                      </a:r>
                      <a:r>
                        <a:rPr u="sng">
                          <a:solidFill>
                            <a:srgbClr val="0000FF"/>
                          </a:solidFill>
                          <a:hlinkClick r:id="rId2" invalidUrl="" action="" tgtFrame="" tooltip="" history="1" highlightClick="0" endSnd="0"/>
                        </a:rPr>
                        <a:t>Funil com palestras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Neste treinamento você vai aprender como transformar aulas de 40 minutos em verdadeiras máquinas de vendas.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Alunos de todo o Brasil estão conseguindo colocar em prática e ter resultados reais com este</a:t>
                      </a:r>
                      <a:r>
                        <a:rPr b="1"/>
                        <a:t> </a:t>
                      </a:r>
                      <a:r>
                        <a:t>treinamento</a:t>
                      </a:r>
                      <a:r>
                        <a:rPr b="1"/>
                        <a:t> </a:t>
                      </a:r>
                      <a:r>
                        <a:rPr u="sng">
                          <a:solidFill>
                            <a:srgbClr val="0000FF"/>
                          </a:solidFill>
                          <a:hlinkClick r:id="rId2" invalidUrl="" action="" tgtFrame="" tooltip="" history="1" highlightClick="0" endSnd="0"/>
                        </a:rPr>
                        <a:t>em até 9 dias.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b="1"/>
                        <a:t>Entrando hoje</a:t>
                      </a:r>
                      <a:r>
                        <a:t> você poderá participar de um encontro ao vivo de validação que vou fazer com alunos deste treinamento.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Neste encontro eu vou validar o tema e ideias dos participantes, na verdade só este encontro vale 3x o valor do curso.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800"/>
                        </a:lnSpc>
                        <a:defRPr b="1"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Vinicius Souza</a:t>
                      </a: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  <p:graphicFrame>
        <p:nvGraphicFramePr>
          <p:cNvPr id="161" name="Tabela"/>
          <p:cNvGraphicFramePr/>
          <p:nvPr/>
        </p:nvGraphicFramePr>
        <p:xfrm>
          <a:off x="2755900" y="4737100"/>
          <a:ext cx="1270000" cy="4349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7493000"/>
              </a:tblGrid>
              <a:tr h="434922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  <p:graphicFrame>
        <p:nvGraphicFramePr>
          <p:cNvPr id="162" name="Tabela"/>
          <p:cNvGraphicFramePr/>
          <p:nvPr/>
        </p:nvGraphicFramePr>
        <p:xfrm>
          <a:off x="2882900" y="4864100"/>
          <a:ext cx="1270000" cy="4349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7493000"/>
              </a:tblGrid>
              <a:tr h="434922">
                <a:tc>
                  <a:txBody>
                    <a:bodyPr/>
                    <a:lstStyle/>
                    <a:p>
                      <a:pPr algn="l" defTabSz="457200">
                        <a:lnSpc>
                          <a:spcPts val="4000"/>
                        </a:lnSpc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Olá,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000"/>
                        </a:lnSpc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Essa semana abrimos as vagas com uma condição especial para o meu treinamento: </a:t>
                      </a:r>
                      <a:r>
                        <a:rPr u="sng">
                          <a:solidFill>
                            <a:srgbClr val="0000FF"/>
                          </a:solidFill>
                          <a:hlinkClick r:id="rId2" invalidUrl="" action="" tgtFrame="" tooltip="" history="1" highlightClick="0" endSnd="0"/>
                        </a:rPr>
                        <a:t>Funil com palestras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Neste treinamento você vai aprender como transformar aulas de 40 minutos em verdadeiras máquinas de vendas.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Alunos de todo o Brasil estão conseguindo colocar em prática e ter resultados reais com este</a:t>
                      </a:r>
                      <a:r>
                        <a:rPr b="1"/>
                        <a:t> </a:t>
                      </a:r>
                      <a:r>
                        <a:t>treinamento</a:t>
                      </a:r>
                      <a:r>
                        <a:rPr b="1"/>
                        <a:t> </a:t>
                      </a:r>
                      <a:r>
                        <a:rPr u="sng">
                          <a:solidFill>
                            <a:srgbClr val="0000FF"/>
                          </a:solidFill>
                          <a:hlinkClick r:id="rId2" invalidUrl="" action="" tgtFrame="" tooltip="" history="1" highlightClick="0" endSnd="0"/>
                        </a:rPr>
                        <a:t>em até 9 dias.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b="1"/>
                        <a:t>Entrando hoje</a:t>
                      </a:r>
                      <a:r>
                        <a:t> você poderá participar de um encontro ao vivo de validação que vou fazer com alunos deste treinamento.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Neste encontro eu vou validar o tema e ideias dos participantes, na verdade só este encontro vale 3x o valor do curso.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800"/>
                        </a:lnSpc>
                        <a:defRPr b="1"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Vinicius Souza</a:t>
                      </a: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  <p:graphicFrame>
        <p:nvGraphicFramePr>
          <p:cNvPr id="163" name="Tabela"/>
          <p:cNvGraphicFramePr/>
          <p:nvPr/>
        </p:nvGraphicFramePr>
        <p:xfrm>
          <a:off x="2882900" y="4864100"/>
          <a:ext cx="1270000" cy="4349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7493000"/>
              </a:tblGrid>
              <a:tr h="434922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  <p:sp>
        <p:nvSpPr>
          <p:cNvPr id="164" name="Olá,…"/>
          <p:cNvSpPr txBox="1"/>
          <p:nvPr/>
        </p:nvSpPr>
        <p:spPr>
          <a:xfrm>
            <a:off x="1562000" y="1794854"/>
            <a:ext cx="9880800" cy="76116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Olá,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Estão oficialmente abertas</a:t>
            </a:r>
            <a:r>
              <a:t> as inscrições para o meu novo</a:t>
            </a:r>
            <a:r>
              <a:rPr>
                <a:solidFill>
                  <a:srgbClr val="555555"/>
                </a:solidFill>
              </a:rPr>
              <a:t> </a:t>
            </a:r>
            <a:r>
              <a:t>treinamento_____________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Neste treinamento você vai aprender o processo completo para:</a:t>
            </a:r>
            <a:br>
              <a:rPr>
                <a:solidFill>
                  <a:srgbClr val="555555"/>
                </a:solidFill>
              </a:rPr>
            </a:br>
            <a:r>
              <a:t> </a:t>
            </a:r>
            <a:br>
              <a:rPr>
                <a:solidFill>
                  <a:srgbClr val="555555"/>
                </a:solidFill>
              </a:rPr>
            </a:br>
            <a:r>
              <a:t>- Criar apresentações gravadas que vendem muito.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- Atrair pessoas diariamente para essas apresentações.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Simplesmente você vai </a:t>
            </a:r>
            <a:r>
              <a:rPr b="1"/>
              <a:t>transformar 40 minutos</a:t>
            </a:r>
            <a:r>
              <a:t> do seu</a:t>
            </a:r>
            <a:r>
              <a:rPr>
                <a:solidFill>
                  <a:srgbClr val="555555"/>
                </a:solidFill>
              </a:rPr>
              <a:t> </a:t>
            </a:r>
            <a:r>
              <a:t>tempo em uma renda diária vendendo cursos e serviços.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sz="1800">
                <a:latin typeface="Arial"/>
                <a:ea typeface="Arial"/>
                <a:cs typeface="Arial"/>
                <a:sym typeface="Arial"/>
              </a:defRPr>
            </a:pPr>
            <a:r>
              <a:t>Entrando hoje você vai receber: </a:t>
            </a:r>
            <a:endParaRPr b="0"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1- 50% de desconto sobre o valor real do treinamento.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2 - 200,00 em crédito para abater em outros dos nossos treinamentos.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sz="1800">
                <a:latin typeface="Arial"/>
                <a:ea typeface="Arial"/>
                <a:cs typeface="Arial"/>
                <a:sym typeface="Arial"/>
              </a:defRPr>
            </a:pPr>
            <a:r>
              <a:t>Ficando entre os 5 primeiros você leva de bônus: </a:t>
            </a:r>
            <a:endParaRPr b="0"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Encontro de validação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Vamos validar o tema da sua apresentação  e estruturada sua apresentação, vai acontecer na próxima segunda feira às 20h.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 u="sng">
                <a:solidFill>
                  <a:srgbClr val="0008ED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Saiba tudo sobre o funil com palestras</a:t>
            </a:r>
            <a:endParaRPr u="none"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800"/>
              </a:lnSpc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t>Vinicius Souza</a:t>
            </a:r>
            <a:endParaRPr b="0"/>
          </a:p>
        </p:txBody>
      </p:sp>
      <p:sp>
        <p:nvSpPr>
          <p:cNvPr id="165" name="E-mail 01 - Título: Novo treinamento______________"/>
          <p:cNvSpPr txBox="1"/>
          <p:nvPr/>
        </p:nvSpPr>
        <p:spPr>
          <a:xfrm>
            <a:off x="1695195" y="869949"/>
            <a:ext cx="561632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E-mail 01 - </a:t>
            </a:r>
            <a:r>
              <a:rPr b="1"/>
              <a:t>Título</a:t>
            </a:r>
            <a:r>
              <a:t>: Novo treinamento______________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7" name="Tabela"/>
          <p:cNvGraphicFramePr/>
          <p:nvPr/>
        </p:nvGraphicFramePr>
        <p:xfrm>
          <a:off x="2755900" y="4737100"/>
          <a:ext cx="1270000" cy="4349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7493000"/>
              </a:tblGrid>
              <a:tr h="434922">
                <a:tc>
                  <a:txBody>
                    <a:bodyPr/>
                    <a:lstStyle/>
                    <a:p>
                      <a:pPr algn="l" defTabSz="457200">
                        <a:lnSpc>
                          <a:spcPts val="4000"/>
                        </a:lnSpc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Olá,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000"/>
                        </a:lnSpc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Essa semana abrimos as vagas com uma condição especial para o meu treinamento: </a:t>
                      </a:r>
                      <a:r>
                        <a:rPr u="sng">
                          <a:solidFill>
                            <a:srgbClr val="0000FF"/>
                          </a:solidFill>
                          <a:hlinkClick r:id="rId2" invalidUrl="" action="" tgtFrame="" tooltip="" history="1" highlightClick="0" endSnd="0"/>
                        </a:rPr>
                        <a:t>Funil com palestras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Neste treinamento você vai aprender como transformar aulas de 40 minutos em verdadeiras máquinas de vendas.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Alunos de todo o Brasil estão conseguindo colocar em prática e ter resultados reais com este</a:t>
                      </a:r>
                      <a:r>
                        <a:rPr b="1"/>
                        <a:t> </a:t>
                      </a:r>
                      <a:r>
                        <a:t>treinamento</a:t>
                      </a:r>
                      <a:r>
                        <a:rPr b="1"/>
                        <a:t> </a:t>
                      </a:r>
                      <a:r>
                        <a:rPr u="sng">
                          <a:solidFill>
                            <a:srgbClr val="0000FF"/>
                          </a:solidFill>
                          <a:hlinkClick r:id="rId2" invalidUrl="" action="" tgtFrame="" tooltip="" history="1" highlightClick="0" endSnd="0"/>
                        </a:rPr>
                        <a:t>em até 9 dias.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b="1"/>
                        <a:t>Entrando hoje</a:t>
                      </a:r>
                      <a:r>
                        <a:t> você poderá participar de um encontro ao vivo de validação que vou fazer com alunos deste treinamento.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Neste encontro eu vou validar o tema e ideias dos participantes, na verdade só este encontro vale 3x o valor do curso.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800"/>
                        </a:lnSpc>
                        <a:defRPr b="1"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Vinicius Souza</a:t>
                      </a: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  <p:graphicFrame>
        <p:nvGraphicFramePr>
          <p:cNvPr id="168" name="Tabela"/>
          <p:cNvGraphicFramePr/>
          <p:nvPr/>
        </p:nvGraphicFramePr>
        <p:xfrm>
          <a:off x="2755900" y="4737100"/>
          <a:ext cx="1270000" cy="4349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7493000"/>
              </a:tblGrid>
              <a:tr h="434922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  <p:graphicFrame>
        <p:nvGraphicFramePr>
          <p:cNvPr id="169" name="Tabela"/>
          <p:cNvGraphicFramePr/>
          <p:nvPr/>
        </p:nvGraphicFramePr>
        <p:xfrm>
          <a:off x="2882900" y="4864100"/>
          <a:ext cx="1270000" cy="4349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7493000"/>
              </a:tblGrid>
              <a:tr h="434922">
                <a:tc>
                  <a:txBody>
                    <a:bodyPr/>
                    <a:lstStyle/>
                    <a:p>
                      <a:pPr algn="l" defTabSz="457200">
                        <a:lnSpc>
                          <a:spcPts val="4000"/>
                        </a:lnSpc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Olá,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000"/>
                        </a:lnSpc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Essa semana abrimos as vagas com uma condição especial para o meu treinamento: </a:t>
                      </a:r>
                      <a:r>
                        <a:rPr u="sng">
                          <a:solidFill>
                            <a:srgbClr val="0000FF"/>
                          </a:solidFill>
                          <a:hlinkClick r:id="rId2" invalidUrl="" action="" tgtFrame="" tooltip="" history="1" highlightClick="0" endSnd="0"/>
                        </a:rPr>
                        <a:t>Funil com palestras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Neste treinamento você vai aprender como transformar aulas de 40 minutos em verdadeiras máquinas de vendas.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Alunos de todo o Brasil estão conseguindo colocar em prática e ter resultados reais com este</a:t>
                      </a:r>
                      <a:r>
                        <a:rPr b="1"/>
                        <a:t> </a:t>
                      </a:r>
                      <a:r>
                        <a:t>treinamento</a:t>
                      </a:r>
                      <a:r>
                        <a:rPr b="1"/>
                        <a:t> </a:t>
                      </a:r>
                      <a:r>
                        <a:rPr u="sng">
                          <a:solidFill>
                            <a:srgbClr val="0000FF"/>
                          </a:solidFill>
                          <a:hlinkClick r:id="rId2" invalidUrl="" action="" tgtFrame="" tooltip="" history="1" highlightClick="0" endSnd="0"/>
                        </a:rPr>
                        <a:t>em até 9 dias.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b="1"/>
                        <a:t>Entrando hoje</a:t>
                      </a:r>
                      <a:r>
                        <a:t> você poderá participar de um encontro ao vivo de validação que vou fazer com alunos deste treinamento.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Neste encontro eu vou validar o tema e ideias dos participantes, na verdade só este encontro vale 3x o valor do curso.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800"/>
                        </a:lnSpc>
                        <a:defRPr b="1"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Vinicius Souza</a:t>
                      </a: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  <p:graphicFrame>
        <p:nvGraphicFramePr>
          <p:cNvPr id="170" name="Tabela"/>
          <p:cNvGraphicFramePr/>
          <p:nvPr/>
        </p:nvGraphicFramePr>
        <p:xfrm>
          <a:off x="2882900" y="4864100"/>
          <a:ext cx="1270000" cy="4349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7493000"/>
              </a:tblGrid>
              <a:tr h="434922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  <p:sp>
        <p:nvSpPr>
          <p:cNvPr id="171" name="Olá,…"/>
          <p:cNvSpPr txBox="1"/>
          <p:nvPr/>
        </p:nvSpPr>
        <p:spPr>
          <a:xfrm>
            <a:off x="2046027" y="3301365"/>
            <a:ext cx="8201546" cy="5185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Olá,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Essa semana abrimos as vagas com uma condição especial para o meu treinamento: </a:t>
            </a:r>
            <a:r>
              <a:rPr u="sng">
                <a:solidFill>
                  <a:srgbClr val="0000FF"/>
                </a:solidFill>
              </a:rPr>
              <a:t>—————————-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Neste treinamento você vai aprender como transformar aulas de 40 minutos em verdadeiras máquinas de vendas.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Alunos de todo o Brasil estão conseguindo colocar em prática e ter resultados reais com este</a:t>
            </a:r>
            <a:r>
              <a:rPr b="1"/>
              <a:t> </a:t>
            </a:r>
            <a:r>
              <a:t>treinamento</a:t>
            </a:r>
            <a:r>
              <a:rPr b="1"/>
              <a:t> </a:t>
            </a:r>
            <a:r>
              <a:rPr u="sng">
                <a:solidFill>
                  <a:srgbClr val="0000FF"/>
                </a:solidFill>
              </a:rPr>
              <a:t>em até 9 dias.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Entrando hoje</a:t>
            </a:r>
            <a:r>
              <a:t> você poderá participar de um encontro ao vivo de validação que vou fazer com alunos deste treinamento.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Neste encontro eu vou validar o tema e ideias dos participantes, na verdade só este encontro vale 3x o valor do curso.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800"/>
              </a:lnSpc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t>Vinicius Souza</a:t>
            </a:r>
            <a:endParaRPr b="0"/>
          </a:p>
        </p:txBody>
      </p:sp>
      <p:sp>
        <p:nvSpPr>
          <p:cNvPr id="172" name="E-mail 02 Título: Vai subir - Novo treinamento______________"/>
          <p:cNvSpPr txBox="1"/>
          <p:nvPr/>
        </p:nvSpPr>
        <p:spPr>
          <a:xfrm>
            <a:off x="2063495" y="2355849"/>
            <a:ext cx="6552383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E-mail 02 </a:t>
            </a:r>
            <a:r>
              <a:rPr b="1"/>
              <a:t>Título</a:t>
            </a:r>
            <a:r>
              <a:t>: Vai subir - Novo treinamento______________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" name="Tabela"/>
          <p:cNvGraphicFramePr/>
          <p:nvPr/>
        </p:nvGraphicFramePr>
        <p:xfrm>
          <a:off x="2755900" y="4737100"/>
          <a:ext cx="1270000" cy="4349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7493000"/>
              </a:tblGrid>
              <a:tr h="434922">
                <a:tc>
                  <a:txBody>
                    <a:bodyPr/>
                    <a:lstStyle/>
                    <a:p>
                      <a:pPr algn="l" defTabSz="457200">
                        <a:lnSpc>
                          <a:spcPts val="4000"/>
                        </a:lnSpc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Olá,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000"/>
                        </a:lnSpc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Essa semana abrimos as vagas com uma condição especial para o meu treinamento: </a:t>
                      </a:r>
                      <a:r>
                        <a:rPr u="sng">
                          <a:solidFill>
                            <a:srgbClr val="0000FF"/>
                          </a:solidFill>
                          <a:hlinkClick r:id="rId2" invalidUrl="" action="" tgtFrame="" tooltip="" history="1" highlightClick="0" endSnd="0"/>
                        </a:rPr>
                        <a:t>Funil com palestras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Neste treinamento você vai aprender como transformar aulas de 40 minutos em verdadeiras máquinas de vendas.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Alunos de todo o Brasil estão conseguindo colocar em prática e ter resultados reais com este</a:t>
                      </a:r>
                      <a:r>
                        <a:rPr b="1"/>
                        <a:t> </a:t>
                      </a:r>
                      <a:r>
                        <a:t>treinamento</a:t>
                      </a:r>
                      <a:r>
                        <a:rPr b="1"/>
                        <a:t> </a:t>
                      </a:r>
                      <a:r>
                        <a:rPr u="sng">
                          <a:solidFill>
                            <a:srgbClr val="0000FF"/>
                          </a:solidFill>
                          <a:hlinkClick r:id="rId2" invalidUrl="" action="" tgtFrame="" tooltip="" history="1" highlightClick="0" endSnd="0"/>
                        </a:rPr>
                        <a:t>em até 9 dias.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b="1"/>
                        <a:t>Entrando hoje</a:t>
                      </a:r>
                      <a:r>
                        <a:t> você poderá participar de um encontro ao vivo de validação que vou fazer com alunos deste treinamento.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Neste encontro eu vou validar o tema e ideias dos participantes, na verdade só este encontro vale 3x o valor do curso.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800"/>
                        </a:lnSpc>
                        <a:defRPr b="1"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Vinicius Souza</a:t>
                      </a: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  <p:graphicFrame>
        <p:nvGraphicFramePr>
          <p:cNvPr id="175" name="Tabela"/>
          <p:cNvGraphicFramePr/>
          <p:nvPr/>
        </p:nvGraphicFramePr>
        <p:xfrm>
          <a:off x="2755900" y="4737100"/>
          <a:ext cx="1270000" cy="4349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7493000"/>
              </a:tblGrid>
              <a:tr h="434922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  <p:graphicFrame>
        <p:nvGraphicFramePr>
          <p:cNvPr id="176" name="Tabela"/>
          <p:cNvGraphicFramePr/>
          <p:nvPr/>
        </p:nvGraphicFramePr>
        <p:xfrm>
          <a:off x="2882900" y="4864100"/>
          <a:ext cx="1270000" cy="4349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7493000"/>
              </a:tblGrid>
              <a:tr h="434922">
                <a:tc>
                  <a:txBody>
                    <a:bodyPr/>
                    <a:lstStyle/>
                    <a:p>
                      <a:pPr algn="l" defTabSz="457200">
                        <a:lnSpc>
                          <a:spcPts val="4000"/>
                        </a:lnSpc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Olá,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000"/>
                        </a:lnSpc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Essa semana abrimos as vagas com uma condição especial para o meu treinamento: </a:t>
                      </a:r>
                      <a:r>
                        <a:rPr u="sng">
                          <a:solidFill>
                            <a:srgbClr val="0000FF"/>
                          </a:solidFill>
                          <a:hlinkClick r:id="rId2" invalidUrl="" action="" tgtFrame="" tooltip="" history="1" highlightClick="0" endSnd="0"/>
                        </a:rPr>
                        <a:t>Funil com palestras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Neste treinamento você vai aprender como transformar aulas de 40 minutos em verdadeiras máquinas de vendas.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Alunos de todo o Brasil estão conseguindo colocar em prática e ter resultados reais com este</a:t>
                      </a:r>
                      <a:r>
                        <a:rPr b="1"/>
                        <a:t> </a:t>
                      </a:r>
                      <a:r>
                        <a:t>treinamento</a:t>
                      </a:r>
                      <a:r>
                        <a:rPr b="1"/>
                        <a:t> </a:t>
                      </a:r>
                      <a:r>
                        <a:rPr u="sng">
                          <a:solidFill>
                            <a:srgbClr val="0000FF"/>
                          </a:solidFill>
                          <a:hlinkClick r:id="rId2" invalidUrl="" action="" tgtFrame="" tooltip="" history="1" highlightClick="0" endSnd="0"/>
                        </a:rPr>
                        <a:t>em até 9 dias.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b="1"/>
                        <a:t>Entrando hoje</a:t>
                      </a:r>
                      <a:r>
                        <a:t> você poderá participar de um encontro ao vivo de validação que vou fazer com alunos deste treinamento.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Neste encontro eu vou validar o tema e ideias dos participantes, na verdade só este encontro vale 3x o valor do curso.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800"/>
                        </a:lnSpc>
                        <a:defRPr b="1"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Vinicius Souza</a:t>
                      </a: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  <p:graphicFrame>
        <p:nvGraphicFramePr>
          <p:cNvPr id="177" name="Tabela"/>
          <p:cNvGraphicFramePr/>
          <p:nvPr/>
        </p:nvGraphicFramePr>
        <p:xfrm>
          <a:off x="2882900" y="4864100"/>
          <a:ext cx="1270000" cy="4349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7493000"/>
              </a:tblGrid>
              <a:tr h="434922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  <p:sp>
        <p:nvSpPr>
          <p:cNvPr id="178" name="E-mail 03 Título: Aula no Zoom"/>
          <p:cNvSpPr txBox="1"/>
          <p:nvPr/>
        </p:nvSpPr>
        <p:spPr>
          <a:xfrm>
            <a:off x="2901695" y="1504949"/>
            <a:ext cx="3366605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E-mail 03 </a:t>
            </a:r>
            <a:r>
              <a:rPr b="1"/>
              <a:t>Título</a:t>
            </a:r>
            <a:r>
              <a:t>: Aula no Zoom </a:t>
            </a:r>
          </a:p>
        </p:txBody>
      </p:sp>
      <p:sp>
        <p:nvSpPr>
          <p:cNvPr id="179" name="Olá,…"/>
          <p:cNvSpPr txBox="1"/>
          <p:nvPr/>
        </p:nvSpPr>
        <p:spPr>
          <a:xfrm>
            <a:off x="2836840" y="2340123"/>
            <a:ext cx="7585120" cy="60512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Olá,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3800"/>
              </a:lnSpc>
              <a:defRPr b="0" sz="16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000"/>
              </a:lnSpc>
              <a:defRPr sz="1700">
                <a:latin typeface="Arial"/>
                <a:ea typeface="Arial"/>
                <a:cs typeface="Arial"/>
                <a:sym typeface="Arial"/>
              </a:defRPr>
            </a:pPr>
            <a:r>
              <a:rPr b="0"/>
              <a:t>Como vender cursos online todos os</a:t>
            </a:r>
            <a:r>
              <a:t> dias através de palestras gravadas.</a:t>
            </a:r>
            <a:br>
              <a:rPr b="0"/>
            </a:br>
            <a:endParaRPr b="0">
              <a:solidFill>
                <a:srgbClr val="555555"/>
              </a:solidFill>
            </a:endParaRPr>
          </a:p>
          <a:p>
            <a:pPr algn="l" defTabSz="457200">
              <a:lnSpc>
                <a:spcPts val="3800"/>
              </a:lnSpc>
              <a:defRPr b="0" sz="16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Esse é o tema da super aula ao vivo que vou fazer no Zoom, na próxima quinta feira às 20h.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3800"/>
              </a:lnSpc>
              <a:defRPr b="0" sz="16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000"/>
              </a:lnSpc>
              <a:defRPr b="0" sz="17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>
                <a:hlinkClick r:id="rId3" invalidUrl="" action="" tgtFrame="" tooltip="" history="1" highlightClick="0" endSnd="0"/>
              </a:rPr>
              <a:t>Clique aqui e reserve o seu lugar </a:t>
            </a:r>
            <a:endParaRPr sz="1600" u="none">
              <a:solidFill>
                <a:srgbClr val="555555"/>
              </a:solidFill>
            </a:endParaRPr>
          </a:p>
          <a:p>
            <a:pPr algn="l" defTabSz="457200">
              <a:lnSpc>
                <a:spcPts val="3200"/>
              </a:lnSpc>
              <a:defRPr b="0" sz="14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Descubra como uma palestra de 30 minutos pode se tornar uma </a:t>
            </a:r>
            <a:r>
              <a:rPr b="1"/>
              <a:t>fonte de lucro diário.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3200"/>
              </a:lnSpc>
              <a:defRPr b="0" sz="14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200"/>
              </a:lnSpc>
              <a:defRPr b="0" sz="14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Chega de passar tempo nas redes sociais sem vender nada, crie uma apresentação de 30 minutos e comece a lucrar todos os dias.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3200"/>
              </a:lnSpc>
              <a:defRPr b="0" sz="14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200"/>
              </a:lnSpc>
              <a:defRPr b="0" sz="14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Você vai conhecer todas as etapas para vender cursos online através de palestras gravadas.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3800"/>
              </a:lnSpc>
              <a:defRPr b="0" sz="16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000"/>
              </a:lnSpc>
              <a:defRPr sz="1700">
                <a:latin typeface="Arial"/>
                <a:ea typeface="Arial"/>
                <a:cs typeface="Arial"/>
                <a:sym typeface="Arial"/>
              </a:defRPr>
            </a:pPr>
            <a:r>
              <a:t>PS: Essa aula não vai ficar gravada. </a:t>
            </a:r>
            <a:endParaRPr b="0" sz="1600">
              <a:solidFill>
                <a:srgbClr val="555555"/>
              </a:solidFill>
            </a:endParaRPr>
          </a:p>
          <a:p>
            <a:pPr algn="l" defTabSz="457200">
              <a:lnSpc>
                <a:spcPts val="3200"/>
              </a:lnSpc>
              <a:defRPr b="0" sz="14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algn="l" defTabSz="457200">
              <a:lnSpc>
                <a:spcPts val="3800"/>
              </a:lnSpc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t>Vinicius Souza</a:t>
            </a:r>
            <a:endParaRPr b="0"/>
          </a:p>
        </p:txBody>
      </p:sp>
      <p:sp>
        <p:nvSpPr>
          <p:cNvPr id="180" name="PS: Essa aula ao vivo tem o objetivo de…"/>
          <p:cNvSpPr txBox="1"/>
          <p:nvPr/>
        </p:nvSpPr>
        <p:spPr>
          <a:xfrm>
            <a:off x="8451298" y="8515350"/>
            <a:ext cx="4205995" cy="66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b="1"/>
              <a:t>PS</a:t>
            </a:r>
            <a:r>
              <a:t>: Essa aula ao vivo tem o objetivo de</a:t>
            </a:r>
          </a:p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aumentar as vendas dessa campanha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2" name="Tabela"/>
          <p:cNvGraphicFramePr/>
          <p:nvPr/>
        </p:nvGraphicFramePr>
        <p:xfrm>
          <a:off x="2755900" y="4737100"/>
          <a:ext cx="1270000" cy="4349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7493000"/>
              </a:tblGrid>
              <a:tr h="434922">
                <a:tc>
                  <a:txBody>
                    <a:bodyPr/>
                    <a:lstStyle/>
                    <a:p>
                      <a:pPr algn="l" defTabSz="457200">
                        <a:lnSpc>
                          <a:spcPts val="4000"/>
                        </a:lnSpc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Olá,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000"/>
                        </a:lnSpc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Essa semana abrimos as vagas com uma condição especial para o meu treinamento: </a:t>
                      </a:r>
                      <a:r>
                        <a:rPr u="sng">
                          <a:solidFill>
                            <a:srgbClr val="0000FF"/>
                          </a:solidFill>
                          <a:hlinkClick r:id="rId2" invalidUrl="" action="" tgtFrame="" tooltip="" history="1" highlightClick="0" endSnd="0"/>
                        </a:rPr>
                        <a:t>Funil com palestras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Neste treinamento você vai aprender como transformar aulas de 40 minutos em verdadeiras máquinas de vendas.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Alunos de todo o Brasil estão conseguindo colocar em prática e ter resultados reais com este</a:t>
                      </a:r>
                      <a:r>
                        <a:rPr b="1"/>
                        <a:t> </a:t>
                      </a:r>
                      <a:r>
                        <a:t>treinamento</a:t>
                      </a:r>
                      <a:r>
                        <a:rPr b="1"/>
                        <a:t> </a:t>
                      </a:r>
                      <a:r>
                        <a:rPr u="sng">
                          <a:solidFill>
                            <a:srgbClr val="0000FF"/>
                          </a:solidFill>
                          <a:hlinkClick r:id="rId2" invalidUrl="" action="" tgtFrame="" tooltip="" history="1" highlightClick="0" endSnd="0"/>
                        </a:rPr>
                        <a:t>em até 9 dias.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b="1"/>
                        <a:t>Entrando hoje</a:t>
                      </a:r>
                      <a:r>
                        <a:t> você poderá participar de um encontro ao vivo de validação que vou fazer com alunos deste treinamento.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Neste encontro eu vou validar o tema e ideias dos participantes, na verdade só este encontro vale 3x o valor do curso.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800"/>
                        </a:lnSpc>
                        <a:defRPr b="1"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Vinicius Souza</a:t>
                      </a: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  <p:graphicFrame>
        <p:nvGraphicFramePr>
          <p:cNvPr id="183" name="Tabela"/>
          <p:cNvGraphicFramePr/>
          <p:nvPr/>
        </p:nvGraphicFramePr>
        <p:xfrm>
          <a:off x="2755900" y="4737100"/>
          <a:ext cx="1270000" cy="4349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7493000"/>
              </a:tblGrid>
              <a:tr h="434922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  <p:graphicFrame>
        <p:nvGraphicFramePr>
          <p:cNvPr id="184" name="Tabela"/>
          <p:cNvGraphicFramePr/>
          <p:nvPr/>
        </p:nvGraphicFramePr>
        <p:xfrm>
          <a:off x="2882900" y="4864100"/>
          <a:ext cx="1270000" cy="4349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7493000"/>
              </a:tblGrid>
              <a:tr h="434922">
                <a:tc>
                  <a:txBody>
                    <a:bodyPr/>
                    <a:lstStyle/>
                    <a:p>
                      <a:pPr algn="l" defTabSz="457200">
                        <a:lnSpc>
                          <a:spcPts val="4000"/>
                        </a:lnSpc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Olá,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000"/>
                        </a:lnSpc>
                        <a:defRPr sz="17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Essa semana abrimos as vagas com uma condição especial para o meu treinamento: </a:t>
                      </a:r>
                      <a:r>
                        <a:rPr u="sng">
                          <a:solidFill>
                            <a:srgbClr val="0000FF"/>
                          </a:solidFill>
                          <a:hlinkClick r:id="rId2" invalidUrl="" action="" tgtFrame="" tooltip="" history="1" highlightClick="0" endSnd="0"/>
                        </a:rPr>
                        <a:t>Funil com palestras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Neste treinamento você vai aprender como transformar aulas de 40 minutos em verdadeiras máquinas de vendas.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Alunos de todo o Brasil estão conseguindo colocar em prática e ter resultados reais com este</a:t>
                      </a:r>
                      <a:r>
                        <a:rPr b="1"/>
                        <a:t> </a:t>
                      </a:r>
                      <a:r>
                        <a:t>treinamento</a:t>
                      </a:r>
                      <a:r>
                        <a:rPr b="1"/>
                        <a:t> </a:t>
                      </a:r>
                      <a:r>
                        <a:rPr u="sng">
                          <a:solidFill>
                            <a:srgbClr val="0000FF"/>
                          </a:solidFill>
                          <a:hlinkClick r:id="rId2" invalidUrl="" action="" tgtFrame="" tooltip="" history="1" highlightClick="0" endSnd="0"/>
                        </a:rPr>
                        <a:t>em até 9 dias.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b="1"/>
                        <a:t>Entrando hoje</a:t>
                      </a:r>
                      <a:r>
                        <a:t> você poderá participar de um encontro ao vivo de validação que vou fazer com alunos deste treinamento.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Neste encontro eu vou validar o tema e ideias dos participantes, na verdade só este encontro vale 3x o valor do curso. </a:t>
                      </a:r>
                      <a:endParaRPr>
                        <a:solidFill>
                          <a:srgbClr val="555555"/>
                        </a:solidFill>
                      </a:endParaRPr>
                    </a:p>
                    <a:p>
                      <a:pPr algn="l" defTabSz="457200">
                        <a:lnSpc>
                          <a:spcPts val="4200"/>
                        </a:lnSpc>
                        <a:defRPr sz="1800">
                          <a:solidFill>
                            <a:srgbClr val="55555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 </a:t>
                      </a:r>
                    </a:p>
                    <a:p>
                      <a:pPr algn="l" defTabSz="457200">
                        <a:lnSpc>
                          <a:spcPts val="4800"/>
                        </a:lnSpc>
                        <a:defRPr b="1" sz="2000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t>Vinicius Souza</a:t>
                      </a: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  <p:graphicFrame>
        <p:nvGraphicFramePr>
          <p:cNvPr id="185" name="Tabela"/>
          <p:cNvGraphicFramePr/>
          <p:nvPr/>
        </p:nvGraphicFramePr>
        <p:xfrm>
          <a:off x="2882900" y="4864100"/>
          <a:ext cx="1270000" cy="43492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7493000"/>
              </a:tblGrid>
              <a:tr h="434922">
                <a:tc>
                  <a:txBody>
                    <a:bodyPr/>
                    <a:lstStyle/>
                    <a:p>
                      <a:pPr defTabSz="914400">
                        <a:defRPr sz="2200">
                          <a:sym typeface="Helvetica Neue"/>
                        </a:defRPr>
                      </a:pPr>
                    </a:p>
                  </a:txBody>
                  <a:tcPr marL="0" marR="0" marT="0" marB="0" anchor="t" anchorCtr="0" horzOverflow="overflow"/>
                </a:tc>
              </a:tr>
            </a:tbl>
          </a:graphicData>
        </a:graphic>
      </p:graphicFrame>
      <p:sp>
        <p:nvSpPr>
          <p:cNvPr id="186" name="E-mail 04 Título: Última chamada"/>
          <p:cNvSpPr txBox="1"/>
          <p:nvPr/>
        </p:nvSpPr>
        <p:spPr>
          <a:xfrm>
            <a:off x="4698603" y="1123949"/>
            <a:ext cx="3607594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E-mail 04 </a:t>
            </a:r>
            <a:r>
              <a:rPr b="1"/>
              <a:t>Título</a:t>
            </a:r>
            <a:r>
              <a:t>: Última chamada </a:t>
            </a:r>
          </a:p>
        </p:txBody>
      </p:sp>
      <p:sp>
        <p:nvSpPr>
          <p:cNvPr id="187" name="Olá,…"/>
          <p:cNvSpPr txBox="1"/>
          <p:nvPr/>
        </p:nvSpPr>
        <p:spPr>
          <a:xfrm>
            <a:off x="2116652" y="2017104"/>
            <a:ext cx="9025496" cy="68115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Olá,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Essa é a última chamada para você garantir a sua vaga no treinamento funil com palestras antes do curso subir para R$ 794,00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O método que ensinamos neste treinamento </a:t>
            </a:r>
            <a:r>
              <a:t>pode gerar incialmente R$ 500,00 por dia com a venda de cursos ou serviços com apresentações simples e gravadas.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sz="1800">
                <a:latin typeface="Arial"/>
                <a:ea typeface="Arial"/>
                <a:cs typeface="Arial"/>
                <a:sym typeface="Arial"/>
              </a:defRPr>
            </a:pPr>
            <a:r>
              <a:t>Neste treinamento você vai aprender o processo completo para:</a:t>
            </a:r>
            <a:br>
              <a:rPr b="0">
                <a:solidFill>
                  <a:srgbClr val="555555"/>
                </a:solidFill>
              </a:rPr>
            </a:br>
            <a:r>
              <a:rPr b="0"/>
              <a:t> </a:t>
            </a:r>
            <a:br>
              <a:rPr b="0">
                <a:solidFill>
                  <a:srgbClr val="555555"/>
                </a:solidFill>
              </a:rPr>
            </a:br>
            <a:r>
              <a:rPr b="0"/>
              <a:t>- Criar apresentações gravadas que vendem muito. </a:t>
            </a:r>
            <a:endParaRPr b="0"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- Atrair pessoas diariamente para essas apresentações.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Simplesmente você vai </a:t>
            </a:r>
            <a:r>
              <a:rPr b="1"/>
              <a:t>transformar 40 minutos</a:t>
            </a:r>
            <a:r>
              <a:t> do seu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tempo em uma renda diária vendendo cursos e serviços.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sz="1800">
                <a:latin typeface="Arial"/>
                <a:ea typeface="Arial"/>
                <a:cs typeface="Arial"/>
                <a:sym typeface="Arial"/>
              </a:defRPr>
            </a:pPr>
            <a:r>
              <a:t>Entrando hoje você vai receber: </a:t>
            </a:r>
            <a:endParaRPr b="0"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1- 50% de desconto sobre o valor real do treinamento.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2 - 200,00 em crédito para abater em outros dos nossos treinamentos.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 u="sng">
                <a:solidFill>
                  <a:srgbClr val="0008ED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Saiba tudo sobre o treinamento</a:t>
            </a:r>
            <a:endParaRPr u="none"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800"/>
              </a:lnSpc>
              <a:defRPr sz="2000">
                <a:latin typeface="Arial"/>
                <a:ea typeface="Arial"/>
                <a:cs typeface="Arial"/>
                <a:sym typeface="Arial"/>
              </a:defRPr>
            </a:pPr>
            <a:r>
              <a:t>Vinicius Souza</a:t>
            </a:r>
            <a:endParaRPr b="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DF GRATUITO + OFERTA DIRETA…"/>
          <p:cNvSpPr txBox="1"/>
          <p:nvPr/>
        </p:nvSpPr>
        <p:spPr>
          <a:xfrm>
            <a:off x="2007895" y="3792067"/>
            <a:ext cx="8989010" cy="1369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4200"/>
            </a:pPr>
            <a:r>
              <a:rPr b="1"/>
              <a:t>PDF GRATUITO + OFERTA DIRETA</a:t>
            </a:r>
          </a:p>
          <a:p>
            <a:pPr>
              <a:defRPr b="0" sz="4200"/>
            </a:pPr>
            <a:r>
              <a:t>NO MESMO E-MAIL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AMPANHA RÁPIDA DE 3 DIAS"/>
          <p:cNvSpPr txBox="1"/>
          <p:nvPr/>
        </p:nvSpPr>
        <p:spPr>
          <a:xfrm>
            <a:off x="2370607" y="4059036"/>
            <a:ext cx="8263586" cy="7338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200"/>
            </a:lvl1pPr>
          </a:lstStyle>
          <a:p>
            <a:pPr/>
            <a:r>
              <a:t>CAMPANHA RÁPIDA DE 3 DIAS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Olá,…"/>
          <p:cNvSpPr txBox="1"/>
          <p:nvPr/>
        </p:nvSpPr>
        <p:spPr>
          <a:xfrm>
            <a:off x="2427324" y="2060723"/>
            <a:ext cx="8150152" cy="5632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Olá,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Segue o PDF</a:t>
            </a:r>
            <a:r>
              <a:t> _______TEMA DO PDF_______________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 u="sng">
                <a:solidFill>
                  <a:srgbClr val="2A11E6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Clicou baixou</a:t>
            </a:r>
            <a:endParaRPr u="none"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Além do PDF eu tenho uma </a:t>
            </a:r>
            <a:r>
              <a:rPr b="1"/>
              <a:t>proposta irrecusável</a:t>
            </a:r>
            <a:r>
              <a:t> para te fazer!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A oferta é tão absurda que nem vou falar muito neste e-mail...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sz="1800">
                <a:latin typeface="Arial"/>
                <a:ea typeface="Arial"/>
                <a:cs typeface="Arial"/>
                <a:sym typeface="Arial"/>
              </a:defRPr>
            </a:pPr>
            <a:r>
              <a:rPr b="0"/>
              <a:t>Entrando hoje para o treinamento </a:t>
            </a:r>
            <a:r>
              <a:t>________________, </a:t>
            </a:r>
            <a:r>
              <a:rPr b="0"/>
              <a:t>você ganha de bônus o  </a:t>
            </a:r>
            <a:r>
              <a:t>treinamento oferta perfeita. </a:t>
            </a:r>
            <a:endParaRPr b="0"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Clique aqui e garanta a sua vaga</a:t>
            </a:r>
            <a:endParaRPr u="none"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PS</a:t>
            </a:r>
            <a:r>
              <a:t>: É só hoje!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Corre lá!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3800"/>
              </a:lnSpc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t>Vinicius Souza</a:t>
            </a:r>
            <a:endParaRPr b="0"/>
          </a:p>
        </p:txBody>
      </p:sp>
      <p:sp>
        <p:nvSpPr>
          <p:cNvPr id="192" name="PS: Essa estratégia é muito boa…"/>
          <p:cNvSpPr txBox="1"/>
          <p:nvPr/>
        </p:nvSpPr>
        <p:spPr>
          <a:xfrm>
            <a:off x="6534013" y="8223250"/>
            <a:ext cx="6200888" cy="11236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PS</a:t>
            </a:r>
            <a:r>
              <a:t>: Essa estratégia é muito boa 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porque o PDF aumenta muito a abertura de e-mails ou seja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muita gente vai ver a oferta.</a:t>
            </a:r>
            <a:endParaRPr>
              <a:solidFill>
                <a:srgbClr val="555555"/>
              </a:solidFill>
            </a:endParaRPr>
          </a:p>
        </p:txBody>
      </p:sp>
      <p:sp>
        <p:nvSpPr>
          <p:cNvPr id="193" name="Título: PDF gratuito liberado"/>
          <p:cNvSpPr txBox="1"/>
          <p:nvPr/>
        </p:nvSpPr>
        <p:spPr>
          <a:xfrm>
            <a:off x="2621669" y="1149349"/>
            <a:ext cx="3099607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b="1"/>
              <a:t>Título:</a:t>
            </a:r>
            <a:r>
              <a:t> PDF gratuito liberado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AMPANHA DE AQUISIÇÃO DE LEADS…"/>
          <p:cNvSpPr txBox="1"/>
          <p:nvPr/>
        </p:nvSpPr>
        <p:spPr>
          <a:xfrm>
            <a:off x="429031" y="3792067"/>
            <a:ext cx="12146738" cy="1369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/>
            </a:pPr>
            <a:r>
              <a:t>CAMPANHA DE AQUISIÇÃO DE LEADS</a:t>
            </a:r>
          </a:p>
          <a:p>
            <a:pPr>
              <a:defRPr b="0" sz="4200"/>
            </a:pPr>
            <a:r>
              <a:t>7 E-MAILS PARA QUEM CHEGOU NA SUA LISTA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Olá,…"/>
          <p:cNvSpPr txBox="1"/>
          <p:nvPr/>
        </p:nvSpPr>
        <p:spPr>
          <a:xfrm>
            <a:off x="934953" y="1955799"/>
            <a:ext cx="10470971" cy="702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4500"/>
              </a:lnSpc>
              <a:spcBef>
                <a:spcPts val="1700"/>
              </a:spcBef>
              <a:defRPr b="0" sz="2100"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latin typeface="Times"/>
                <a:ea typeface="Times"/>
                <a:cs typeface="Times"/>
                <a:sym typeface="Times"/>
              </a:rPr>
              <a:t>Olá,</a:t>
            </a:r>
          </a:p>
          <a:p>
            <a:pPr algn="l" defTabSz="457200">
              <a:lnSpc>
                <a:spcPts val="3900"/>
              </a:lnSpc>
              <a:spcBef>
                <a:spcPts val="1700"/>
              </a:spcBef>
              <a:defRPr b="0" sz="2100">
                <a:latin typeface="Times"/>
                <a:ea typeface="Times"/>
                <a:cs typeface="Times"/>
                <a:sym typeface="Times"/>
              </a:defRPr>
            </a:pPr>
            <a:r>
              <a:t>Sua </a:t>
            </a:r>
            <a:r>
              <a:rPr b="1"/>
              <a:t>Aula + PDF</a:t>
            </a:r>
            <a:r>
              <a:t> estão disponíveis para acessar</a:t>
            </a:r>
            <a:r>
              <a:rPr u="sng">
                <a:solidFill>
                  <a:srgbClr val="0000EE"/>
                </a:solidFill>
              </a:rPr>
              <a:t> é só clicar aqui </a:t>
            </a:r>
          </a:p>
          <a:p>
            <a:pPr algn="l" defTabSz="457200">
              <a:lnSpc>
                <a:spcPts val="3900"/>
              </a:lnSpc>
              <a:spcBef>
                <a:spcPts val="1700"/>
              </a:spcBef>
              <a:defRPr b="0" sz="2100">
                <a:latin typeface="Times"/>
                <a:ea typeface="Times"/>
                <a:cs typeface="Times"/>
                <a:sym typeface="Times"/>
              </a:defRPr>
            </a:pPr>
            <a:r>
              <a:t>Para começar essa jornada o melhor que tem a fazer é clicar e assistir agora mesmo a aula que preparei!</a:t>
            </a:r>
          </a:p>
          <a:p>
            <a:pPr algn="l" defTabSz="457200">
              <a:lnSpc>
                <a:spcPts val="4500"/>
              </a:lnSpc>
              <a:spcBef>
                <a:spcPts val="1700"/>
              </a:spcBef>
              <a:defRPr sz="2100">
                <a:latin typeface="Times"/>
                <a:ea typeface="Times"/>
                <a:cs typeface="Times"/>
                <a:sym typeface="Times"/>
              </a:defRPr>
            </a:pPr>
            <a:r>
              <a:rPr b="0"/>
              <a:t>Nessa aula eu te mostro </a:t>
            </a:r>
            <a:r>
              <a:t>as etapas para a criação de um grupo que lota.</a:t>
            </a:r>
          </a:p>
          <a:p>
            <a:pPr algn="l" defTabSz="457200">
              <a:lnSpc>
                <a:spcPts val="4500"/>
              </a:lnSpc>
              <a:spcBef>
                <a:spcPts val="1700"/>
              </a:spcBef>
              <a:defRPr sz="2100" u="sng">
                <a:solidFill>
                  <a:srgbClr val="0000EE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Assistir a aula</a:t>
            </a:r>
          </a:p>
          <a:p>
            <a:pPr algn="l" defTabSz="457200">
              <a:lnSpc>
                <a:spcPts val="4500"/>
              </a:lnSpc>
              <a:spcBef>
                <a:spcPts val="1700"/>
              </a:spcBef>
              <a:defRPr b="0" sz="2100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Ps:</a:t>
            </a:r>
            <a:r>
              <a:t> Não esqueça que preparamos uma condição incrível envolvendo o meu treinamento completo como montar e lotar grupos!</a:t>
            </a:r>
          </a:p>
          <a:p>
            <a:pPr algn="l" defTabSz="457200">
              <a:lnSpc>
                <a:spcPts val="4500"/>
              </a:lnSpc>
              <a:spcBef>
                <a:spcPts val="1700"/>
              </a:spcBef>
              <a:defRPr b="0" sz="2100">
                <a:latin typeface="Times"/>
                <a:ea typeface="Times"/>
                <a:cs typeface="Times"/>
                <a:sym typeface="Times"/>
              </a:defRPr>
            </a:pPr>
            <a:r>
              <a:t>Por R$ 37,90 você pode garantir a sua vaga neste treinamento que já ajudou mais de 700 alunos a montarem os seus grupos</a:t>
            </a:r>
          </a:p>
          <a:p>
            <a:pPr algn="l" defTabSz="457200">
              <a:lnSpc>
                <a:spcPts val="4500"/>
              </a:lnSpc>
              <a:spcBef>
                <a:spcPts val="1700"/>
              </a:spcBef>
              <a:defRPr b="0" sz="2100" u="sng">
                <a:solidFill>
                  <a:srgbClr val="0000EE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Eu quero a minha vaga!</a:t>
            </a:r>
            <a:endParaRPr u="none">
              <a:solidFill>
                <a:srgbClr val="000000"/>
              </a:solidFill>
            </a:endParaRPr>
          </a:p>
          <a:p>
            <a:pPr algn="l" defTabSz="457200">
              <a:lnSpc>
                <a:spcPts val="4500"/>
              </a:lnSpc>
              <a:spcBef>
                <a:spcPts val="1700"/>
              </a:spcBef>
              <a:defRPr b="0" sz="2100">
                <a:latin typeface="Times"/>
                <a:ea typeface="Times"/>
                <a:cs typeface="Times"/>
                <a:sym typeface="Times"/>
              </a:defRPr>
            </a:pPr>
            <a:r>
              <a:t> Neste treinamento você vai aprender as técnicas que já me ajudaram a lotar e vender dezenas de grupos através da internet!</a:t>
            </a:r>
          </a:p>
          <a:p>
            <a:pPr algn="l" defTabSz="457200">
              <a:lnSpc>
                <a:spcPts val="4500"/>
              </a:lnSpc>
              <a:spcBef>
                <a:spcPts val="1700"/>
              </a:spcBef>
              <a:defRPr sz="2100">
                <a:latin typeface="Times"/>
                <a:ea typeface="Times"/>
                <a:cs typeface="Times"/>
                <a:sym typeface="Times"/>
              </a:defRPr>
            </a:pPr>
            <a:r>
              <a:t>Vinicius Souza</a:t>
            </a:r>
            <a:endParaRPr b="0"/>
          </a:p>
        </p:txBody>
      </p:sp>
      <p:sp>
        <p:nvSpPr>
          <p:cNvPr id="198" name="01 Título: Seu presente chegou"/>
          <p:cNvSpPr txBox="1"/>
          <p:nvPr/>
        </p:nvSpPr>
        <p:spPr>
          <a:xfrm>
            <a:off x="996069" y="1149349"/>
            <a:ext cx="3367163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01 </a:t>
            </a:r>
            <a:r>
              <a:rPr b="1"/>
              <a:t>Título:</a:t>
            </a:r>
            <a:r>
              <a:t> Seu presente chegou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Olá…"/>
          <p:cNvSpPr txBox="1"/>
          <p:nvPr/>
        </p:nvSpPr>
        <p:spPr>
          <a:xfrm>
            <a:off x="1257622" y="1644650"/>
            <a:ext cx="10489556" cy="7378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3900"/>
              </a:lnSpc>
              <a:spcBef>
                <a:spcPts val="1200"/>
              </a:spcBef>
              <a:defRPr b="0" sz="1600">
                <a:latin typeface="Courier"/>
                <a:ea typeface="Courier"/>
                <a:cs typeface="Courier"/>
                <a:sym typeface="Courier"/>
              </a:defRPr>
            </a:pPr>
            <a:br>
              <a:rPr sz="1200">
                <a:latin typeface="Times"/>
                <a:ea typeface="Times"/>
                <a:cs typeface="Times"/>
                <a:sym typeface="Times"/>
              </a:rPr>
            </a:br>
            <a:r>
              <a:rPr sz="1700">
                <a:latin typeface="Times"/>
                <a:ea typeface="Times"/>
                <a:cs typeface="Times"/>
                <a:sym typeface="Times"/>
              </a:rPr>
              <a:t>Olá</a:t>
            </a:r>
            <a:endParaRPr sz="1700">
              <a:latin typeface="Times"/>
              <a:ea typeface="Times"/>
              <a:cs typeface="Times"/>
              <a:sym typeface="Times"/>
            </a:endParaRPr>
          </a:p>
          <a:p>
            <a:pPr algn="l" defTabSz="457200">
              <a:lnSpc>
                <a:spcPts val="3900"/>
              </a:lnSpc>
              <a:spcBef>
                <a:spcPts val="1200"/>
              </a:spcBef>
              <a:defRPr b="0" sz="1700">
                <a:latin typeface="Times"/>
                <a:ea typeface="Times"/>
                <a:cs typeface="Times"/>
                <a:sym typeface="Times"/>
              </a:defRPr>
            </a:pPr>
            <a:r>
              <a:t> </a:t>
            </a:r>
            <a:br/>
            <a:r>
              <a:t>A algumas horas atrás você se inscreveu para a minha aula gratuita sobre como montar e lotar grupos!</a:t>
            </a:r>
            <a:br/>
          </a:p>
          <a:p>
            <a:pPr algn="l" defTabSz="457200">
              <a:lnSpc>
                <a:spcPts val="3900"/>
              </a:lnSpc>
              <a:spcBef>
                <a:spcPts val="1200"/>
              </a:spcBef>
              <a:defRPr b="0" sz="1700">
                <a:latin typeface="Times"/>
                <a:ea typeface="Times"/>
                <a:cs typeface="Times"/>
                <a:sym typeface="Times"/>
              </a:defRPr>
            </a:pPr>
            <a:r>
              <a:t>Eu quero ter certeza que você viu isso aqui:</a:t>
            </a:r>
          </a:p>
          <a:p>
            <a:pPr algn="l" defTabSz="457200">
              <a:lnSpc>
                <a:spcPts val="3400"/>
              </a:lnSpc>
              <a:spcBef>
                <a:spcPts val="1200"/>
              </a:spcBef>
              <a:defRPr b="0" sz="1700" u="sng">
                <a:solidFill>
                  <a:srgbClr val="0000FF"/>
                </a:solidFill>
                <a:latin typeface="Times"/>
                <a:ea typeface="Times"/>
                <a:cs typeface="Times"/>
                <a:sym typeface="Times"/>
              </a:defRPr>
            </a:pPr>
            <a:br>
              <a:rPr u="none">
                <a:solidFill>
                  <a:srgbClr val="000000"/>
                </a:solidFill>
              </a:rPr>
            </a:br>
            <a:r>
              <a:rPr u="none">
                <a:solidFill>
                  <a:srgbClr val="000000"/>
                </a:solidFill>
              </a:rPr>
              <a:t>&gt; </a:t>
            </a:r>
            <a:r>
              <a:t>Oportunidade incrível para adquirir o treinamento como montar e lotar grupos</a:t>
            </a:r>
            <a:r>
              <a:rPr u="none">
                <a:solidFill>
                  <a:srgbClr val="000000"/>
                </a:solidFill>
              </a:rPr>
              <a:t>&lt;</a:t>
            </a:r>
            <a:endParaRPr u="none">
              <a:solidFill>
                <a:srgbClr val="000000"/>
              </a:solidFill>
            </a:endParaRPr>
          </a:p>
          <a:p>
            <a:pPr algn="l" defTabSz="457200">
              <a:lnSpc>
                <a:spcPts val="3400"/>
              </a:lnSpc>
              <a:spcBef>
                <a:spcPts val="1200"/>
              </a:spcBef>
              <a:defRPr b="0" sz="1700">
                <a:latin typeface="Times"/>
                <a:ea typeface="Times"/>
                <a:cs typeface="Times"/>
                <a:sym typeface="Times"/>
              </a:defRPr>
            </a:pPr>
            <a:r>
              <a:t> </a:t>
            </a:r>
            <a:br/>
            <a:r>
              <a:t>Se você já entendeu que um grupo pode te trazer mais relevância e aumentar o seu faturamento, então esse é seu próximo passo ideal.</a:t>
            </a:r>
          </a:p>
          <a:p>
            <a:pPr algn="l" defTabSz="457200">
              <a:lnSpc>
                <a:spcPts val="3900"/>
              </a:lnSpc>
              <a:spcBef>
                <a:spcPts val="1200"/>
              </a:spcBef>
              <a:defRPr b="0" sz="1700">
                <a:latin typeface="Times"/>
                <a:ea typeface="Times"/>
                <a:cs typeface="Times"/>
                <a:sym typeface="Times"/>
              </a:defRPr>
            </a:pPr>
            <a:br/>
            <a:r>
              <a:t>Não estou falando apenas de algo que realmente funciona, também estou falando que R$ 37,90 é o menor investimento que você pode fazer e ainda sim ter resultados reais!</a:t>
            </a:r>
          </a:p>
          <a:p>
            <a:pPr algn="l" defTabSz="457200">
              <a:lnSpc>
                <a:spcPts val="3400"/>
              </a:lnSpc>
              <a:spcBef>
                <a:spcPts val="1200"/>
              </a:spcBef>
              <a:defRPr sz="1700">
                <a:latin typeface="Times"/>
                <a:ea typeface="Times"/>
                <a:cs typeface="Times"/>
                <a:sym typeface="Times"/>
              </a:defRPr>
            </a:pPr>
            <a:br>
              <a:rPr b="0"/>
            </a:br>
            <a:r>
              <a:t>Então aproveite enquanto ainda dá tempo</a:t>
            </a:r>
            <a:endParaRPr b="0"/>
          </a:p>
          <a:p>
            <a:pPr algn="l" defTabSz="457200">
              <a:lnSpc>
                <a:spcPts val="3400"/>
              </a:lnSpc>
              <a:spcBef>
                <a:spcPts val="1200"/>
              </a:spcBef>
              <a:defRPr b="0" sz="1700">
                <a:latin typeface="Times"/>
                <a:ea typeface="Times"/>
                <a:cs typeface="Times"/>
                <a:sym typeface="Times"/>
              </a:defRPr>
            </a:pPr>
            <a:r>
              <a:t> </a:t>
            </a:r>
            <a:br/>
            <a:r>
              <a:rPr>
                <a:solidFill>
                  <a:srgbClr val="0905FB"/>
                </a:solidFill>
              </a:rPr>
              <a:t>Clique aqui e aproveite</a:t>
            </a:r>
          </a:p>
          <a:p>
            <a:pPr algn="l" defTabSz="457200">
              <a:lnSpc>
                <a:spcPts val="3900"/>
              </a:lnSpc>
              <a:spcBef>
                <a:spcPts val="1200"/>
              </a:spcBef>
              <a:defRPr b="0" sz="1700">
                <a:latin typeface="Times"/>
                <a:ea typeface="Times"/>
                <a:cs typeface="Times"/>
                <a:sym typeface="Times"/>
              </a:defRPr>
            </a:pPr>
            <a:br/>
            <a:r>
              <a:t>Ah, e lembre-se que as vagas com esse valor especial não ficarão no ar por muito tempo, então corre!</a:t>
            </a:r>
          </a:p>
          <a:p>
            <a:pPr algn="l" defTabSz="457200">
              <a:lnSpc>
                <a:spcPts val="3400"/>
              </a:lnSpc>
              <a:spcBef>
                <a:spcPts val="1200"/>
              </a:spcBef>
              <a:defRPr b="0" sz="1700">
                <a:latin typeface="Times"/>
                <a:ea typeface="Times"/>
                <a:cs typeface="Times"/>
                <a:sym typeface="Times"/>
              </a:defRPr>
            </a:pPr>
            <a:r>
              <a:t> </a:t>
            </a:r>
            <a:br/>
            <a:r>
              <a:t>Vinicius Souza</a:t>
            </a:r>
            <a:endParaRPr sz="1200"/>
          </a:p>
        </p:txBody>
      </p:sp>
      <p:sp>
        <p:nvSpPr>
          <p:cNvPr id="201" name="02 Título: Esse assunto te interessa mesmo?"/>
          <p:cNvSpPr txBox="1"/>
          <p:nvPr/>
        </p:nvSpPr>
        <p:spPr>
          <a:xfrm>
            <a:off x="1135769" y="1085849"/>
            <a:ext cx="475148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02 </a:t>
            </a:r>
            <a:r>
              <a:rPr b="1"/>
              <a:t>Título:</a:t>
            </a:r>
            <a:r>
              <a:t> Esse assunto te interessa mesmo?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03 Título: Você está aí?"/>
          <p:cNvSpPr txBox="1"/>
          <p:nvPr/>
        </p:nvSpPr>
        <p:spPr>
          <a:xfrm>
            <a:off x="1592969" y="844549"/>
            <a:ext cx="2642742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03 </a:t>
            </a:r>
            <a:r>
              <a:rPr b="1"/>
              <a:t>Título:</a:t>
            </a:r>
            <a:r>
              <a:t> Você está aí? </a:t>
            </a:r>
          </a:p>
        </p:txBody>
      </p:sp>
      <p:sp>
        <p:nvSpPr>
          <p:cNvPr id="204" name="Olá,…"/>
          <p:cNvSpPr txBox="1"/>
          <p:nvPr/>
        </p:nvSpPr>
        <p:spPr>
          <a:xfrm>
            <a:off x="1580762" y="1670050"/>
            <a:ext cx="9083955" cy="8166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3800"/>
              </a:lnSpc>
              <a:spcBef>
                <a:spcPts val="1700"/>
              </a:spcBef>
              <a:defRPr b="0" sz="1500">
                <a:latin typeface="Times"/>
                <a:ea typeface="Times"/>
                <a:cs typeface="Times"/>
                <a:sym typeface="Times"/>
              </a:defRPr>
            </a:pPr>
            <a:r>
              <a:t>Olá, </a:t>
            </a:r>
          </a:p>
          <a:p>
            <a:pPr algn="l" defTabSz="457200">
              <a:lnSpc>
                <a:spcPts val="3800"/>
              </a:lnSpc>
              <a:spcBef>
                <a:spcPts val="1700"/>
              </a:spcBef>
              <a:defRPr b="0" sz="1500">
                <a:latin typeface="Times"/>
                <a:ea typeface="Times"/>
                <a:cs typeface="Times"/>
                <a:sym typeface="Times"/>
              </a:defRPr>
            </a:pPr>
            <a:r>
              <a:t>Você pode até achar estranho, mas eu estou um pouco surpreso por você ainda não ter dado o próximo passo…</a:t>
            </a:r>
          </a:p>
          <a:p>
            <a:pPr algn="l" defTabSz="457200">
              <a:lnSpc>
                <a:spcPts val="3200"/>
              </a:lnSpc>
              <a:spcBef>
                <a:spcPts val="1700"/>
              </a:spcBef>
              <a:defRPr b="0" sz="1500" u="sng">
                <a:solidFill>
                  <a:srgbClr val="0007FF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Clique aqui antes que esse link saia do ar</a:t>
            </a:r>
          </a:p>
          <a:p>
            <a:pPr algn="l" defTabSz="457200">
              <a:lnSpc>
                <a:spcPts val="3800"/>
              </a:lnSpc>
              <a:spcBef>
                <a:spcPts val="1700"/>
              </a:spcBef>
              <a:defRPr b="0" sz="1500">
                <a:latin typeface="Times"/>
                <a:ea typeface="Times"/>
                <a:cs typeface="Times"/>
                <a:sym typeface="Times"/>
              </a:defRPr>
            </a:pPr>
            <a:r>
              <a:t>Se você realmente quer ter mais relevância e maior faturamento através de grupos (e eu imagino que você queira, ou você não teria se cadastrado na minha lista), então acredito que esse seja seu próximo passo ideal.</a:t>
            </a:r>
          </a:p>
          <a:p>
            <a:pPr algn="l" defTabSz="457200">
              <a:lnSpc>
                <a:spcPts val="3800"/>
              </a:lnSpc>
              <a:spcBef>
                <a:spcPts val="1700"/>
              </a:spcBef>
              <a:defRPr b="0" sz="1500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Preste atenção:</a:t>
            </a:r>
            <a:r>
              <a:t> Esse é um programa onde eu vou te ensinar quais as etapas que você precisa seguir para montar e lotar os seus grupos…</a:t>
            </a:r>
          </a:p>
          <a:p>
            <a:pPr algn="l" defTabSz="457200">
              <a:lnSpc>
                <a:spcPts val="3800"/>
              </a:lnSpc>
              <a:spcBef>
                <a:spcPts val="1700"/>
              </a:spcBef>
              <a:defRPr b="0" sz="1500">
                <a:latin typeface="Times"/>
                <a:ea typeface="Times"/>
                <a:cs typeface="Times"/>
                <a:sym typeface="Times"/>
              </a:defRPr>
            </a:pPr>
            <a:r>
              <a:t>Eu vou literalmente pegar na sua mão e te mostrar sem faltar nenhum detalhe o tudo o que você precisa para lotar grupos de forma tranquila, mesmo que nunca tenha feito isso antes.</a:t>
            </a:r>
          </a:p>
          <a:p>
            <a:pPr algn="l" defTabSz="457200">
              <a:lnSpc>
                <a:spcPts val="3800"/>
              </a:lnSpc>
              <a:spcBef>
                <a:spcPts val="1700"/>
              </a:spcBef>
              <a:defRPr b="0" sz="1500">
                <a:latin typeface="Times"/>
                <a:ea typeface="Times"/>
                <a:cs typeface="Times"/>
                <a:sym typeface="Times"/>
              </a:defRPr>
            </a:pPr>
            <a:r>
              <a:t>E lembre-se que ao garantir sua vaga nessa turma, você também receberá um desconto maior que 90% sobre o valor do curso:</a:t>
            </a:r>
          </a:p>
          <a:p>
            <a:pPr algn="l" defTabSz="457200">
              <a:lnSpc>
                <a:spcPts val="3800"/>
              </a:lnSpc>
              <a:spcBef>
                <a:spcPts val="1700"/>
              </a:spcBef>
              <a:defRPr b="0" sz="1500">
                <a:latin typeface="Times"/>
                <a:ea typeface="Times"/>
                <a:cs typeface="Times"/>
                <a:sym typeface="Times"/>
              </a:defRPr>
            </a:pPr>
            <a:r>
              <a:t>Originalmente ele custa R$ 697,00  entrando agora você mais pagar apenas:</a:t>
            </a:r>
          </a:p>
          <a:p>
            <a:pPr algn="l" defTabSz="457200">
              <a:lnSpc>
                <a:spcPts val="3800"/>
              </a:lnSpc>
              <a:spcBef>
                <a:spcPts val="1700"/>
              </a:spcBef>
              <a:defRPr sz="1500">
                <a:latin typeface="Times"/>
                <a:ea typeface="Times"/>
                <a:cs typeface="Times"/>
                <a:sym typeface="Times"/>
              </a:defRPr>
            </a:pPr>
            <a:r>
              <a:t>[</a:t>
            </a:r>
            <a:r>
              <a:rPr b="0"/>
              <a:t>5 x 5,38 ou</a:t>
            </a:r>
            <a:r>
              <a:t> á vista R$ 37,90]</a:t>
            </a:r>
            <a:br/>
            <a:br/>
            <a:r>
              <a:rPr u="sng">
                <a:hlinkClick r:id="rId2" invalidUrl="" action="" tgtFrame="" tooltip="" history="1" highlightClick="0" endSnd="0"/>
              </a:rPr>
              <a:t>Garanta Sua Vaga Por Aqui</a:t>
            </a:r>
          </a:p>
          <a:p>
            <a:pPr algn="l" defTabSz="457200">
              <a:lnSpc>
                <a:spcPts val="3800"/>
              </a:lnSpc>
              <a:spcBef>
                <a:spcPts val="1700"/>
              </a:spcBef>
              <a:defRPr b="0" sz="1500">
                <a:latin typeface="Times"/>
                <a:ea typeface="Times"/>
                <a:cs typeface="Times"/>
                <a:sym typeface="Times"/>
              </a:defRPr>
            </a:pPr>
            <a:r>
              <a:t>Bom, então é isso. Entenda que um grupo é a melhor saída neste momento.</a:t>
            </a:r>
          </a:p>
          <a:p>
            <a:pPr algn="l" defTabSz="457200">
              <a:lnSpc>
                <a:spcPts val="3800"/>
              </a:lnSpc>
              <a:spcBef>
                <a:spcPts val="1700"/>
              </a:spcBef>
              <a:defRPr b="0" sz="1500">
                <a:latin typeface="Times"/>
                <a:ea typeface="Times"/>
                <a:cs typeface="Times"/>
                <a:sym typeface="Times"/>
              </a:defRPr>
            </a:pPr>
            <a:r>
              <a:t>Vinicius Souza</a:t>
            </a:r>
          </a:p>
          <a:p>
            <a:pPr algn="l" defTabSz="457200">
              <a:lnSpc>
                <a:spcPts val="3800"/>
              </a:lnSpc>
              <a:spcBef>
                <a:spcPts val="1700"/>
              </a:spcBef>
              <a:defRPr b="0" sz="1500">
                <a:latin typeface="Times"/>
                <a:ea typeface="Times"/>
                <a:cs typeface="Times"/>
                <a:sym typeface="Times"/>
              </a:defRPr>
            </a:pPr>
            <a:r>
              <a:t> </a:t>
            </a:r>
            <a:r>
              <a:rPr b="1"/>
              <a:t>PS.:</a:t>
            </a:r>
            <a:r>
              <a:t> Garanta sua vaga agora para o programa, pois esse valor especial  vai sair do ar a qualquer momento. Depois não vem chorar e falar que eu não te avisei!</a:t>
            </a:r>
          </a:p>
          <a:p>
            <a:pPr algn="l" defTabSz="457200">
              <a:lnSpc>
                <a:spcPts val="3500"/>
              </a:lnSpc>
              <a:spcBef>
                <a:spcPts val="1700"/>
              </a:spcBef>
              <a:defRPr b="0" sz="1300" u="sng">
                <a:solidFill>
                  <a:srgbClr val="0007FF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Clique aqui para garantir sua vaga</a:t>
            </a:r>
            <a:endParaRPr u="none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04 Título: Você vai perder isso?"/>
          <p:cNvSpPr txBox="1"/>
          <p:nvPr/>
        </p:nvSpPr>
        <p:spPr>
          <a:xfrm>
            <a:off x="1580269" y="1720849"/>
            <a:ext cx="3443065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04 </a:t>
            </a:r>
            <a:r>
              <a:rPr b="1"/>
              <a:t>Título:</a:t>
            </a:r>
            <a:r>
              <a:t> Você vai perder isso? </a:t>
            </a:r>
          </a:p>
        </p:txBody>
      </p:sp>
      <p:sp>
        <p:nvSpPr>
          <p:cNvPr id="207" name="Caro leitor,…"/>
          <p:cNvSpPr txBox="1"/>
          <p:nvPr/>
        </p:nvSpPr>
        <p:spPr>
          <a:xfrm>
            <a:off x="1580762" y="2813049"/>
            <a:ext cx="9083955" cy="5880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4400"/>
              </a:lnSpc>
              <a:spcBef>
                <a:spcPts val="1700"/>
              </a:spcBef>
              <a:defRPr b="0" sz="2000">
                <a:latin typeface="Times"/>
                <a:ea typeface="Times"/>
                <a:cs typeface="Times"/>
                <a:sym typeface="Times"/>
              </a:defRPr>
            </a:pPr>
            <a:r>
              <a:t>Caro leitor,</a:t>
            </a:r>
          </a:p>
          <a:p>
            <a:pPr algn="l" defTabSz="457200">
              <a:lnSpc>
                <a:spcPts val="4400"/>
              </a:lnSpc>
              <a:spcBef>
                <a:spcPts val="1700"/>
              </a:spcBef>
              <a:defRPr b="0" sz="2000">
                <a:latin typeface="Times"/>
                <a:ea typeface="Times"/>
                <a:cs typeface="Times"/>
                <a:sym typeface="Times"/>
              </a:defRPr>
            </a:pPr>
            <a:r>
              <a:t>Provavelmente é a última vez que você me verá falando do Programa como montar e lotar grupos.</a:t>
            </a:r>
          </a:p>
          <a:p>
            <a:pPr algn="l" defTabSz="457200">
              <a:lnSpc>
                <a:spcPts val="3800"/>
              </a:lnSpc>
              <a:spcBef>
                <a:spcPts val="1700"/>
              </a:spcBef>
              <a:defRPr b="0" sz="2000" u="sng">
                <a:solidFill>
                  <a:srgbClr val="0000FF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Clique aqui para garantir sua vaga por apenas R$ 37,90</a:t>
            </a:r>
            <a:endParaRPr>
              <a:solidFill>
                <a:srgbClr val="000000"/>
              </a:solidFill>
            </a:endParaRPr>
          </a:p>
          <a:p>
            <a:pPr algn="l" defTabSz="457200">
              <a:lnSpc>
                <a:spcPts val="4400"/>
              </a:lnSpc>
              <a:spcBef>
                <a:spcPts val="1700"/>
              </a:spcBef>
              <a:defRPr b="0" sz="2000">
                <a:latin typeface="Times"/>
                <a:ea typeface="Times"/>
                <a:cs typeface="Times"/>
                <a:sym typeface="Times"/>
              </a:defRPr>
            </a:pPr>
            <a:r>
              <a:t>Ah e se por algum motivo você achar que esse valor ainda está pesado para você (o que eu acho bem difícil, pois esse valor é menor do que uma pizza), você ainda pode parcelar em 6</a:t>
            </a:r>
            <a:r>
              <a:rPr b="1"/>
              <a:t>x de R$5,38.</a:t>
            </a:r>
          </a:p>
          <a:p>
            <a:pPr algn="l" defTabSz="457200">
              <a:lnSpc>
                <a:spcPts val="4400"/>
              </a:lnSpc>
              <a:spcBef>
                <a:spcPts val="1700"/>
              </a:spcBef>
              <a:defRPr b="0" sz="2000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Se liga nisso</a:t>
            </a:r>
            <a:r>
              <a:t>: Você vai investir menos que uma pizza em um programa que vai te ensinar a ganhar seu primeiro dinheiro com Grupos  online!</a:t>
            </a:r>
          </a:p>
          <a:p>
            <a:pPr algn="l" defTabSz="457200">
              <a:lnSpc>
                <a:spcPts val="4400"/>
              </a:lnSpc>
              <a:spcBef>
                <a:spcPts val="1700"/>
              </a:spcBef>
              <a:defRPr b="0" sz="2000">
                <a:latin typeface="Times"/>
                <a:ea typeface="Times"/>
                <a:cs typeface="Times"/>
                <a:sym typeface="Times"/>
              </a:defRPr>
            </a:pPr>
            <a:r>
              <a:t>Na boa, isso está simplesmente absurdo de bom para você!</a:t>
            </a:r>
            <a:br/>
            <a:r>
              <a:rPr>
                <a:solidFill>
                  <a:srgbClr val="2E12E5"/>
                </a:solidFill>
              </a:rPr>
              <a:t>Clique aqui e garanta sua vaga agora mesmo!</a:t>
            </a:r>
          </a:p>
          <a:p>
            <a:pPr algn="l" defTabSz="457200">
              <a:lnSpc>
                <a:spcPts val="4400"/>
              </a:lnSpc>
              <a:spcBef>
                <a:spcPts val="1700"/>
              </a:spcBef>
              <a:defRPr b="0" sz="2000">
                <a:latin typeface="Times"/>
                <a:ea typeface="Times"/>
                <a:cs typeface="Times"/>
                <a:sym typeface="Times"/>
              </a:defRPr>
            </a:pPr>
            <a:r>
              <a:t>Bom, é isso. Um abraço.</a:t>
            </a:r>
            <a:br/>
            <a:r>
              <a:rPr b="1"/>
              <a:t>Vinicius Souza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05 Título: Provavelmente a última vez"/>
          <p:cNvSpPr txBox="1"/>
          <p:nvPr/>
        </p:nvSpPr>
        <p:spPr>
          <a:xfrm>
            <a:off x="1580269" y="1720849"/>
            <a:ext cx="4065241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05 </a:t>
            </a:r>
            <a:r>
              <a:rPr b="1"/>
              <a:t>Título:</a:t>
            </a:r>
            <a:r>
              <a:t> Provavelmente a última vez </a:t>
            </a:r>
          </a:p>
        </p:txBody>
      </p:sp>
      <p:sp>
        <p:nvSpPr>
          <p:cNvPr id="210" name="Caro leitor,…"/>
          <p:cNvSpPr txBox="1"/>
          <p:nvPr/>
        </p:nvSpPr>
        <p:spPr>
          <a:xfrm>
            <a:off x="1580762" y="2813049"/>
            <a:ext cx="9083955" cy="5880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4400"/>
              </a:lnSpc>
              <a:spcBef>
                <a:spcPts val="1700"/>
              </a:spcBef>
              <a:defRPr b="0" sz="2000">
                <a:latin typeface="Times"/>
                <a:ea typeface="Times"/>
                <a:cs typeface="Times"/>
                <a:sym typeface="Times"/>
              </a:defRPr>
            </a:pPr>
            <a:r>
              <a:t>Caro leitor,</a:t>
            </a:r>
          </a:p>
          <a:p>
            <a:pPr algn="l" defTabSz="457200">
              <a:lnSpc>
                <a:spcPts val="4400"/>
              </a:lnSpc>
              <a:spcBef>
                <a:spcPts val="1700"/>
              </a:spcBef>
              <a:defRPr b="0" sz="2000">
                <a:latin typeface="Times"/>
                <a:ea typeface="Times"/>
                <a:cs typeface="Times"/>
                <a:sym typeface="Times"/>
              </a:defRPr>
            </a:pPr>
            <a:r>
              <a:t>Provavelmente é a última vez que você me verá falando do Programa como montar e lotar grupos.</a:t>
            </a:r>
          </a:p>
          <a:p>
            <a:pPr algn="l" defTabSz="457200">
              <a:lnSpc>
                <a:spcPts val="3800"/>
              </a:lnSpc>
              <a:spcBef>
                <a:spcPts val="1700"/>
              </a:spcBef>
              <a:defRPr b="0" sz="2000" u="sng">
                <a:solidFill>
                  <a:srgbClr val="0000FF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t>Clique aqui para garantir sua vaga por apenas R$ 37,90</a:t>
            </a:r>
            <a:endParaRPr>
              <a:solidFill>
                <a:srgbClr val="000000"/>
              </a:solidFill>
            </a:endParaRPr>
          </a:p>
          <a:p>
            <a:pPr algn="l" defTabSz="457200">
              <a:lnSpc>
                <a:spcPts val="4400"/>
              </a:lnSpc>
              <a:spcBef>
                <a:spcPts val="1700"/>
              </a:spcBef>
              <a:defRPr b="0" sz="2000">
                <a:latin typeface="Times"/>
                <a:ea typeface="Times"/>
                <a:cs typeface="Times"/>
                <a:sym typeface="Times"/>
              </a:defRPr>
            </a:pPr>
            <a:r>
              <a:t>Ah e se por algum motivo você achar que esse valor ainda está pesado para você (o que eu acho bem difícil, pois esse valor é menor do que uma pizza), você ainda pode parcelar em 6</a:t>
            </a:r>
            <a:r>
              <a:rPr b="1"/>
              <a:t>x de R$5,38.</a:t>
            </a:r>
          </a:p>
          <a:p>
            <a:pPr algn="l" defTabSz="457200">
              <a:lnSpc>
                <a:spcPts val="4400"/>
              </a:lnSpc>
              <a:spcBef>
                <a:spcPts val="1700"/>
              </a:spcBef>
              <a:defRPr b="0" sz="2000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Se liga nisso</a:t>
            </a:r>
            <a:r>
              <a:t>: Você vai investir menos que uma pizza em um programa que vai te ensinar a ganhar seu primeiro dinheiro com Grupos  online!</a:t>
            </a:r>
          </a:p>
          <a:p>
            <a:pPr algn="l" defTabSz="457200">
              <a:lnSpc>
                <a:spcPts val="4400"/>
              </a:lnSpc>
              <a:spcBef>
                <a:spcPts val="1700"/>
              </a:spcBef>
              <a:defRPr b="0" sz="2000">
                <a:latin typeface="Times"/>
                <a:ea typeface="Times"/>
                <a:cs typeface="Times"/>
                <a:sym typeface="Times"/>
              </a:defRPr>
            </a:pPr>
            <a:r>
              <a:t>Na boa, isso está simplesmente absurdo de bom para você!</a:t>
            </a:r>
            <a:br/>
            <a:r>
              <a:rPr>
                <a:solidFill>
                  <a:srgbClr val="2E12E5"/>
                </a:solidFill>
              </a:rPr>
              <a:t>Clique aqui e garanta sua vaga agora mesmo!</a:t>
            </a:r>
          </a:p>
          <a:p>
            <a:pPr algn="l" defTabSz="457200">
              <a:lnSpc>
                <a:spcPts val="4400"/>
              </a:lnSpc>
              <a:spcBef>
                <a:spcPts val="1700"/>
              </a:spcBef>
              <a:defRPr b="0" sz="2000">
                <a:latin typeface="Times"/>
                <a:ea typeface="Times"/>
                <a:cs typeface="Times"/>
                <a:sym typeface="Times"/>
              </a:defRPr>
            </a:pPr>
            <a:r>
              <a:t>Bom, é isso. Um abraço.</a:t>
            </a:r>
            <a:br/>
            <a:r>
              <a:rPr b="1"/>
              <a:t>Vinicius Souza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06 Título: Hoje R$ 37,90 Amanhã R$ 697,00"/>
          <p:cNvSpPr txBox="1"/>
          <p:nvPr/>
        </p:nvSpPr>
        <p:spPr>
          <a:xfrm>
            <a:off x="1732669" y="781049"/>
            <a:ext cx="4676143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06 </a:t>
            </a:r>
            <a:r>
              <a:rPr b="1"/>
              <a:t>Título:</a:t>
            </a:r>
            <a:r>
              <a:t> Hoje R$ 37,90 Amanhã R$ 697,00</a:t>
            </a:r>
          </a:p>
        </p:txBody>
      </p:sp>
      <p:sp>
        <p:nvSpPr>
          <p:cNvPr id="213" name="Caro leitor…"/>
          <p:cNvSpPr txBox="1"/>
          <p:nvPr/>
        </p:nvSpPr>
        <p:spPr>
          <a:xfrm>
            <a:off x="1783962" y="1492250"/>
            <a:ext cx="7115306" cy="8216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spcBef>
                <a:spcPts val="1200"/>
              </a:spcBef>
              <a:defRPr b="0" sz="1800">
                <a:latin typeface="Times"/>
                <a:ea typeface="Times"/>
                <a:cs typeface="Times"/>
                <a:sym typeface="Times"/>
              </a:defRPr>
            </a:pPr>
            <a:r>
              <a:t>Caro leitor</a:t>
            </a:r>
          </a:p>
          <a:p>
            <a:pPr algn="l" defTabSz="457200">
              <a:lnSpc>
                <a:spcPts val="4200"/>
              </a:lnSpc>
              <a:spcBef>
                <a:spcPts val="1200"/>
              </a:spcBef>
              <a:defRPr b="0" sz="1800">
                <a:latin typeface="Times"/>
                <a:ea typeface="Times"/>
                <a:cs typeface="Times"/>
                <a:sym typeface="Times"/>
              </a:defRPr>
            </a:pPr>
            <a:r>
              <a:t>Amanhã o treinamento como Montar e Lotar Grupos vai custar R$ 697,00 que é o valor original. Comprando hoje você paga apenas  R$ 37,90 ou 6x  de R$ 5,38.</a:t>
            </a:r>
          </a:p>
          <a:p>
            <a:pPr algn="l" defTabSz="457200">
              <a:lnSpc>
                <a:spcPts val="4200"/>
              </a:lnSpc>
              <a:spcBef>
                <a:spcPts val="1200"/>
              </a:spcBef>
              <a:defRPr b="0" sz="1800">
                <a:latin typeface="Times"/>
                <a:ea typeface="Times"/>
                <a:cs typeface="Times"/>
                <a:sym typeface="Times"/>
              </a:defRPr>
            </a:pPr>
            <a:r>
              <a:t>Se você já entendeu que é uma oportunidade que não pode deixar passar, clique no link:</a:t>
            </a:r>
          </a:p>
          <a:p>
            <a:pPr algn="l" defTabSz="457200">
              <a:lnSpc>
                <a:spcPts val="3500"/>
              </a:lnSpc>
              <a:spcBef>
                <a:spcPts val="1200"/>
              </a:spcBef>
              <a:defRPr b="0" sz="1800" u="sng">
                <a:solidFill>
                  <a:srgbClr val="0000FF"/>
                </a:solidFill>
                <a:latin typeface="Times"/>
                <a:ea typeface="Times"/>
                <a:cs typeface="Times"/>
                <a:sym typeface="Times"/>
              </a:defRPr>
            </a:pPr>
            <a:r>
              <a:rPr>
                <a:hlinkClick r:id="rId2" invalidUrl="" action="" tgtFrame="" tooltip="" history="1" highlightClick="0" endSnd="0"/>
              </a:rPr>
              <a:t>Como montar e lotar grupos</a:t>
            </a:r>
            <a:endParaRPr u="none">
              <a:solidFill>
                <a:srgbClr val="000000"/>
              </a:solidFill>
            </a:endParaRPr>
          </a:p>
          <a:p>
            <a:pPr algn="l" defTabSz="457200">
              <a:lnSpc>
                <a:spcPts val="3500"/>
              </a:lnSpc>
              <a:spcBef>
                <a:spcPts val="1200"/>
              </a:spcBef>
              <a:defRPr b="0" sz="1800">
                <a:latin typeface="Times"/>
                <a:ea typeface="Times"/>
                <a:cs typeface="Times"/>
                <a:sym typeface="Times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spcBef>
                <a:spcPts val="1200"/>
              </a:spcBef>
              <a:defRPr b="0" sz="1800">
                <a:latin typeface="Times"/>
                <a:ea typeface="Times"/>
                <a:cs typeface="Times"/>
                <a:sym typeface="Times"/>
              </a:defRPr>
            </a:pPr>
            <a:r>
              <a:t>A coisa mais inteligente que você pode fazer nesse momento é construir o seu curso online.</a:t>
            </a:r>
          </a:p>
          <a:p>
            <a:pPr algn="l" defTabSz="457200">
              <a:lnSpc>
                <a:spcPts val="3500"/>
              </a:lnSpc>
              <a:spcBef>
                <a:spcPts val="1200"/>
              </a:spcBef>
              <a:defRPr sz="1800">
                <a:latin typeface="Times"/>
                <a:ea typeface="Times"/>
                <a:cs typeface="Times"/>
                <a:sym typeface="Times"/>
              </a:defRPr>
            </a:pPr>
            <a:r>
              <a:t>É simples, um grupo serve para 3 coisas:</a:t>
            </a:r>
            <a:endParaRPr b="0"/>
          </a:p>
          <a:p>
            <a:pPr algn="l" defTabSz="457200">
              <a:lnSpc>
                <a:spcPts val="3500"/>
              </a:lnSpc>
              <a:spcBef>
                <a:spcPts val="1200"/>
              </a:spcBef>
              <a:defRPr sz="1800">
                <a:latin typeface="Times"/>
                <a:ea typeface="Times"/>
                <a:cs typeface="Times"/>
                <a:sym typeface="Times"/>
              </a:defRPr>
            </a:pPr>
          </a:p>
          <a:p>
            <a:pPr algn="l" defTabSz="457200">
              <a:lnSpc>
                <a:spcPts val="4200"/>
              </a:lnSpc>
              <a:spcBef>
                <a:spcPts val="1200"/>
              </a:spcBef>
              <a:defRPr b="0" sz="1800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1</a:t>
            </a:r>
            <a:r>
              <a:t> Trazer mais relevância para você</a:t>
            </a:r>
          </a:p>
          <a:p>
            <a:pPr algn="l" defTabSz="457200">
              <a:lnSpc>
                <a:spcPts val="4200"/>
              </a:lnSpc>
              <a:spcBef>
                <a:spcPts val="1200"/>
              </a:spcBef>
              <a:defRPr b="0" sz="1800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2 </a:t>
            </a:r>
            <a:r>
              <a:t>Aumentar o seu faturamento</a:t>
            </a:r>
          </a:p>
          <a:p>
            <a:pPr algn="l" defTabSz="457200">
              <a:lnSpc>
                <a:spcPts val="4200"/>
              </a:lnSpc>
              <a:spcBef>
                <a:spcPts val="1200"/>
              </a:spcBef>
              <a:defRPr b="0" sz="1800">
                <a:latin typeface="Times"/>
                <a:ea typeface="Times"/>
                <a:cs typeface="Times"/>
                <a:sym typeface="Times"/>
              </a:defRPr>
            </a:pPr>
            <a:r>
              <a:rPr b="1"/>
              <a:t>3</a:t>
            </a:r>
            <a:r>
              <a:t> E ainda te dar mais tempo livre</a:t>
            </a:r>
          </a:p>
          <a:p>
            <a:pPr algn="l" defTabSz="457200">
              <a:lnSpc>
                <a:spcPts val="4200"/>
              </a:lnSpc>
              <a:spcBef>
                <a:spcPts val="1200"/>
              </a:spcBef>
              <a:defRPr b="0" sz="1800">
                <a:latin typeface="Times"/>
                <a:ea typeface="Times"/>
                <a:cs typeface="Times"/>
                <a:sym typeface="Times"/>
              </a:defRPr>
            </a:pPr>
          </a:p>
          <a:p>
            <a:pPr algn="l" defTabSz="457200">
              <a:lnSpc>
                <a:spcPts val="4200"/>
              </a:lnSpc>
              <a:spcBef>
                <a:spcPts val="1200"/>
              </a:spcBef>
              <a:defRPr b="0" sz="1800">
                <a:latin typeface="Times"/>
                <a:ea typeface="Times"/>
                <a:cs typeface="Times"/>
                <a:sym typeface="Times"/>
              </a:defRPr>
            </a:pPr>
            <a:r>
              <a:t>Você que trabalha com desenvolvimento pessoal, consegue pensar em uma alternativa melhor que essas para esse momento? Para cada tema acima, um grupo é a melhor saída. Isso tudo com mais de 90% de desconto muito em breve vai sair do ar. O treinamento sair por menos de R$ 50,00.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07 Título: Hoje R$ 37,90 Amanhã R$ 697,00"/>
          <p:cNvSpPr txBox="1"/>
          <p:nvPr/>
        </p:nvSpPr>
        <p:spPr>
          <a:xfrm>
            <a:off x="1732669" y="781049"/>
            <a:ext cx="4676143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07 </a:t>
            </a:r>
            <a:r>
              <a:rPr b="1"/>
              <a:t>Título:</a:t>
            </a:r>
            <a:r>
              <a:t> Hoje R$ 37,90 Amanhã R$ 697,00</a:t>
            </a:r>
          </a:p>
        </p:txBody>
      </p:sp>
      <p:sp>
        <p:nvSpPr>
          <p:cNvPr id="216" name="Caro leitor…"/>
          <p:cNvSpPr txBox="1"/>
          <p:nvPr/>
        </p:nvSpPr>
        <p:spPr>
          <a:xfrm>
            <a:off x="1582724" y="1900783"/>
            <a:ext cx="8823352" cy="64092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b="0" sz="1200"/>
            </a:pPr>
            <a:r>
              <a:t>Caro leitor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Amanhã o treinamento como Montar e Lotar Grupos vai custar R$ 697,00 que é o valor original.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sz="1200"/>
            </a:pPr>
            <a:r>
              <a:t>Comprando hoje você paga apenas</a:t>
            </a:r>
            <a:r>
              <a:rPr b="0"/>
              <a:t> </a:t>
            </a:r>
            <a:endParaRPr b="0"/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R$ 37,90 ou 6x  de R$ 5,38.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Se você já entendeu que é uma oportunidade que não pode deixar passar, clique no link: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 u="sng">
                <a:solidFill>
                  <a:srgbClr val="2F67FF"/>
                </a:solidFill>
                <a:uFill>
                  <a:solidFill>
                    <a:srgbClr val="E4AF0A"/>
                  </a:solidFill>
                </a:uFill>
              </a:defRPr>
            </a:pPr>
            <a:r>
              <a:t>Como montar e lotar grupos</a:t>
            </a:r>
            <a:endParaRPr u="none"/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A coisa mais inteligente que você pode fazer nesse momento é construir o seu curso online.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sz="1200"/>
            </a:pPr>
            <a:r>
              <a:t>É simples, um grupo serve para 3 coisas:</a:t>
            </a:r>
            <a:endParaRPr b="0"/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rPr b="1"/>
              <a:t>1</a:t>
            </a:r>
            <a:r>
              <a:t> Trazer mais relevância para você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rPr b="1"/>
              <a:t>2 </a:t>
            </a:r>
            <a:r>
              <a:t>Aumentar o seu faturamento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rPr b="1"/>
              <a:t>3</a:t>
            </a:r>
            <a:r>
              <a:t> E ainda te dar mais tempo livre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Você que trabalha com desenvolvimento pessoal, consegue pensar em uma alternativa melhor que essas para esse momento?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Para cada tema acima, um grupo é a melhor saída.</a:t>
            </a:r>
          </a:p>
          <a:p>
            <a:pPr algn="l" defTabSz="355600">
              <a:defRPr b="0" sz="1200"/>
            </a:pPr>
            <a:r>
              <a:t>  </a:t>
            </a:r>
          </a:p>
          <a:p>
            <a:pPr algn="l" defTabSz="355600">
              <a:defRPr sz="1200"/>
            </a:pPr>
            <a:r>
              <a:t>Isso tudo com mais de 90% de desconto muito em breve vai sair do ar.</a:t>
            </a:r>
            <a:endParaRPr b="0"/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O treinamento sair por menos de R$ 50,00.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 u="sng">
                <a:solidFill>
                  <a:srgbClr val="79A1FF"/>
                </a:solidFill>
                <a:uFill>
                  <a:solidFill>
                    <a:srgbClr val="E4AF0A"/>
                  </a:solidFill>
                </a:uFill>
              </a:defRPr>
            </a:pPr>
            <a:r>
              <a:t>Clique aqui e garanta a sua vaga</a:t>
            </a:r>
            <a:endParaRPr u="none"/>
          </a:p>
          <a:p>
            <a:pPr algn="l" defTabSz="355600">
              <a:defRPr b="0" sz="1200"/>
            </a:pPr>
            <a:r>
              <a:t>  </a:t>
            </a:r>
          </a:p>
          <a:p>
            <a:pPr algn="l" defTabSz="355600">
              <a:defRPr sz="1200"/>
            </a:pPr>
            <a:r>
              <a:t>Vinicius Souza</a:t>
            </a:r>
            <a:endParaRPr b="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FUNIL PARA QUEM ASSISTIU UMA…"/>
          <p:cNvSpPr txBox="1"/>
          <p:nvPr/>
        </p:nvSpPr>
        <p:spPr>
          <a:xfrm>
            <a:off x="1906282" y="3506317"/>
            <a:ext cx="9192236" cy="20170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/>
            </a:pPr>
            <a:r>
              <a:t>FUNIL PARA QUEM ASSISTIU UMA</a:t>
            </a:r>
          </a:p>
          <a:p>
            <a:pPr>
              <a:defRPr sz="4200"/>
            </a:pPr>
            <a:r>
              <a:t>AULA EXPERIMENTAL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Olá,…"/>
          <p:cNvSpPr txBox="1"/>
          <p:nvPr/>
        </p:nvSpPr>
        <p:spPr>
          <a:xfrm>
            <a:off x="932061" y="2170986"/>
            <a:ext cx="11140679" cy="6859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Olá,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Chegou a hora.</a:t>
            </a:r>
          </a:p>
          <a:p>
            <a:pPr algn="l" defTabSz="457200">
              <a:lnSpc>
                <a:spcPts val="3200"/>
              </a:lnSpc>
              <a:defRPr b="0" sz="14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Vagas abertas para o treinamento_______________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sz="1800">
                <a:latin typeface="Arial"/>
                <a:ea typeface="Arial"/>
                <a:cs typeface="Arial"/>
                <a:sym typeface="Arial"/>
              </a:defRPr>
            </a:pPr>
            <a:r>
              <a:t>Com a melhor condição até aqui: </a:t>
            </a:r>
            <a:endParaRPr b="0" sz="1400"/>
          </a:p>
          <a:p>
            <a:pPr algn="l" defTabSz="457200">
              <a:lnSpc>
                <a:spcPts val="3200"/>
              </a:lnSpc>
              <a:defRPr b="0" sz="14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200"/>
              </a:lnSpc>
              <a:defRPr b="0" sz="14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800"/>
              </a:lnSpc>
              <a:defRPr b="0" sz="1600">
                <a:latin typeface="Arial"/>
                <a:ea typeface="Arial"/>
                <a:cs typeface="Arial"/>
                <a:sym typeface="Arial"/>
              </a:defRPr>
            </a:pPr>
            <a:r>
              <a:t>1️⃣Preço de R$   por R$</a:t>
            </a:r>
          </a:p>
          <a:p>
            <a:pPr algn="l" defTabSz="457200">
              <a:lnSpc>
                <a:spcPts val="3200"/>
              </a:lnSpc>
              <a:defRPr b="0" sz="14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800"/>
              </a:lnSpc>
              <a:defRPr b="0" sz="1600">
                <a:latin typeface="Arial"/>
                <a:ea typeface="Arial"/>
                <a:cs typeface="Arial"/>
                <a:sym typeface="Arial"/>
              </a:defRPr>
            </a:pPr>
            <a:br>
              <a:rPr sz="1400"/>
            </a:br>
            <a:r>
              <a:t>2️⃣Parcelamento sem juros do curso em até 12x R$ _____________. no cartão de crédito</a:t>
            </a:r>
          </a:p>
          <a:p>
            <a:pPr algn="l" defTabSz="457200">
              <a:lnSpc>
                <a:spcPts val="3200"/>
              </a:lnSpc>
              <a:defRPr b="0" sz="14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200"/>
              </a:lnSpc>
              <a:defRPr b="0" sz="14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800"/>
              </a:lnSpc>
              <a:defRPr b="0" sz="1600">
                <a:latin typeface="Arial"/>
                <a:ea typeface="Arial"/>
                <a:cs typeface="Arial"/>
                <a:sym typeface="Arial"/>
              </a:defRPr>
            </a:pPr>
            <a:r>
              <a:t>3️⃣Quem comprar no 1º dia dessa oferta poderá participar de um encontro ao vivo / online só para alunos do treinamento.</a:t>
            </a:r>
          </a:p>
          <a:p>
            <a:pPr algn="l" defTabSz="457200">
              <a:lnSpc>
                <a:spcPts val="3200"/>
              </a:lnSpc>
              <a:defRPr b="0" sz="14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200"/>
              </a:lnSpc>
              <a:defRPr b="0" sz="14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CLIQUE AQUI E GARANTA A SUA VAGA</a:t>
            </a:r>
            <a:endParaRPr u="none">
              <a:solidFill>
                <a:srgbClr val="000000"/>
              </a:solidFill>
            </a:endParaRPr>
          </a:p>
          <a:p>
            <a:pPr algn="l" defTabSz="457200">
              <a:lnSpc>
                <a:spcPts val="3200"/>
              </a:lnSpc>
              <a:defRPr b="0" sz="14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200"/>
              </a:lnSpc>
              <a:defRPr b="0" sz="14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O Bônus especial</a:t>
            </a:r>
            <a:r>
              <a:t> do encontro ao vivo para alunos acaba hoje, então garanta a sua vaga!</a:t>
            </a:r>
          </a:p>
          <a:p>
            <a:pPr algn="l" defTabSz="457200">
              <a:lnSpc>
                <a:spcPts val="3200"/>
              </a:lnSpc>
              <a:defRPr b="0" sz="14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Também preparamos um vídeo rápido onde mostro o curso por dentro - </a:t>
            </a:r>
            <a:r>
              <a:rPr u="sng">
                <a:solidFill>
                  <a:srgbClr val="0000FF"/>
                </a:solidFill>
              </a:rPr>
              <a:t> </a:t>
            </a:r>
          </a:p>
          <a:p>
            <a:pPr algn="l" defTabSz="457200">
              <a:lnSpc>
                <a:spcPts val="3200"/>
              </a:lnSpc>
              <a:defRPr b="0" sz="14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200"/>
              </a:lnSpc>
              <a:defRPr b="0" sz="14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sz="1800">
                <a:latin typeface="Arial"/>
                <a:ea typeface="Arial"/>
                <a:cs typeface="Arial"/>
                <a:sym typeface="Arial"/>
              </a:defRPr>
            </a:pPr>
            <a:r>
              <a:t>Vinicius Souza</a:t>
            </a:r>
            <a:endParaRPr b="0" sz="1400"/>
          </a:p>
        </p:txBody>
      </p:sp>
      <p:sp>
        <p:nvSpPr>
          <p:cNvPr id="124" name="E-mails de abertura de carrinho - 01"/>
          <p:cNvSpPr txBox="1"/>
          <p:nvPr/>
        </p:nvSpPr>
        <p:spPr>
          <a:xfrm>
            <a:off x="3699611" y="550520"/>
            <a:ext cx="560557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E-mails de abertura de carrinho - 01   </a:t>
            </a:r>
          </a:p>
        </p:txBody>
      </p:sp>
      <p:sp>
        <p:nvSpPr>
          <p:cNvPr id="125" name="Título: Vai deixar passar?"/>
          <p:cNvSpPr txBox="1"/>
          <p:nvPr/>
        </p:nvSpPr>
        <p:spPr>
          <a:xfrm>
            <a:off x="960418" y="1400783"/>
            <a:ext cx="2739853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b="1"/>
              <a:t>Título</a:t>
            </a:r>
            <a:r>
              <a:t>: Vai deixar passar?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Olá,…"/>
          <p:cNvSpPr txBox="1"/>
          <p:nvPr/>
        </p:nvSpPr>
        <p:spPr>
          <a:xfrm>
            <a:off x="3510330" y="1831644"/>
            <a:ext cx="5984140" cy="60903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 b="0" sz="1600"/>
            </a:pPr>
            <a:r>
              <a:t>Olá,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Recentemente você se inscreveu para assistir a aula experimental do treinamento </a:t>
            </a:r>
            <a:r>
              <a:rPr b="1"/>
              <a:t>“______________________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Se ainda não assistiu até o final, clique abaixo e continue de onde parou enquanto a aula está no ar!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 u="sng">
                <a:solidFill>
                  <a:srgbClr val="E4AF0A"/>
                </a:solidFill>
                <a:uFill>
                  <a:solidFill>
                    <a:srgbClr val="E4AF0A"/>
                  </a:solidFill>
                </a:uFill>
              </a:defRPr>
            </a:pPr>
            <a:r>
              <a:t>Assistir aula experimental </a:t>
            </a:r>
            <a:endParaRPr u="none">
              <a:solidFill>
                <a:srgbClr val="000000"/>
              </a:solidFill>
            </a:endParaRP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Agora o meu recado para quem realmente está comprometido em vender cursos e serviços através da internet...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rPr b="1"/>
              <a:t>Agora imagine ter</a:t>
            </a:r>
            <a:r>
              <a:t> um método completo + modelos prontos para __________________________</a:t>
            </a:r>
          </a:p>
          <a:p>
            <a:pPr algn="l" defTabSz="355600">
              <a:defRPr b="0" sz="1600"/>
            </a:pPr>
          </a:p>
          <a:p>
            <a:pPr algn="l" defTabSz="355600">
              <a:defRPr sz="1600"/>
            </a:pPr>
            <a:r>
              <a:t>E muito, muito mais...</a:t>
            </a:r>
            <a:endParaRPr b="0"/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Esse método é responsável ____________________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Para quem assistiu a aula experimental estamos liberando o treinamento </a:t>
            </a:r>
            <a:r>
              <a:rPr b="1"/>
              <a:t>“________________________”</a:t>
            </a:r>
            <a:r>
              <a:t> com desconto por tempo limitadíssimo 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Preparamos uma página para você entender tudo sobre o treinamento: </a:t>
            </a:r>
            <a:r>
              <a:rPr u="sng">
                <a:solidFill>
                  <a:srgbClr val="E4AF0A"/>
                </a:solidFill>
                <a:uFill>
                  <a:solidFill>
                    <a:srgbClr val="E4AF0A"/>
                  </a:solidFill>
                </a:uFill>
              </a:rPr>
              <a:t>Clique aqui </a:t>
            </a:r>
          </a:p>
        </p:txBody>
      </p:sp>
      <p:sp>
        <p:nvSpPr>
          <p:cNvPr id="221" name="01 - Título: Assistiu a aula até o final?"/>
          <p:cNvSpPr txBox="1"/>
          <p:nvPr/>
        </p:nvSpPr>
        <p:spPr>
          <a:xfrm>
            <a:off x="3453128" y="1047749"/>
            <a:ext cx="3989339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01 - </a:t>
            </a:r>
            <a:r>
              <a:rPr b="1"/>
              <a:t>Título: </a:t>
            </a:r>
            <a:r>
              <a:t>Assistiu a aula até o final?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Olá,…"/>
          <p:cNvSpPr txBox="1"/>
          <p:nvPr/>
        </p:nvSpPr>
        <p:spPr>
          <a:xfrm>
            <a:off x="3540021" y="1958467"/>
            <a:ext cx="5492958" cy="70558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 b="0" sz="1500"/>
            </a:pPr>
            <a:r>
              <a:t>Olá,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t>Vim aqui te dar mais uma chance de assistir a aula experimental do treinamento </a:t>
            </a:r>
            <a:r>
              <a:rPr b="1"/>
              <a:t>“__________________”</a:t>
            </a:r>
            <a:r>
              <a:t>.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t>Se ainda não assistiu até o final, clique abaixo e continue de onde parou enquanto a aula está no ar!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 u="sng">
                <a:solidFill>
                  <a:srgbClr val="E4AF0A"/>
                </a:solidFill>
                <a:uFill>
                  <a:solidFill>
                    <a:srgbClr val="E4AF0A"/>
                  </a:solidFill>
                </a:uFill>
              </a:defRPr>
            </a:pPr>
            <a:r>
              <a:t>Assistir aula experimental </a:t>
            </a:r>
            <a:endParaRPr u="none">
              <a:solidFill>
                <a:srgbClr val="000000"/>
              </a:solidFill>
            </a:endParaRP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t>Agora o meu recado para quem realmente está comprometido em_________________________________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rPr b="1"/>
              <a:t>Agora imagine ter</a:t>
            </a:r>
            <a:r>
              <a:t> um método completo + modelos prontos para vender cursos online todos os dias? 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t>- _______________</a:t>
            </a:r>
          </a:p>
          <a:p>
            <a:pPr algn="l" defTabSz="355600">
              <a:defRPr b="0" sz="1500"/>
            </a:pPr>
            <a:r>
              <a:t>- _______________</a:t>
            </a:r>
          </a:p>
          <a:p>
            <a:pPr algn="l" defTabSz="355600">
              <a:defRPr b="0" sz="1500"/>
            </a:pPr>
            <a:r>
              <a:t>- _______________</a:t>
            </a:r>
          </a:p>
          <a:p>
            <a:pPr algn="l" defTabSz="355600">
              <a:defRPr b="0" sz="1500"/>
            </a:pPr>
            <a:r>
              <a:t>- _______________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sz="1500"/>
            </a:pPr>
            <a:r>
              <a:t>E muito, muito mais...</a:t>
            </a:r>
            <a:endParaRPr b="0"/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t>Esse método é responsável por ______________________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t>Para quem assistiu a aula experimental estamos liberando o treinamento </a:t>
            </a:r>
            <a:r>
              <a:rPr b="1"/>
              <a:t>“____________________”</a:t>
            </a:r>
            <a:r>
              <a:t> com desconto por tempo limitadíssimo 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t>Preparamos uma página para você entender tudo sobre o treinamento: </a:t>
            </a:r>
            <a:r>
              <a:rPr u="sng">
                <a:solidFill>
                  <a:srgbClr val="E4AF0A"/>
                </a:solidFill>
                <a:uFill>
                  <a:solidFill>
                    <a:srgbClr val="E4AF0A"/>
                  </a:solidFill>
                </a:uFill>
              </a:rPr>
              <a:t>Clique aqui </a:t>
            </a:r>
          </a:p>
        </p:txBody>
      </p:sp>
      <p:sp>
        <p:nvSpPr>
          <p:cNvPr id="224" name="02 - Título: Ainda sobre a aula __________"/>
          <p:cNvSpPr txBox="1"/>
          <p:nvPr/>
        </p:nvSpPr>
        <p:spPr>
          <a:xfrm>
            <a:off x="3529942" y="1085849"/>
            <a:ext cx="4574680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02 - </a:t>
            </a:r>
            <a:r>
              <a:rPr b="1"/>
              <a:t>Título: </a:t>
            </a:r>
            <a:r>
              <a:t>Ainda sobre a aula __________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03 - Título: “Receita de bolo” para _______"/>
          <p:cNvSpPr txBox="1"/>
          <p:nvPr/>
        </p:nvSpPr>
        <p:spPr>
          <a:xfrm>
            <a:off x="3288642" y="1758949"/>
            <a:ext cx="4548784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03 - </a:t>
            </a:r>
            <a:r>
              <a:rPr b="1"/>
              <a:t>Título: </a:t>
            </a:r>
            <a:r>
              <a:t>“Receita de bolo” para _______</a:t>
            </a:r>
          </a:p>
        </p:txBody>
      </p:sp>
      <p:sp>
        <p:nvSpPr>
          <p:cNvPr id="227" name="Olá,…"/>
          <p:cNvSpPr txBox="1"/>
          <p:nvPr/>
        </p:nvSpPr>
        <p:spPr>
          <a:xfrm>
            <a:off x="3378415" y="2542578"/>
            <a:ext cx="6247970" cy="4668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400"/>
            </a:pPr>
            <a:r>
              <a:t>Olá, </a:t>
            </a:r>
          </a:p>
          <a:p>
            <a:pPr algn="l" defTabSz="355600">
              <a:defRPr b="0" sz="1400"/>
            </a:pPr>
          </a:p>
          <a:p>
            <a:pPr algn="l" defTabSz="355600">
              <a:defRPr b="0" sz="1400"/>
            </a:pPr>
            <a:r>
              <a:rPr b="1"/>
              <a:t>Se você pretende ______________________________</a:t>
            </a:r>
          </a:p>
          <a:p>
            <a:pPr algn="l" defTabSz="355600">
              <a:defRPr b="0" sz="1400"/>
            </a:pPr>
            <a:r>
              <a:t> </a:t>
            </a:r>
          </a:p>
          <a:p>
            <a:pPr algn="l" defTabSz="355600">
              <a:defRPr b="0" sz="1400"/>
            </a:pPr>
            <a:r>
              <a:rPr b="1"/>
              <a:t>Eu tenho </a:t>
            </a:r>
            <a:r>
              <a:t>uma "</a:t>
            </a:r>
            <a:r>
              <a:rPr b="1"/>
              <a:t>receita de bolo” em forma de treinamento para você!</a:t>
            </a:r>
          </a:p>
          <a:p>
            <a:pPr algn="l" defTabSz="355600">
              <a:defRPr b="0" sz="1400"/>
            </a:pPr>
            <a:r>
              <a:t> </a:t>
            </a:r>
          </a:p>
          <a:p>
            <a:pPr algn="l" defTabSz="355600">
              <a:defRPr sz="1400" u="sng">
                <a:solidFill>
                  <a:srgbClr val="E4AF0A"/>
                </a:solidFill>
                <a:uFill>
                  <a:solidFill>
                    <a:srgbClr val="E4AF0A"/>
                  </a:solidFill>
                </a:uFill>
              </a:defRPr>
            </a:pPr>
            <a:r>
              <a:rPr b="0" u="none">
                <a:solidFill>
                  <a:srgbClr val="000000"/>
                </a:solidFill>
              </a:rPr>
              <a:t>O treinamento se chama _________________________________</a:t>
            </a:r>
            <a:endParaRPr b="0" u="none">
              <a:solidFill>
                <a:srgbClr val="000000"/>
              </a:solidFill>
            </a:endParaRPr>
          </a:p>
          <a:p>
            <a:pPr algn="l" defTabSz="355600">
              <a:defRPr b="0" sz="1400"/>
            </a:pPr>
            <a:r>
              <a:t> </a:t>
            </a:r>
          </a:p>
          <a:p>
            <a:pPr algn="l" defTabSz="355600">
              <a:defRPr b="0" sz="1400"/>
            </a:pPr>
            <a:r>
              <a:t>Estamos liberando este treinamento com um valor especial </a:t>
            </a:r>
            <a:r>
              <a:rPr b="1"/>
              <a:t>para você que assistiu a aula experimental. </a:t>
            </a:r>
          </a:p>
          <a:p>
            <a:pPr algn="l" defTabSz="355600">
              <a:defRPr b="0" sz="1400"/>
            </a:pPr>
            <a:r>
              <a:t> </a:t>
            </a:r>
          </a:p>
          <a:p>
            <a:pPr algn="l" defTabSz="355600">
              <a:defRPr b="0" sz="1400"/>
            </a:pPr>
            <a:r>
              <a:t>Esse treinamento vai sofrer um grande reajuste nas próximas horas. </a:t>
            </a:r>
          </a:p>
          <a:p>
            <a:pPr algn="l" defTabSz="355600">
              <a:defRPr b="0" sz="1400"/>
            </a:pPr>
            <a:r>
              <a:t>  </a:t>
            </a:r>
          </a:p>
          <a:p>
            <a:pPr algn="l" defTabSz="355600">
              <a:defRPr sz="1400"/>
            </a:pPr>
            <a:r>
              <a:t>Neste treinamento você aprende:</a:t>
            </a:r>
            <a:endParaRPr b="0"/>
          </a:p>
          <a:p>
            <a:pPr algn="l" defTabSz="355600">
              <a:defRPr b="0" sz="1400"/>
            </a:pPr>
            <a:r>
              <a:t> </a:t>
            </a:r>
          </a:p>
          <a:p>
            <a:pPr algn="l" defTabSz="355600">
              <a:defRPr b="0" sz="1400"/>
            </a:pPr>
            <a:r>
              <a:rPr b="1"/>
              <a:t>1 - </a:t>
            </a:r>
            <a:endParaRPr b="1"/>
          </a:p>
          <a:p>
            <a:pPr algn="l" defTabSz="355600">
              <a:defRPr b="0" sz="1400"/>
            </a:pPr>
            <a:r>
              <a:rPr b="1"/>
              <a:t>2 -</a:t>
            </a:r>
            <a:r>
              <a:t> </a:t>
            </a:r>
          </a:p>
          <a:p>
            <a:pPr algn="l" defTabSz="355600">
              <a:defRPr b="0" sz="1400"/>
            </a:pPr>
            <a:r>
              <a:rPr b="1"/>
              <a:t>3 - </a:t>
            </a:r>
            <a:endParaRPr b="1"/>
          </a:p>
          <a:p>
            <a:pPr algn="l" defTabSz="355600">
              <a:defRPr b="0" sz="1400"/>
            </a:pPr>
            <a:r>
              <a:rPr b="1"/>
              <a:t>4 -</a:t>
            </a:r>
            <a:endParaRPr b="1"/>
          </a:p>
          <a:p>
            <a:pPr algn="l" defTabSz="355600">
              <a:defRPr b="0" sz="1400"/>
            </a:pPr>
          </a:p>
          <a:p>
            <a:pPr algn="l" defTabSz="355600">
              <a:spcBef>
                <a:spcPts val="200"/>
              </a:spcBef>
              <a:defRPr sz="1400"/>
            </a:pPr>
            <a:r>
              <a:t>Garanta agora a sua vaga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04 -Título: “Receita de bolo” para _______"/>
          <p:cNvSpPr txBox="1"/>
          <p:nvPr/>
        </p:nvSpPr>
        <p:spPr>
          <a:xfrm>
            <a:off x="3326420" y="1593849"/>
            <a:ext cx="4485271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04 -</a:t>
            </a:r>
            <a:r>
              <a:rPr b="1"/>
              <a:t>Título: </a:t>
            </a:r>
            <a:r>
              <a:t>“Receita de bolo” para _______</a:t>
            </a:r>
          </a:p>
        </p:txBody>
      </p:sp>
      <p:sp>
        <p:nvSpPr>
          <p:cNvPr id="230" name="Olá,…"/>
          <p:cNvSpPr txBox="1"/>
          <p:nvPr/>
        </p:nvSpPr>
        <p:spPr>
          <a:xfrm>
            <a:off x="3361948" y="2815894"/>
            <a:ext cx="6280904" cy="46933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 b="0" sz="1600"/>
            </a:pPr>
            <a:r>
              <a:t>Olá,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Essa é uma das últimas oportunidades de garantir a sua vaga no treinamento  </a:t>
            </a:r>
            <a:r>
              <a:rPr u="sng">
                <a:solidFill>
                  <a:srgbClr val="E4AF0A"/>
                </a:solidFill>
                <a:uFill>
                  <a:solidFill>
                    <a:srgbClr val="E4AF0A"/>
                  </a:solidFill>
                </a:uFill>
              </a:rPr>
              <a:t>____________________________________________________________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Para conseguir ______________________________________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sz="1600"/>
            </a:pPr>
            <a:r>
              <a:t>Você vai precisar _____________</a:t>
            </a:r>
          </a:p>
          <a:p>
            <a:pPr algn="l" defTabSz="355600">
              <a:defRPr sz="1600"/>
            </a:pPr>
            <a:endParaRPr b="0"/>
          </a:p>
          <a:p>
            <a:pPr algn="l" defTabSz="355600">
              <a:defRPr b="0" sz="1600"/>
            </a:pPr>
            <a:r>
              <a:t>1 -</a:t>
            </a:r>
          </a:p>
          <a:p>
            <a:pPr algn="l" defTabSz="355600">
              <a:defRPr b="0" sz="1600"/>
            </a:pPr>
            <a:r>
              <a:t>2 - </a:t>
            </a:r>
          </a:p>
          <a:p>
            <a:pPr algn="l" defTabSz="355600">
              <a:defRPr b="0" sz="1600"/>
            </a:pPr>
            <a:r>
              <a:t>3 -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sz="1600"/>
            </a:pPr>
            <a:r>
              <a:t>É exatamente isso que eu te ensino no treinamento 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Essa é uma das últimas chance de garantir a sua vaga com a oferta especial que preparamos para quem assistiu a aula experimental.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Clique aqui e garanta a sua vaga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05 -Título: Última chamada"/>
          <p:cNvSpPr txBox="1"/>
          <p:nvPr/>
        </p:nvSpPr>
        <p:spPr>
          <a:xfrm>
            <a:off x="3351820" y="1593849"/>
            <a:ext cx="2985084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05 -</a:t>
            </a:r>
            <a:r>
              <a:rPr b="1"/>
              <a:t>Título: </a:t>
            </a:r>
            <a:r>
              <a:t>Última chamada </a:t>
            </a:r>
          </a:p>
        </p:txBody>
      </p:sp>
      <p:sp>
        <p:nvSpPr>
          <p:cNvPr id="233" name="Olá,…"/>
          <p:cNvSpPr txBox="1"/>
          <p:nvPr/>
        </p:nvSpPr>
        <p:spPr>
          <a:xfrm>
            <a:off x="3361948" y="2815894"/>
            <a:ext cx="6280904" cy="46933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 b="0" sz="1600"/>
            </a:pPr>
            <a:r>
              <a:t>Olá,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Essa é uma das últimas oportunidades de garantir a sua vaga no treinamento  </a:t>
            </a:r>
            <a:r>
              <a:rPr u="sng">
                <a:solidFill>
                  <a:srgbClr val="E4AF0A"/>
                </a:solidFill>
                <a:uFill>
                  <a:solidFill>
                    <a:srgbClr val="E4AF0A"/>
                  </a:solidFill>
                </a:uFill>
              </a:rPr>
              <a:t>____________________________________________________________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Para conseguir ______________________________________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sz="1600"/>
            </a:pPr>
            <a:r>
              <a:t>Você vai precisar _____________</a:t>
            </a:r>
          </a:p>
          <a:p>
            <a:pPr algn="l" defTabSz="355600">
              <a:defRPr sz="1600"/>
            </a:pPr>
            <a:endParaRPr b="0"/>
          </a:p>
          <a:p>
            <a:pPr algn="l" defTabSz="355600">
              <a:defRPr b="0" sz="1600"/>
            </a:pPr>
            <a:r>
              <a:t>1 -</a:t>
            </a:r>
          </a:p>
          <a:p>
            <a:pPr algn="l" defTabSz="355600">
              <a:defRPr b="0" sz="1600"/>
            </a:pPr>
            <a:r>
              <a:t>2 - </a:t>
            </a:r>
          </a:p>
          <a:p>
            <a:pPr algn="l" defTabSz="355600">
              <a:defRPr b="0" sz="1600"/>
            </a:pPr>
            <a:r>
              <a:t>3 -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sz="1600"/>
            </a:pPr>
            <a:r>
              <a:t>É exatamente isso que eu te ensino no treinamento 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Essa é uma das últimas chance de garantir a sua vaga com a oferta especial que preparamos para quem assistiu a aula experimental.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Clique aqui e garanta a sua vaga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E-MAIL GRAVAÇÃO LIBERADA +…"/>
          <p:cNvSpPr txBox="1"/>
          <p:nvPr/>
        </p:nvSpPr>
        <p:spPr>
          <a:xfrm>
            <a:off x="2127110" y="4192117"/>
            <a:ext cx="8750580" cy="1369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/>
            </a:pPr>
            <a:r>
              <a:t>E-MAIL GRAVAÇÃO LIBERADA + </a:t>
            </a:r>
          </a:p>
          <a:p>
            <a:pPr>
              <a:defRPr b="0" sz="4200"/>
            </a:pPr>
            <a:r>
              <a:t>OFERTA EVENTO ONLINE R$ 37,90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Olá,…"/>
          <p:cNvSpPr txBox="1"/>
          <p:nvPr/>
        </p:nvSpPr>
        <p:spPr>
          <a:xfrm>
            <a:off x="3696214" y="879322"/>
            <a:ext cx="5612372" cy="79949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 b="0" sz="1700"/>
            </a:pPr>
            <a:r>
              <a:t>Olá,</a:t>
            </a:r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b="0" sz="1700"/>
            </a:pPr>
            <a:r>
              <a:t>Planejamento de vendas para cursos e serviços em 2022. </a:t>
            </a:r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b="0" sz="1700"/>
            </a:pPr>
            <a:r>
              <a:t>Semana passada eu fiz uma aula no zoom com esse tema e acabo de liberar a gravação.</a:t>
            </a:r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b="0" sz="1700" u="sng">
                <a:solidFill>
                  <a:srgbClr val="E4AF0A"/>
                </a:solidFill>
                <a:uFill>
                  <a:solidFill>
                    <a:srgbClr val="E4AF0A"/>
                  </a:solidFill>
                </a:uFill>
              </a:defRPr>
            </a:pPr>
            <a:r>
              <a:t>Assista com 1 clique </a:t>
            </a:r>
            <a:endParaRPr u="none">
              <a:solidFill>
                <a:srgbClr val="000000"/>
              </a:solidFill>
            </a:endParaRPr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b="0" sz="1700"/>
            </a:pPr>
            <a:r>
              <a:t>-----------------------------------------------------------------</a:t>
            </a:r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b="0" sz="1700"/>
            </a:pPr>
            <a:r>
              <a:t>Quinta feira dia 13/09  às 19h...</a:t>
            </a:r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b="0" sz="1700"/>
            </a:pPr>
            <a:r>
              <a:t>Eu vou fazer um treinamento ao vivo de 3 horas com o um roteiro completo para quem deseja faturar pelo menos R$ 25 mil por mês em 2022.</a:t>
            </a:r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b="0" sz="1700" u="sng">
                <a:solidFill>
                  <a:srgbClr val="E4AF0A"/>
                </a:solidFill>
                <a:uFill>
                  <a:solidFill>
                    <a:srgbClr val="E4AF0A"/>
                  </a:solidFill>
                </a:uFill>
              </a:defRPr>
            </a:pPr>
            <a:r>
              <a:t>O manual para vender 25 mil por mês</a:t>
            </a:r>
            <a:endParaRPr u="none">
              <a:solidFill>
                <a:srgbClr val="000000"/>
              </a:solidFill>
            </a:endParaRPr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b="0" sz="1700"/>
            </a:pPr>
            <a:r>
              <a:t>Investindo R$ 37,90 você terá em suas mãos um passo a passo para chegar lá. </a:t>
            </a:r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sz="1700"/>
            </a:pPr>
            <a:r>
              <a:t>Você não pode participar ao vivo? </a:t>
            </a:r>
            <a:endParaRPr b="0"/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b="0" sz="1700"/>
            </a:pPr>
            <a:r>
              <a:t>Vai ficar gravado e a gravação vitalícia é opcional e será vendida por mais R$ 19,90. (essa opção está disponível na página de pagamento) </a:t>
            </a:r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sz="1700"/>
            </a:pPr>
            <a:r>
              <a:t>Vinicius Souza</a:t>
            </a:r>
            <a:endParaRPr b="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EQUÊNCIA DE 5 E-MAILS PARA…"/>
          <p:cNvSpPr txBox="1"/>
          <p:nvPr/>
        </p:nvSpPr>
        <p:spPr>
          <a:xfrm>
            <a:off x="-1242725" y="3874617"/>
            <a:ext cx="15490250" cy="2004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4200"/>
            </a:pPr>
            <a:r>
              <a:t>SEQUÊNCIA DE 5 E-MAILS PARA</a:t>
            </a:r>
          </a:p>
          <a:p>
            <a:pPr>
              <a:defRPr b="0" sz="4200"/>
            </a:pPr>
            <a:r>
              <a:t>TREINAMENTO DE 3 HORAS NO ZOOM </a:t>
            </a:r>
          </a:p>
          <a:p>
            <a:pPr>
              <a:defRPr b="0" sz="4200"/>
            </a:pPr>
            <a:r>
              <a:t>POR R$ 37,90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Olá…"/>
          <p:cNvSpPr txBox="1"/>
          <p:nvPr/>
        </p:nvSpPr>
        <p:spPr>
          <a:xfrm>
            <a:off x="3618185" y="1896039"/>
            <a:ext cx="5768430" cy="59615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Olá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No próximo dia 13/01 às 19h, eu vou fazer um treinamento ao vivo de 3 horas para te mostrar </a:t>
            </a:r>
            <a:r>
              <a:rPr b="1" u="sng">
                <a:solidFill>
                  <a:srgbClr val="0000FF"/>
                </a:solidFill>
              </a:rPr>
              <a:t>O manual para faturar 25 mil por mês em 2022.</a:t>
            </a:r>
            <a:r>
              <a:rPr u="sng">
                <a:solidFill>
                  <a:srgbClr val="0000FF"/>
                </a:solidFill>
              </a:rP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Neste treinamento diferente de todos os outros</a:t>
            </a:r>
            <a:r>
              <a:t>, eu vou te mostrar modelos e formatos que podem te ajudar na meta de faturar 25 mil por mês em 2022.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Entrando agora você paga</a:t>
            </a:r>
            <a:r>
              <a:rPr b="1"/>
              <a:t> </a:t>
            </a:r>
            <a:r>
              <a:t>investirá R$ 37,90, em breve vai subir para R$ 297,00.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Se não puder participar ao vivo no dia, </a:t>
            </a:r>
            <a:r>
              <a:rPr b="1"/>
              <a:t>você terá a opção de comprar a gravação</a:t>
            </a:r>
            <a:r>
              <a:t> vitalícia junto por mais R$ 19,90.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(Essa opção aparece na página de compra como no print abaixo)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Clique aqui e garanta a sua vaga no 1º lote.</a:t>
            </a:r>
            <a:endParaRPr u="none">
              <a:solidFill>
                <a:srgbClr val="000000"/>
              </a:solidFill>
            </a:endParaRPr>
          </a:p>
        </p:txBody>
      </p:sp>
      <p:sp>
        <p:nvSpPr>
          <p:cNvPr id="242" name="Título: NOVO - O manual para vender 25 mil por mês"/>
          <p:cNvSpPr txBox="1"/>
          <p:nvPr/>
        </p:nvSpPr>
        <p:spPr>
          <a:xfrm>
            <a:off x="3713937" y="844549"/>
            <a:ext cx="5576926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b="1"/>
              <a:t>Título</a:t>
            </a:r>
            <a:r>
              <a:t>: NOVO - O manual para vender 25 mil por mês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Olá, tudo bem?…"/>
          <p:cNvSpPr txBox="1"/>
          <p:nvPr/>
        </p:nvSpPr>
        <p:spPr>
          <a:xfrm>
            <a:off x="3144204" y="1494644"/>
            <a:ext cx="6716392" cy="70945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 b="0" sz="1300"/>
            </a:pPr>
            <a:r>
              <a:t>Olá, tudo bem? </a:t>
            </a:r>
          </a:p>
          <a:p>
            <a:pPr algn="l" defTabSz="355600">
              <a:defRPr b="0" sz="1300"/>
            </a:pPr>
            <a:r>
              <a:t> </a:t>
            </a:r>
          </a:p>
          <a:p>
            <a:pPr algn="l" defTabSz="355600">
              <a:defRPr b="0" sz="1300"/>
            </a:pPr>
            <a:r>
              <a:t>No próximo dia 13/01 às 19h, eu vou fazer um treinamento ao vivo de 3 horas para te mostrar </a:t>
            </a:r>
            <a:r>
              <a:rPr b="1"/>
              <a:t>O manual para faturar 25 mil por mês em 2022.</a:t>
            </a:r>
            <a:r>
              <a:t> </a:t>
            </a:r>
          </a:p>
          <a:p>
            <a:pPr algn="l" defTabSz="355600">
              <a:defRPr b="0" sz="1300"/>
            </a:pPr>
            <a:r>
              <a:t> </a:t>
            </a:r>
          </a:p>
          <a:p>
            <a:pPr algn="l" defTabSz="355600">
              <a:defRPr b="0" sz="1300"/>
            </a:pPr>
            <a:r>
              <a:t>Se você agir rápido e garantir a sua vaga no primeiro lote, o valor será de</a:t>
            </a:r>
          </a:p>
          <a:p>
            <a:pPr algn="l" defTabSz="355600">
              <a:defRPr b="0" sz="1300" u="sng"/>
            </a:pPr>
            <a:r>
              <a:rPr u="none"/>
              <a:t>apenas R$ 37,90: </a:t>
            </a:r>
            <a:r>
              <a:t>Clique aqui e garanta a sua vaga. </a:t>
            </a:r>
            <a:endParaRPr u="none"/>
          </a:p>
          <a:p>
            <a:pPr algn="l" defTabSz="355600">
              <a:defRPr b="0" sz="1300"/>
            </a:pPr>
            <a:r>
              <a:t> </a:t>
            </a:r>
          </a:p>
          <a:p>
            <a:pPr algn="l" defTabSz="355600">
              <a:defRPr b="0" sz="1300"/>
            </a:pPr>
            <a:r>
              <a:t>Daqui algumas horas ele vau subir para R$ 297,00</a:t>
            </a:r>
          </a:p>
          <a:p>
            <a:pPr algn="l" defTabSz="355600">
              <a:defRPr b="0" sz="1300"/>
            </a:pPr>
            <a:r>
              <a:t> </a:t>
            </a:r>
          </a:p>
          <a:p>
            <a:pPr algn="l" defTabSz="355600">
              <a:defRPr b="0" sz="1300"/>
            </a:pPr>
            <a:r>
              <a:t> </a:t>
            </a:r>
          </a:p>
          <a:p>
            <a:pPr algn="l" defTabSz="355600">
              <a:defRPr sz="1300"/>
            </a:pPr>
            <a:r>
              <a:t>Neste treinamento eu vou te mostrar:</a:t>
            </a:r>
            <a:endParaRPr b="0"/>
          </a:p>
          <a:p>
            <a:pPr algn="l" defTabSz="355600">
              <a:defRPr b="0" sz="1300"/>
            </a:pPr>
            <a:r>
              <a:t> </a:t>
            </a:r>
          </a:p>
          <a:p>
            <a:pPr algn="l" defTabSz="355600">
              <a:defRPr b="0" sz="1300"/>
            </a:pPr>
            <a:r>
              <a:t> </a:t>
            </a:r>
          </a:p>
          <a:p>
            <a:pPr algn="l" defTabSz="355600">
              <a:defRPr b="0" sz="1300"/>
            </a:pPr>
            <a:r>
              <a:rPr b="1"/>
              <a:t>Os Caminhos para vender R$ 25 mil por mês:</a:t>
            </a:r>
            <a:r>
              <a:t> Eu vou te apresentar quais os 3 principais processos de vendas existem e vou te ajudar a decidir qual o melhor para o seu momento atual</a:t>
            </a:r>
          </a:p>
          <a:p>
            <a:pPr algn="l" defTabSz="355600">
              <a:defRPr sz="1300"/>
            </a:pPr>
            <a:r>
              <a:t> </a:t>
            </a:r>
            <a:endParaRPr b="0"/>
          </a:p>
          <a:p>
            <a:pPr algn="l" defTabSz="355600">
              <a:defRPr b="0" sz="1300"/>
            </a:pPr>
            <a:r>
              <a:t> </a:t>
            </a:r>
          </a:p>
          <a:p>
            <a:pPr algn="l" defTabSz="355600">
              <a:defRPr b="0" sz="1300"/>
            </a:pPr>
            <a:r>
              <a:rPr b="1"/>
              <a:t>Criação de Produtos e Tickets:</a:t>
            </a:r>
            <a:r>
              <a:t> Eu vou te ajudar a escolher os melhores formatos e valores para você criar os seus cursos/serviços</a:t>
            </a:r>
          </a:p>
          <a:p>
            <a:pPr algn="l" defTabSz="355600">
              <a:defRPr sz="1300"/>
            </a:pPr>
            <a:r>
              <a:t> </a:t>
            </a:r>
            <a:endParaRPr b="0"/>
          </a:p>
          <a:p>
            <a:pPr algn="l" defTabSz="355600">
              <a:defRPr b="0" sz="1300"/>
            </a:pPr>
            <a:r>
              <a:t> </a:t>
            </a:r>
          </a:p>
          <a:p>
            <a:pPr algn="l" defTabSz="355600">
              <a:defRPr b="0" sz="1300"/>
            </a:pPr>
            <a:r>
              <a:rPr b="1"/>
              <a:t>Atração de clientes: </a:t>
            </a:r>
            <a:r>
              <a:t>Como eu e minha equipe fazemos para transformar um desconhecido em aluno em questão de minutos.</a:t>
            </a:r>
          </a:p>
          <a:p>
            <a:pPr algn="l" defTabSz="355600">
              <a:defRPr sz="1300"/>
            </a:pPr>
            <a:r>
              <a:t> </a:t>
            </a:r>
            <a:endParaRPr b="0"/>
          </a:p>
          <a:p>
            <a:pPr algn="l" defTabSz="355600">
              <a:defRPr b="0" sz="1300"/>
            </a:pPr>
            <a:r>
              <a:t> </a:t>
            </a:r>
          </a:p>
          <a:p>
            <a:pPr algn="l" defTabSz="355600">
              <a:defRPr b="0" sz="1300"/>
            </a:pPr>
            <a:r>
              <a:rPr b="1"/>
              <a:t>As primeiras vendas:</a:t>
            </a:r>
            <a:r>
              <a:t> O exato passo a passo para você conseguir as suas primeiras vendas MESMO que você não tenha lista, autoridade ou milhares de seguidores</a:t>
            </a:r>
          </a:p>
          <a:p>
            <a:pPr algn="l" defTabSz="355600">
              <a:defRPr b="0" sz="1300"/>
            </a:pPr>
            <a:r>
              <a:t> </a:t>
            </a:r>
          </a:p>
          <a:p>
            <a:pPr algn="l" defTabSz="355600">
              <a:defRPr b="0" sz="1300"/>
            </a:pPr>
            <a:r>
              <a:t> </a:t>
            </a:r>
          </a:p>
          <a:p>
            <a:pPr algn="l" defTabSz="355600">
              <a:defRPr b="0" sz="1300"/>
            </a:pPr>
            <a:r>
              <a:rPr b="1"/>
              <a:t>GERADOR DE CAIXA IMEDIATO:</a:t>
            </a:r>
            <a:r>
              <a:t> Como vender imediatamente com o que você já tem hoje, enquanto implementa as outras estratégias SEM PRECISAR de toda parafernalha digital (páginas, funis, ferramentas)</a:t>
            </a:r>
          </a:p>
          <a:p>
            <a:pPr algn="l" defTabSz="355600">
              <a:defRPr b="0" sz="1300"/>
            </a:pPr>
            <a:r>
              <a:t> </a:t>
            </a:r>
          </a:p>
          <a:p>
            <a:pPr algn="l" defTabSz="355600">
              <a:defRPr sz="1300"/>
            </a:pPr>
            <a:r>
              <a:t>Vinicius Souza</a:t>
            </a:r>
          </a:p>
        </p:txBody>
      </p:sp>
      <p:sp>
        <p:nvSpPr>
          <p:cNvPr id="245" name="Título: 25 mil por mês em 2022 O MANUAL"/>
          <p:cNvSpPr txBox="1"/>
          <p:nvPr/>
        </p:nvSpPr>
        <p:spPr>
          <a:xfrm>
            <a:off x="3237830" y="438149"/>
            <a:ext cx="4649243" cy="939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b="1"/>
              <a:t>Título: </a:t>
            </a:r>
            <a:r>
              <a:t>25 mil por mês em 2022 O MANUAL</a:t>
            </a:r>
          </a:p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E-mails - 02"/>
          <p:cNvSpPr txBox="1"/>
          <p:nvPr/>
        </p:nvSpPr>
        <p:spPr>
          <a:xfrm>
            <a:off x="5539841" y="626720"/>
            <a:ext cx="19251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E-mails - 02 </a:t>
            </a:r>
          </a:p>
        </p:txBody>
      </p:sp>
      <p:sp>
        <p:nvSpPr>
          <p:cNvPr id="128" name="Olá,…"/>
          <p:cNvSpPr txBox="1"/>
          <p:nvPr/>
        </p:nvSpPr>
        <p:spPr>
          <a:xfrm>
            <a:off x="1473004" y="2283181"/>
            <a:ext cx="10058792" cy="69525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Olá,</a:t>
            </a: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Ainda dá tempo de garantir a sua vaga no treinamento </a:t>
            </a:r>
            <a:r>
              <a:rPr b="1"/>
              <a:t>______________________________</a:t>
            </a: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marL="457200" indent="-317500" algn="l" defTabSz="457200">
              <a:lnSpc>
                <a:spcPts val="4000"/>
              </a:lnSpc>
              <a:buClr>
                <a:srgbClr val="000000"/>
              </a:buClr>
              <a:buSzPct val="145000"/>
              <a:buFont typeface="Arial"/>
              <a:buChar char="•"/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Desconto especial</a:t>
            </a:r>
          </a:p>
          <a:p>
            <a:pPr marL="457200" indent="-317500" algn="l" defTabSz="457200">
              <a:lnSpc>
                <a:spcPts val="4000"/>
              </a:lnSpc>
              <a:buClr>
                <a:srgbClr val="000000"/>
              </a:buClr>
              <a:buSzPct val="145000"/>
              <a:buFont typeface="Arial"/>
              <a:buChar char="•"/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Parcelamento em até 12x sem juros </a:t>
            </a:r>
          </a:p>
          <a:p>
            <a:pPr marL="457200" indent="-317500" algn="l" defTabSz="457200">
              <a:lnSpc>
                <a:spcPts val="4000"/>
              </a:lnSpc>
              <a:buClr>
                <a:srgbClr val="000000"/>
              </a:buClr>
              <a:buSzPct val="145000"/>
              <a:buFont typeface="Arial"/>
              <a:buChar char="•"/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+ R$ 797,00 em bônus </a:t>
            </a: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Esse é um curso 100% gravado com acesso vitalício e você poderá ter acesso ao curso ainda hoje!</a:t>
            </a: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000"/>
              </a:lnSpc>
              <a:defRPr b="0" sz="1700" u="sng">
                <a:solidFill>
                  <a:srgbClr val="0007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Quero garantir a minha vaga </a:t>
            </a:r>
            <a:endParaRPr u="none">
              <a:solidFill>
                <a:srgbClr val="000000"/>
              </a:solidFill>
            </a:endParaRP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000"/>
              </a:lnSpc>
              <a:defRPr sz="1700">
                <a:latin typeface="Arial"/>
                <a:ea typeface="Arial"/>
                <a:cs typeface="Arial"/>
                <a:sym typeface="Arial"/>
              </a:defRPr>
            </a:pPr>
            <a:r>
              <a:t>Nele você vai aprender:</a:t>
            </a:r>
            <a:endParaRPr b="0"/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1 - </a:t>
            </a:r>
            <a:r>
              <a:t>Oferta para os seus cursos online</a:t>
            </a: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2 -</a:t>
            </a:r>
            <a:r>
              <a:t> Página de vendas </a:t>
            </a:r>
          </a:p>
          <a:p>
            <a:pPr algn="l" defTabSz="457200">
              <a:lnSpc>
                <a:spcPts val="3900"/>
              </a:lnSpc>
              <a:defRPr b="0" sz="16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3 - </a:t>
            </a:r>
            <a:r>
              <a:t>Anúncios que auto se pagam (Do zero ao avançado)</a:t>
            </a: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4 - </a:t>
            </a:r>
            <a:r>
              <a:t>Como criar rotinas de vendas semanais</a:t>
            </a: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Tudo isso sairá do ar muito em breve e eu preparei uma página onde você poderá saber tudo sobre o treinamento e ainda acompanhar o depoimento do _________________</a:t>
            </a:r>
          </a:p>
          <a:p>
            <a:pPr algn="l" defTabSz="457200">
              <a:lnSpc>
                <a:spcPts val="4000"/>
              </a:lnSpc>
              <a:defRPr b="0" sz="17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</p:txBody>
      </p:sp>
      <p:sp>
        <p:nvSpPr>
          <p:cNvPr id="129" name="Título: Vai deixar passar?"/>
          <p:cNvSpPr txBox="1"/>
          <p:nvPr/>
        </p:nvSpPr>
        <p:spPr>
          <a:xfrm>
            <a:off x="1449474" y="1530349"/>
            <a:ext cx="2739852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b="1"/>
              <a:t>Título</a:t>
            </a:r>
            <a:r>
              <a:t>: Vai deixar passar?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Olá, tudo bem?…"/>
          <p:cNvSpPr txBox="1"/>
          <p:nvPr/>
        </p:nvSpPr>
        <p:spPr>
          <a:xfrm>
            <a:off x="3038394" y="2448073"/>
            <a:ext cx="6702041" cy="50987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Olá, tudo bem?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Está chegando o dia do treinamento ao vivo</a:t>
            </a:r>
            <a:r>
              <a:rPr b="1"/>
              <a:t>: </a:t>
            </a:r>
            <a:r>
              <a:rPr u="sng">
                <a:solidFill>
                  <a:srgbClr val="0000FF"/>
                </a:solidFill>
              </a:rPr>
              <a:t>O manual para faturar 25 mil por mês em 2022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O que eu vou mostrar nesse treinamento ao vivo você não vai me ver falando gratuitamente em uma reunião no Zoom.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Vou literalmente te mostrar</a:t>
            </a:r>
            <a:r>
              <a:t> o passo a passo para faturar 25 mil por mês com cursos ou serviços.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Você consegue pensar em algo melhor para fazer </a:t>
            </a:r>
            <a:r>
              <a:rPr b="1" u="sng">
                <a:solidFill>
                  <a:srgbClr val="0000FF"/>
                </a:solidFill>
              </a:rPr>
              <a:t>investindo apenas R$ 37,90?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PS:</a:t>
            </a:r>
            <a:r>
              <a:t> Ele vai subir para R$ 297,00 e isso não é um gatilho de vendas é a mais pura realidade.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800"/>
              </a:lnSpc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t>Vinicius Souza</a:t>
            </a:r>
            <a:endParaRPr b="0"/>
          </a:p>
        </p:txBody>
      </p:sp>
      <p:sp>
        <p:nvSpPr>
          <p:cNvPr id="248" name="Título R$ 37,90 - Treinamento o manual para vender 25 mil por mês"/>
          <p:cNvSpPr txBox="1"/>
          <p:nvPr/>
        </p:nvSpPr>
        <p:spPr>
          <a:xfrm>
            <a:off x="2976512" y="1250949"/>
            <a:ext cx="7051776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b="1"/>
              <a:t>Título</a:t>
            </a:r>
            <a:r>
              <a:t> R$ 37,90 - Treinamento o manual para vender 25 mil por mês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Olá, tudo bem?…"/>
          <p:cNvSpPr txBox="1"/>
          <p:nvPr/>
        </p:nvSpPr>
        <p:spPr>
          <a:xfrm>
            <a:off x="3125210" y="1400323"/>
            <a:ext cx="6754380" cy="74990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Olá, tudo bem?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Quinta feira agora vai acontecer o treinamento:</a:t>
            </a:r>
            <a:r>
              <a:rPr>
                <a:solidFill>
                  <a:srgbClr val="555555"/>
                </a:solidFill>
              </a:rPr>
              <a:t> </a:t>
            </a:r>
            <a:r>
              <a:rPr u="sng">
                <a:solidFill>
                  <a:srgbClr val="0000FF"/>
                </a:solidFill>
              </a:rPr>
              <a:t>O manual para faturar 25 mil por mês em 2022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sz="1800">
                <a:latin typeface="Arial"/>
                <a:ea typeface="Arial"/>
                <a:cs typeface="Arial"/>
                <a:sym typeface="Arial"/>
              </a:defRPr>
            </a:pPr>
            <a:r>
              <a:rPr b="0"/>
              <a:t>Nesse treinamento ao vivo eu vou te mostrar </a:t>
            </a:r>
            <a:r>
              <a:t>um manual completo para vender 25 mil por mês em 2022 </a:t>
            </a:r>
            <a:r>
              <a:rPr b="0"/>
              <a:t>baseado nas nossas vendas do gráfico acima. </a:t>
            </a:r>
            <a:endParaRPr b="0"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O gráfico acima dessa foto representa 240 cursos vendidos por mês nos últimos dois anos, o que nos gerou infinitamente mais do que 25 mil por mês!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i="1" sz="1800">
                <a:latin typeface="Arial"/>
                <a:ea typeface="Arial"/>
                <a:cs typeface="Arial"/>
                <a:sym typeface="Arial"/>
              </a:defRPr>
            </a:pPr>
            <a:r>
              <a:t>Fora mentorias, grupos, eventos etc..</a:t>
            </a:r>
            <a:endParaRPr b="0" i="0"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Se agir rápido, por apenas R$ 37,90 você poderá participar deste treinamento ao vivo.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Se você tiver um investimento melhor para fazer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com R$ 37,90 pode para de ler por aqui.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Se um plano testado para vender cursos online e serviços de forma consistente te interessa </a:t>
            </a:r>
            <a:r>
              <a:rPr u="sng">
                <a:solidFill>
                  <a:srgbClr val="0000FF"/>
                </a:solidFill>
              </a:rPr>
              <a:t>clique aqui e garanta a sua vaga.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PS:</a:t>
            </a:r>
            <a:r>
              <a:t> Ele vai subir para R$ 297,00 e isso não é um gatilho de vendas é a mais pura realidade.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3800"/>
              </a:lnSpc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t>Vinicius Souza</a:t>
            </a:r>
            <a:endParaRPr b="0"/>
          </a:p>
        </p:txBody>
      </p:sp>
      <p:sp>
        <p:nvSpPr>
          <p:cNvPr id="251" name="Título Só abra se vende menos que 25 mil por mês!"/>
          <p:cNvSpPr txBox="1"/>
          <p:nvPr/>
        </p:nvSpPr>
        <p:spPr>
          <a:xfrm>
            <a:off x="3122934" y="717549"/>
            <a:ext cx="541250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b="1"/>
              <a:t>Título</a:t>
            </a:r>
            <a:r>
              <a:t> Só abra se vende menos que 25 mil por mês!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Olá, tudo bem?…"/>
          <p:cNvSpPr txBox="1"/>
          <p:nvPr/>
        </p:nvSpPr>
        <p:spPr>
          <a:xfrm>
            <a:off x="3487867" y="2562373"/>
            <a:ext cx="6029066" cy="40319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Olá, tudo bem?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Essa é última chamada antes de subir de preço, para o treinamento: O manual para faturar 25 mil por mês em 2022.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Serve para cursos e serviços.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>
                <a:latin typeface="Arial"/>
                <a:ea typeface="Arial"/>
                <a:cs typeface="Arial"/>
                <a:sym typeface="Arial"/>
              </a:defRPr>
            </a:pPr>
            <a:r>
              <a:t>Daqui alguns minutos ele vai subir para R$ 297,00. Se acessar agora você ainda garante por R$ 37,90.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200"/>
              </a:lnSpc>
              <a:defRPr b="0" sz="1800" u="sng">
                <a:solidFill>
                  <a:srgbClr val="2A11E6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Garantir a minha vaga</a:t>
            </a:r>
            <a:endParaRPr u="none">
              <a:solidFill>
                <a:srgbClr val="555555"/>
              </a:solidFill>
            </a:endParaRPr>
          </a:p>
          <a:p>
            <a:pPr algn="l" defTabSz="457200">
              <a:lnSpc>
                <a:spcPts val="4200"/>
              </a:lnSpc>
              <a:defRPr b="0" sz="18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800"/>
              </a:lnSpc>
              <a:defRPr sz="1600">
                <a:latin typeface="Arial"/>
                <a:ea typeface="Arial"/>
                <a:cs typeface="Arial"/>
                <a:sym typeface="Arial"/>
              </a:defRPr>
            </a:pPr>
            <a:r>
              <a:t>Vinicius Souza</a:t>
            </a:r>
            <a:endParaRPr b="0"/>
          </a:p>
        </p:txBody>
      </p:sp>
      <p:sp>
        <p:nvSpPr>
          <p:cNvPr id="254" name="Manual 25 mil p/ mês - Última chamada por R$ 37,90"/>
          <p:cNvSpPr txBox="1"/>
          <p:nvPr/>
        </p:nvSpPr>
        <p:spPr>
          <a:xfrm>
            <a:off x="3497640" y="1492249"/>
            <a:ext cx="5641108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b="1"/>
              <a:t>Manual 25 mil p/ mês </a:t>
            </a:r>
            <a:r>
              <a:t>- Última chamada por R$ 37,90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OFERTA DIRETA - CLUBE DE ASSINATURA"/>
          <p:cNvSpPr txBox="1"/>
          <p:nvPr/>
        </p:nvSpPr>
        <p:spPr>
          <a:xfrm>
            <a:off x="-1242725" y="4509886"/>
            <a:ext cx="15490250" cy="7338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4200"/>
            </a:pPr>
            <a:r>
              <a:t>OFERTA DIRETA - </a:t>
            </a:r>
            <a:r>
              <a:rPr b="0"/>
              <a:t>CLUBE DE ASSINATURA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Olá,…"/>
          <p:cNvSpPr txBox="1"/>
          <p:nvPr/>
        </p:nvSpPr>
        <p:spPr>
          <a:xfrm>
            <a:off x="2081697" y="1152194"/>
            <a:ext cx="8841406" cy="74492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 b="0" sz="1600"/>
            </a:pPr>
            <a:r>
              <a:t>Olá,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Quero compartilhar com você um pouco do meu sonho...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Eu quero descomplicar as vendas online para o maior número de pessoas possíveis</a:t>
            </a:r>
          </a:p>
          <a:p>
            <a:pPr algn="l" defTabSz="355600">
              <a:defRPr b="0" sz="1600"/>
            </a:pPr>
            <a:r>
              <a:t>ao mesmo tempo.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rPr b="1"/>
              <a:t>Através de ações simples</a:t>
            </a:r>
            <a:r>
              <a:t>, replicáveis e claro testadas por mim.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A grande maioria das pessoas estão travadas quando o assunto é vendas online, não porque são ruins no que fazem...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Elas simplesmente estão escolhendo estratégias que não tem nada haver com os seus objetivos, perfil comportamental e realidade financeira.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 u="sng">
                <a:solidFill>
                  <a:srgbClr val="E4AF0A"/>
                </a:solidFill>
                <a:uFill>
                  <a:solidFill>
                    <a:srgbClr val="E4AF0A"/>
                  </a:solidFill>
                </a:uFill>
              </a:defRPr>
            </a:pPr>
            <a:r>
              <a:rPr u="none">
                <a:solidFill>
                  <a:srgbClr val="000000"/>
                </a:solidFill>
              </a:rPr>
              <a:t>Foi por isso que eu decidi criar o </a:t>
            </a:r>
            <a:r>
              <a:t>Clube das vendas online descomplicadas</a:t>
            </a:r>
            <a:endParaRPr u="none">
              <a:solidFill>
                <a:srgbClr val="000000"/>
              </a:solidFill>
            </a:endParaRP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Para te ajudar a entender o que é melhor para você e o seu momento atual.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No clube, eu vou colocar a sua disposição materiais, palestras, vídeos e 1 encontro mensal ao vivo apenas para membros do clube. 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sz="1600"/>
            </a:pPr>
            <a:r>
              <a:t>O valor será de R$ 10,00 reais mensais. </a:t>
            </a:r>
            <a:endParaRPr b="0"/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 u="sng">
                <a:solidFill>
                  <a:srgbClr val="E4AF0A"/>
                </a:solidFill>
                <a:uFill>
                  <a:solidFill>
                    <a:srgbClr val="E4AF0A"/>
                  </a:solidFill>
                </a:uFill>
              </a:defRPr>
            </a:pPr>
            <a:r>
              <a:t>Aqui eu apresento os detalhes</a:t>
            </a:r>
            <a:endParaRPr u="none">
              <a:solidFill>
                <a:srgbClr val="000000"/>
              </a:solidFill>
            </a:endParaRP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Eu decidi colocar um valor tão acessível para eliminar qualquer desculpa.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Esse será um ambiente preparado para descomplicar as vendas online para você.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sz="1600"/>
            </a:pPr>
            <a:r>
              <a:t>Vinicius Souza</a:t>
            </a:r>
            <a:endParaRPr b="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EQUÊNCIA DE 7 E-MAILS PARA…"/>
          <p:cNvSpPr txBox="1"/>
          <p:nvPr/>
        </p:nvSpPr>
        <p:spPr>
          <a:xfrm>
            <a:off x="2069236" y="3982567"/>
            <a:ext cx="8866328" cy="1369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4200"/>
            </a:pPr>
            <a:r>
              <a:t>SEQUÊNCIA DE 7 E-MAILS PARA </a:t>
            </a:r>
          </a:p>
          <a:p>
            <a:pPr>
              <a:defRPr b="0" sz="4200"/>
            </a:pPr>
            <a:r>
              <a:t>LANÇAMENTO AUTOMÁTICO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Olá,…"/>
          <p:cNvSpPr txBox="1"/>
          <p:nvPr/>
        </p:nvSpPr>
        <p:spPr>
          <a:xfrm>
            <a:off x="2406554" y="1703933"/>
            <a:ext cx="8191692" cy="61552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b="0" sz="1500"/>
            </a:pPr>
            <a:r>
              <a:t>Olá, 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t>Acabei de liberar gratuitamente um </a:t>
            </a:r>
            <a:r>
              <a:rPr b="1"/>
              <a:t>''Treinamento intensivo </a:t>
            </a:r>
          </a:p>
          <a:p>
            <a:pPr algn="l" defTabSz="355600">
              <a:defRPr sz="1500"/>
            </a:pPr>
            <a:r>
              <a:t>em vendas online''</a:t>
            </a:r>
            <a:endParaRPr b="0"/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t>São 5 aulas para te mostrar como vender cursos e serviços</a:t>
            </a:r>
          </a:p>
          <a:p>
            <a:pPr algn="l" defTabSz="355600">
              <a:defRPr b="0" sz="1500"/>
            </a:pPr>
            <a:r>
              <a:t>todos os dias na internet.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t>Esse conteúdo faz parte do meu material pago mas, resolvi entregar gratuitamente para voce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t>Esse é o melhor conteúdo que vai assistir sobre esse assunto.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 u="sng">
                <a:solidFill>
                  <a:srgbClr val="E4AF0A"/>
                </a:solidFill>
                <a:uFill>
                  <a:solidFill>
                    <a:srgbClr val="E4AF0A"/>
                  </a:solidFill>
                </a:uFill>
              </a:defRPr>
            </a:pPr>
            <a:r>
              <a:t>É só clicar aqui e assistir.</a:t>
            </a:r>
            <a:endParaRPr u="none">
              <a:solidFill>
                <a:srgbClr val="000000"/>
              </a:solidFill>
            </a:endParaRP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rPr b="1"/>
              <a:t>Parte 1</a:t>
            </a:r>
            <a:r>
              <a:t> - O ponto de partida - No Ar 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rPr b="1"/>
              <a:t>Parte 2</a:t>
            </a:r>
            <a:r>
              <a:t> - É assim que se cria um curso online 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rPr b="1"/>
              <a:t>Parte  3</a:t>
            </a:r>
            <a:r>
              <a:t> - Saindo do anonimato 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rPr b="1"/>
              <a:t>Parte 4</a:t>
            </a:r>
            <a:r>
              <a:t> - A sua máquina de vendas 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rPr b="1"/>
              <a:t>Parte 5</a:t>
            </a:r>
            <a:r>
              <a:t> - Domine a estratégia não a ferramenta 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t>Vamos liberar uma aula por dia começando hoje e o treinamento sai do ar ainda essa semana.</a:t>
            </a:r>
          </a:p>
          <a:p>
            <a:pPr algn="l" defTabSz="355600">
              <a:defRPr b="0" sz="1200"/>
            </a:pPr>
            <a:r>
              <a:t> </a:t>
            </a:r>
          </a:p>
        </p:txBody>
      </p:sp>
      <p:sp>
        <p:nvSpPr>
          <p:cNvPr id="263" name="De R$ 297,00 por R$ 0,00 - Intensivo em vendas online"/>
          <p:cNvSpPr txBox="1"/>
          <p:nvPr/>
        </p:nvSpPr>
        <p:spPr>
          <a:xfrm>
            <a:off x="2374423" y="730247"/>
            <a:ext cx="7071597" cy="431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6600"/>
              </a:lnSpc>
              <a:defRPr b="0" sz="2200">
                <a:solidFill>
                  <a:srgbClr val="555555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b="1">
                <a:latin typeface="Helvetica"/>
                <a:ea typeface="Helvetica"/>
                <a:cs typeface="Helvetica"/>
                <a:sym typeface="Helvetica"/>
              </a:rPr>
              <a:t>De R$ 297,00 por R$ 0,00</a:t>
            </a:r>
            <a:r>
              <a:t> - Intensivo em vendas online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Olá,…"/>
          <p:cNvSpPr txBox="1"/>
          <p:nvPr/>
        </p:nvSpPr>
        <p:spPr>
          <a:xfrm>
            <a:off x="3682583" y="1710994"/>
            <a:ext cx="5639634" cy="7284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 b="0" sz="1600"/>
            </a:pPr>
            <a:r>
              <a:t>Olá,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Entenda algo muito, muito importante sobre criar cursos online!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sz="1600"/>
            </a:pPr>
            <a:r>
              <a:t>Não é gravar as aulas e subir em uma plataforma...</a:t>
            </a:r>
            <a:endParaRPr b="0"/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É muito mais sobre como CRIAR o curso de uma maneira que as pessoas queiram comprar ou o seu trabalho será em vão!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Acabamos de liberar a aula 2/5: </a:t>
            </a:r>
            <a:r>
              <a:rPr b="1"/>
              <a:t>É assim que se cria um </a:t>
            </a:r>
          </a:p>
          <a:p>
            <a:pPr algn="l" defTabSz="355600">
              <a:defRPr sz="1600"/>
            </a:pPr>
            <a:r>
              <a:t>curso online!</a:t>
            </a:r>
            <a:endParaRPr b="0"/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 u="sng">
                <a:solidFill>
                  <a:srgbClr val="E4AF0A"/>
                </a:solidFill>
                <a:uFill>
                  <a:solidFill>
                    <a:srgbClr val="E4AF0A"/>
                  </a:solidFill>
                </a:uFill>
              </a:defRPr>
            </a:pPr>
            <a:r>
              <a:t>É só clicar aqui e assistir.</a:t>
            </a:r>
            <a:endParaRPr u="none">
              <a:solidFill>
                <a:srgbClr val="000000"/>
              </a:solidFill>
            </a:endParaRP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rPr b="1"/>
              <a:t>Parte 1</a:t>
            </a:r>
            <a:r>
              <a:t> - O ponto de partida - No Ar 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rPr b="1"/>
              <a:t>Parte 2</a:t>
            </a:r>
            <a:r>
              <a:t> - É assim que se cria um curso online No Ar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rPr b="1"/>
              <a:t>Parte  3</a:t>
            </a:r>
            <a:r>
              <a:t> - Saindo do anonimato 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rPr b="1"/>
              <a:t>Parte 4</a:t>
            </a:r>
            <a:r>
              <a:t> - A sua máquina de vendas 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rPr b="1"/>
              <a:t>Parte 5</a:t>
            </a:r>
            <a:r>
              <a:t> - Domine a estratégia não a ferramenta 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Vamos liberar uma aula por dia começando hoje e o treinamento sai do ar ainda essa semana.</a:t>
            </a:r>
          </a:p>
        </p:txBody>
      </p:sp>
      <p:sp>
        <p:nvSpPr>
          <p:cNvPr id="266" name="É assim que se cria um curso online!"/>
          <p:cNvSpPr txBox="1"/>
          <p:nvPr/>
        </p:nvSpPr>
        <p:spPr>
          <a:xfrm>
            <a:off x="3564413" y="558800"/>
            <a:ext cx="6612320" cy="571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7700"/>
              </a:lnSpc>
              <a:defRPr b="0" sz="3100">
                <a:solidFill>
                  <a:srgbClr val="555555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É assim que se cria um curso online!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Não é famoso mas quer vender online?"/>
          <p:cNvSpPr txBox="1"/>
          <p:nvPr/>
        </p:nvSpPr>
        <p:spPr>
          <a:xfrm>
            <a:off x="2668237" y="552450"/>
            <a:ext cx="8167752" cy="1320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57200">
              <a:lnSpc>
                <a:spcPts val="8200"/>
              </a:lnSpc>
              <a:defRPr b="0" sz="3500">
                <a:solidFill>
                  <a:srgbClr val="555555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t> Não é famoso mas quer vender online?</a:t>
            </a:r>
          </a:p>
          <a:p>
            <a:pPr algn="l" defTabSz="457200">
              <a:lnSpc>
                <a:spcPts val="3200"/>
              </a:lnSpc>
              <a:defRPr b="0" sz="14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69" name="Olá,…"/>
          <p:cNvSpPr txBox="1"/>
          <p:nvPr/>
        </p:nvSpPr>
        <p:spPr>
          <a:xfrm>
            <a:off x="3413699" y="1850694"/>
            <a:ext cx="6177402" cy="68015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 b="0" sz="1600"/>
            </a:pPr>
            <a:r>
              <a:t>Olá,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Você não tem seguidores, audiência e se sente anônimo na internet? 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Por outro lado quer começar a vender os seus cursos e serviços e educar pessoas com o que sabe?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Acabamos de liberar o episódio 3 do intensivo em vendas online, tema: </a:t>
            </a:r>
            <a:r>
              <a:rPr b="1"/>
              <a:t>Saia do anonimato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 u="sng">
                <a:solidFill>
                  <a:srgbClr val="E4AF0A"/>
                </a:solidFill>
                <a:uFill>
                  <a:solidFill>
                    <a:srgbClr val="E4AF0A"/>
                  </a:solidFill>
                </a:uFill>
              </a:defRPr>
            </a:pPr>
            <a:r>
              <a:t>É só clicar aqui e assistir.</a:t>
            </a:r>
            <a:endParaRPr u="none">
              <a:solidFill>
                <a:srgbClr val="000000"/>
              </a:solidFill>
            </a:endParaRP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rPr b="1"/>
              <a:t>Parte 1</a:t>
            </a:r>
            <a:r>
              <a:t> - O ponto de partida - No Ar 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rPr b="1"/>
              <a:t>Parte 2</a:t>
            </a:r>
            <a:r>
              <a:t> - É assim que se cria um curso online No Ar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rPr b="1"/>
              <a:t>Parte  3</a:t>
            </a:r>
            <a:r>
              <a:t> - Saindo do anonimato - No Ar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rPr b="1"/>
              <a:t>Parte 4</a:t>
            </a:r>
            <a:r>
              <a:t> - A sua máquina de vendas 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rPr b="1"/>
              <a:t>Parte 5</a:t>
            </a:r>
            <a:r>
              <a:t> - Domine a estratégia não a ferramenta 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Hoje vamos liberar a parte 3 do intensivo </a:t>
            </a:r>
          </a:p>
          <a:p>
            <a:pPr algn="l" defTabSz="355600">
              <a:defRPr b="0" sz="1600"/>
            </a:pPr>
            <a:r>
              <a:t> </a:t>
            </a:r>
          </a:p>
          <a:p>
            <a:pPr algn="l" defTabSz="355600">
              <a:defRPr b="0" sz="1600"/>
            </a:pPr>
            <a:r>
              <a:t>As aulas saem do ar assim que todas forem liberadas!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Olá,…"/>
          <p:cNvSpPr txBox="1"/>
          <p:nvPr/>
        </p:nvSpPr>
        <p:spPr>
          <a:xfrm>
            <a:off x="3024595" y="2155672"/>
            <a:ext cx="6955610" cy="5442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 b="0" sz="1700"/>
            </a:pPr>
            <a:r>
              <a:t>Olá,</a:t>
            </a:r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b="0" sz="1700"/>
            </a:pPr>
            <a:r>
              <a:t>É possível criar uma máquina de vendas online para vender os seus cursos e serviços!</a:t>
            </a:r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b="0" sz="1700"/>
            </a:pPr>
            <a:r>
              <a:t>Eu chamo de máquina justamente porque vende de segunda a segunda. </a:t>
            </a:r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b="0" sz="1700"/>
            </a:pPr>
            <a:r>
              <a:t>É claro que para isso você precisa seguir o passo a passo correto!</a:t>
            </a:r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b="0" sz="1700"/>
            </a:pPr>
            <a:r>
              <a:t>Esse é o tema da aula 4/5 que acabamos de liberar no nosso treinamento gratuito ''Intensivo em vendas online''</a:t>
            </a:r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b="0" sz="1700" u="sng">
                <a:solidFill>
                  <a:srgbClr val="E4AF0A"/>
                </a:solidFill>
                <a:uFill>
                  <a:solidFill>
                    <a:srgbClr val="E4AF0A"/>
                  </a:solidFill>
                </a:uFill>
              </a:defRPr>
            </a:pPr>
            <a:r>
              <a:t>Quero assistir agora</a:t>
            </a:r>
            <a:endParaRPr u="none">
              <a:solidFill>
                <a:srgbClr val="000000"/>
              </a:solidFill>
            </a:endParaRPr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b="0" sz="1700"/>
            </a:pPr>
            <a:r>
              <a:rPr b="1"/>
              <a:t>Ps: </a:t>
            </a:r>
            <a:r>
              <a:t>Os episódios saem do ar ainda essa semana!</a:t>
            </a:r>
          </a:p>
          <a:p>
            <a:pPr algn="l" defTabSz="355600">
              <a:defRPr b="0" sz="1700"/>
            </a:pPr>
            <a:r>
              <a:t> </a:t>
            </a:r>
          </a:p>
          <a:p>
            <a:pPr algn="l" defTabSz="355600">
              <a:defRPr b="0" sz="1700"/>
            </a:pPr>
            <a:r>
              <a:t>O conteúdo está imperdível! </a:t>
            </a:r>
          </a:p>
        </p:txBody>
      </p:sp>
      <p:sp>
        <p:nvSpPr>
          <p:cNvPr id="272" name="Crie a sua máquina de vendas de cursos online!"/>
          <p:cNvSpPr txBox="1"/>
          <p:nvPr/>
        </p:nvSpPr>
        <p:spPr>
          <a:xfrm>
            <a:off x="2860357" y="1181099"/>
            <a:ext cx="8117460" cy="546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7400"/>
              </a:lnSpc>
              <a:defRPr b="0" sz="2900">
                <a:solidFill>
                  <a:srgbClr val="555555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Crie a sua máquina de vendas de cursos online!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Olá,…"/>
          <p:cNvSpPr txBox="1"/>
          <p:nvPr/>
        </p:nvSpPr>
        <p:spPr>
          <a:xfrm>
            <a:off x="855147" y="1291542"/>
            <a:ext cx="15203278" cy="86183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35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Olá,</a:t>
            </a:r>
          </a:p>
          <a:p>
            <a:pPr algn="l" defTabSz="457200">
              <a:lnSpc>
                <a:spcPts val="28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5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Hoje é o último dia para garantir a sua vaga no treinamento</a:t>
            </a:r>
          </a:p>
          <a:p>
            <a:pPr algn="l" defTabSz="457200">
              <a:lnSpc>
                <a:spcPts val="3500"/>
              </a:lnSpc>
              <a:defRPr i="1" sz="1200">
                <a:latin typeface="Arial"/>
                <a:ea typeface="Arial"/>
                <a:cs typeface="Arial"/>
                <a:sym typeface="Arial"/>
              </a:defRPr>
            </a:pPr>
            <a:r>
              <a:t>“___________________________’</a:t>
            </a:r>
            <a:endParaRPr b="0" i="0"/>
          </a:p>
          <a:p>
            <a:pPr algn="l" defTabSz="457200">
              <a:lnSpc>
                <a:spcPts val="28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5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Amanhã o preço volta ao normal e o parcelamento sem juros não estará ativo.</a:t>
            </a:r>
          </a:p>
          <a:p>
            <a:pPr algn="l" defTabSz="457200">
              <a:lnSpc>
                <a:spcPts val="28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500"/>
              </a:lnSpc>
              <a:defRPr b="0" sz="12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Garantir a minha vaga</a:t>
            </a:r>
            <a:endParaRPr u="none">
              <a:solidFill>
                <a:srgbClr val="000000"/>
              </a:solidFill>
            </a:endParaRPr>
          </a:p>
          <a:p>
            <a:pPr algn="l" defTabSz="457200">
              <a:lnSpc>
                <a:spcPts val="28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5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Existe um </a:t>
            </a:r>
            <a:r>
              <a:rPr b="1"/>
              <a:t>BOTÃO</a:t>
            </a:r>
            <a:r>
              <a:t> que te separa do sucesso quando</a:t>
            </a:r>
          </a:p>
          <a:p>
            <a:pPr algn="l" defTabSz="457200">
              <a:lnSpc>
                <a:spcPts val="35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o assunto é vendas online.</a:t>
            </a:r>
          </a:p>
          <a:p>
            <a:pPr algn="l" defTabSz="457200">
              <a:lnSpc>
                <a:spcPts val="30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5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rPr b="1"/>
              <a:t>Obs</a:t>
            </a:r>
            <a:r>
              <a:t>: Todo mundo que quer viver da venda dos seus cursos e serviços precisa apertar esse botão.</a:t>
            </a:r>
          </a:p>
          <a:p>
            <a:pPr algn="l" defTabSz="457200">
              <a:lnSpc>
                <a:spcPts val="30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0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É o botão do PROFISSIONALISMO!</a:t>
            </a:r>
          </a:p>
          <a:p>
            <a:pPr algn="l" defTabSz="457200">
              <a:lnSpc>
                <a:spcPts val="30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5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A maioria das pessoas querem vencer na internet </a:t>
            </a:r>
          </a:p>
          <a:p>
            <a:pPr algn="l" defTabSz="457200">
              <a:lnSpc>
                <a:spcPts val="35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com estratégias amadoras. </a:t>
            </a:r>
          </a:p>
          <a:p>
            <a:pPr algn="l" defTabSz="457200">
              <a:lnSpc>
                <a:spcPts val="30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5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Divulgação em grupo </a:t>
            </a:r>
          </a:p>
          <a:p>
            <a:pPr algn="l" defTabSz="457200">
              <a:lnSpc>
                <a:spcPts val="35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Rôbos de automação </a:t>
            </a:r>
          </a:p>
          <a:p>
            <a:pPr algn="l" defTabSz="457200">
              <a:lnSpc>
                <a:spcPts val="35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Compra de seguidores </a:t>
            </a:r>
          </a:p>
          <a:p>
            <a:pPr algn="l" defTabSz="457200">
              <a:lnSpc>
                <a:spcPts val="35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Spam por inbox </a:t>
            </a:r>
          </a:p>
          <a:p>
            <a:pPr algn="l" defTabSz="457200">
              <a:lnSpc>
                <a:spcPts val="35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Sorteios e por aí vai… </a:t>
            </a:r>
          </a:p>
          <a:p>
            <a:pPr algn="l" defTabSz="457200">
              <a:lnSpc>
                <a:spcPts val="30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5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Isso pode até funcionar em um 1º momento </a:t>
            </a:r>
          </a:p>
          <a:p>
            <a:pPr algn="l" defTabSz="457200">
              <a:lnSpc>
                <a:spcPts val="35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Porém no longo prazo isso só te joga para o final da fila.</a:t>
            </a:r>
          </a:p>
          <a:p>
            <a:pPr algn="l" defTabSz="457200">
              <a:lnSpc>
                <a:spcPts val="30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5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Todos querem um espaço na internet hoje isso trás muitas oportunidades, mas deixa sem espaço para o amadorismo.</a:t>
            </a:r>
          </a:p>
          <a:p>
            <a:pPr algn="l" defTabSz="457200">
              <a:lnSpc>
                <a:spcPts val="30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</a:p>
          <a:p>
            <a:pPr algn="l" defTabSz="457200">
              <a:lnSpc>
                <a:spcPts val="35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Se você quer vencer na internet a minha grande dica é FAÇA ISSO DE FORMA PROFISSIONAL.</a:t>
            </a:r>
          </a:p>
          <a:p>
            <a:pPr algn="l" defTabSz="457200">
              <a:lnSpc>
                <a:spcPts val="30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5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Entrar para o treinamento ‘’———————————————’’’ É uma oportunidade de apertar o botão do profissionalismo.</a:t>
            </a:r>
          </a:p>
          <a:p>
            <a:pPr algn="l" defTabSz="457200">
              <a:lnSpc>
                <a:spcPts val="3000"/>
              </a:lnSpc>
              <a:defRPr b="0" sz="1200"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3500"/>
              </a:lnSpc>
              <a:defRPr b="0" sz="12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Quero abandonar o amadorismo</a:t>
            </a:r>
            <a:endParaRPr u="none">
              <a:solidFill>
                <a:srgbClr val="000000"/>
              </a:solidFill>
            </a:endParaRPr>
          </a:p>
        </p:txBody>
      </p:sp>
      <p:sp>
        <p:nvSpPr>
          <p:cNvPr id="132" name="E-mails - 03"/>
          <p:cNvSpPr txBox="1"/>
          <p:nvPr/>
        </p:nvSpPr>
        <p:spPr>
          <a:xfrm>
            <a:off x="5539841" y="626720"/>
            <a:ext cx="19251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E-mails - 03 </a:t>
            </a:r>
          </a:p>
        </p:txBody>
      </p:sp>
      <p:sp>
        <p:nvSpPr>
          <p:cNvPr id="133" name="Título: Último dia"/>
          <p:cNvSpPr txBox="1"/>
          <p:nvPr/>
        </p:nvSpPr>
        <p:spPr>
          <a:xfrm>
            <a:off x="1176777" y="755649"/>
            <a:ext cx="1943213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b="1"/>
              <a:t>Título</a:t>
            </a:r>
            <a:r>
              <a:t>: Último dia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Olá,…"/>
          <p:cNvSpPr txBox="1"/>
          <p:nvPr/>
        </p:nvSpPr>
        <p:spPr>
          <a:xfrm>
            <a:off x="3138895" y="1430883"/>
            <a:ext cx="6955610" cy="7349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 b="0" sz="1200"/>
            </a:pPr>
            <a:r>
              <a:t>Olá,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Sabe o motivo pelo qual muita gente não decolar na internet? 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rPr b="1"/>
              <a:t>O motivo</a:t>
            </a:r>
            <a:r>
              <a:t> é porque muitos travam na parte das ferramentas.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Domine as estratégias e esqueça as ferramentas!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sz="1200"/>
            </a:pPr>
            <a:r>
              <a:t>Acabamos de liberar o episódio 5</a:t>
            </a:r>
            <a:r>
              <a:rPr b="0"/>
              <a:t> do nosso Intensivo em </a:t>
            </a:r>
            <a:endParaRPr b="0"/>
          </a:p>
          <a:p>
            <a:pPr algn="l" defTabSz="355600">
              <a:defRPr b="0" sz="1200"/>
            </a:pPr>
            <a:r>
              <a:t>vendas online: Domine a estratégia e não a ferramenta.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 u="sng">
                <a:solidFill>
                  <a:srgbClr val="E4AF0A"/>
                </a:solidFill>
                <a:uFill>
                  <a:solidFill>
                    <a:srgbClr val="E4AF0A"/>
                  </a:solidFill>
                </a:uFill>
              </a:defRPr>
            </a:pPr>
            <a:r>
              <a:t>Clique aqui para assistir os episódios</a:t>
            </a:r>
            <a:endParaRPr u="none">
              <a:solidFill>
                <a:srgbClr val="000000"/>
              </a:solidFill>
            </a:endParaRP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Agora que todos os episódios estão no ar, você tem pouco tempo para assistir. 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Nós vamos tirá-los do ar a qualquer momento!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Além disso preparamos uma condição especial para o meu treinamento ‘’Como vender de 30 a 120 cursos online por mês’’’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Liberamos esse treinamento com com uma série de benefícios para quem assistiu a série "intensivo em vendas online"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rPr b="1"/>
              <a:t>-</a:t>
            </a:r>
            <a:r>
              <a:t> Desconto</a:t>
            </a:r>
          </a:p>
          <a:p>
            <a:pPr algn="l" defTabSz="355600">
              <a:defRPr b="0" sz="1200"/>
            </a:pPr>
            <a:r>
              <a:rPr b="1"/>
              <a:t>-</a:t>
            </a:r>
            <a:r>
              <a:t> Parcelamento s/ juros</a:t>
            </a:r>
          </a:p>
          <a:p>
            <a:pPr algn="l" defTabSz="355600">
              <a:defRPr b="0" sz="1200"/>
            </a:pPr>
            <a:r>
              <a:rPr b="1"/>
              <a:t>-</a:t>
            </a:r>
            <a:r>
              <a:t> Bônus exclusivo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rPr b="1"/>
              <a:t>+</a:t>
            </a:r>
            <a:r>
              <a:t> R$ 797,00 em bônus envolvendo outros dos meus cursos online!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Para ter acesso a tudo isso, clique no link abaixo</a:t>
            </a:r>
          </a:p>
          <a:p>
            <a:pPr algn="l" defTabSz="355600">
              <a:defRPr b="0" sz="1200"/>
            </a:pPr>
            <a:r>
              <a:t>Onde estão os episódios da série no final da página</a:t>
            </a:r>
          </a:p>
          <a:p>
            <a:pPr algn="l" defTabSz="355600">
              <a:defRPr b="0" sz="1200"/>
            </a:pPr>
            <a:r>
              <a:t>Tem um botão com todas as informações!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spcBef>
                <a:spcPts val="200"/>
              </a:spcBef>
              <a:defRPr sz="1400" u="sng">
                <a:solidFill>
                  <a:srgbClr val="E4AF0A"/>
                </a:solidFill>
                <a:uFill>
                  <a:solidFill>
                    <a:srgbClr val="E4AF0A"/>
                  </a:solidFill>
                </a:uFill>
              </a:defRPr>
            </a:pPr>
            <a:r>
              <a:t>CLIQUE AQUI PARA ACESSAR AS INFORMAÇÕES!</a:t>
            </a:r>
            <a:endParaRPr u="none">
              <a:solidFill>
                <a:srgbClr val="000000"/>
              </a:solidFill>
            </a:endParaRP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 </a:t>
            </a:r>
          </a:p>
        </p:txBody>
      </p:sp>
      <p:sp>
        <p:nvSpPr>
          <p:cNvPr id="275" name="Episódio 5 - Domine a estratégia!"/>
          <p:cNvSpPr txBox="1"/>
          <p:nvPr/>
        </p:nvSpPr>
        <p:spPr>
          <a:xfrm>
            <a:off x="3123056" y="539750"/>
            <a:ext cx="6758687" cy="63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8200"/>
              </a:lnSpc>
              <a:defRPr b="0" sz="3500">
                <a:solidFill>
                  <a:srgbClr val="555555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Episódio 5 - Domine a estratégia!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Vai acabar!"/>
          <p:cNvSpPr txBox="1"/>
          <p:nvPr/>
        </p:nvSpPr>
        <p:spPr>
          <a:xfrm>
            <a:off x="5167756" y="742950"/>
            <a:ext cx="2387030" cy="63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8200"/>
              </a:lnSpc>
              <a:defRPr b="0" sz="3500">
                <a:solidFill>
                  <a:srgbClr val="555555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Vai acabar!</a:t>
            </a:r>
          </a:p>
        </p:txBody>
      </p:sp>
      <p:sp>
        <p:nvSpPr>
          <p:cNvPr id="278" name="Olá,…"/>
          <p:cNvSpPr txBox="1"/>
          <p:nvPr/>
        </p:nvSpPr>
        <p:spPr>
          <a:xfrm>
            <a:off x="2502807" y="2053628"/>
            <a:ext cx="7999186" cy="60908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 b="0" sz="1200"/>
            </a:pPr>
            <a:r>
              <a:t>Olá,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Atualmente o nosso treinamento mais completo quando o assunto é vender cursos e serviços através da internet se chama: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Semana passada liberamos o ''Intensivo gratuito em vendas online'' e junto com ele uma oportunidade exclusiva para o </a:t>
            </a:r>
            <a:r>
              <a:rPr b="1"/>
              <a:t>______________________________________________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Essa condição vai durar pouquíssimo tempo e é a melhor oportunidade para garantir a sua vaga e decolar as suas vendas online!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sz="1200"/>
            </a:pPr>
            <a:r>
              <a:t>Nesse treinamento você vai aprender:</a:t>
            </a:r>
            <a:endParaRPr b="0"/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rPr b="1"/>
              <a:t>1 -</a:t>
            </a:r>
            <a:r>
              <a:t> </a:t>
            </a:r>
          </a:p>
          <a:p>
            <a:pPr algn="l" defTabSz="355600">
              <a:defRPr b="0" sz="1200"/>
            </a:pPr>
            <a:r>
              <a:rPr b="1"/>
              <a:t>2 -</a:t>
            </a:r>
            <a:r>
              <a:t> </a:t>
            </a:r>
          </a:p>
          <a:p>
            <a:pPr algn="l" defTabSz="355600">
              <a:defRPr b="0" sz="1200"/>
            </a:pPr>
            <a:r>
              <a:rPr b="1"/>
              <a:t>3 -</a:t>
            </a:r>
            <a:r>
              <a:t> </a:t>
            </a:r>
          </a:p>
          <a:p>
            <a:pPr algn="l" defTabSz="355600">
              <a:defRPr b="0" sz="1200"/>
            </a:pPr>
            <a:r>
              <a:rPr b="1"/>
              <a:t>4 -</a:t>
            </a:r>
            <a:endParaRPr b="1"/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A condição que preparamos está incrível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marL="426719" indent="-426719" algn="l" defTabSz="355600">
              <a:buSzPct val="145000"/>
              <a:buFont typeface="Menlo"/>
              <a:buChar char="•"/>
              <a:defRPr b="0" sz="1200"/>
            </a:pPr>
            <a:r>
              <a:t>Desconto</a:t>
            </a:r>
          </a:p>
          <a:p>
            <a:pPr marL="426719" indent="-426719" algn="l" defTabSz="355600">
              <a:buSzPct val="145000"/>
              <a:buFont typeface="Menlo"/>
              <a:buChar char="•"/>
              <a:defRPr b="0" sz="1200"/>
            </a:pPr>
            <a:r>
              <a:t>Parcelamento s/ juros</a:t>
            </a:r>
          </a:p>
          <a:p>
            <a:pPr marL="426719" indent="-426719" algn="l" defTabSz="355600">
              <a:buSzPct val="145000"/>
              <a:buFont typeface="Menlo"/>
              <a:buChar char="•"/>
              <a:defRPr b="0" sz="1200"/>
            </a:pPr>
            <a:r>
              <a:t>Bônus exclusivo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rPr b="1"/>
              <a:t>+</a:t>
            </a:r>
            <a:r>
              <a:t> R$ 797,00 em bônus envolvendo outros dos meus cursos online!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 u="sng">
                <a:solidFill>
                  <a:srgbClr val="E4AF0A"/>
                </a:solidFill>
                <a:uFill>
                  <a:solidFill>
                    <a:srgbClr val="E4AF0A"/>
                  </a:solidFill>
                </a:uFill>
              </a:defRPr>
            </a:pPr>
            <a:r>
              <a:t>Clique aqui e vá direto para a página do curso</a:t>
            </a:r>
            <a:endParaRPr u="none">
              <a:solidFill>
                <a:srgbClr val="000000"/>
              </a:solidFill>
            </a:endParaRP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  <a:r>
              <a:t> </a:t>
            </a:r>
          </a:p>
          <a:p>
            <a:pPr algn="l" defTabSz="355600">
              <a:defRPr b="0" sz="1200"/>
            </a:pPr>
          </a:p>
          <a:p>
            <a:pPr algn="l" defTabSz="355600">
              <a:defRPr b="0" sz="1200"/>
            </a:pPr>
            <a:r>
              <a:t>'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Olá,…"/>
          <p:cNvSpPr txBox="1"/>
          <p:nvPr/>
        </p:nvSpPr>
        <p:spPr>
          <a:xfrm>
            <a:off x="3392494" y="1581632"/>
            <a:ext cx="6219811" cy="63109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 b="0" sz="1500"/>
            </a:pPr>
            <a:r>
              <a:t>Olá,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t>Não sei se já contei isso aqui, mas ano passado nós mudamos completamente o nosso modelo de Negócio que era 100% focado em vendas de serviços Através da internet!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t>Focamos na venda de cursos online, 9 meses depois fechamos o ano com 3220 novos alunos em nossos cursos.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t>Empacotei todo o passo a passo que me fez chegar nesse Resultado e transformei no Treinamento ___________________</a:t>
            </a:r>
          </a:p>
          <a:p>
            <a:pPr algn="l" defTabSz="355600">
              <a:defRPr b="0" sz="1500"/>
            </a:pP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t>Estou te contando isso porque hoje liberamos esse treinamento com com uma  série de benefícios para quem assistiu a série ‘’Intensivo em vendas online’’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rPr>
                <a:latin typeface="Helvetica"/>
                <a:ea typeface="Helvetica"/>
                <a:cs typeface="Helvetica"/>
                <a:sym typeface="Helvetica"/>
              </a:rPr>
              <a:t>📌</a:t>
            </a:r>
            <a:r>
              <a:t>Desconto </a:t>
            </a:r>
            <a:br/>
            <a:r>
              <a:rPr>
                <a:latin typeface="Helvetica"/>
                <a:ea typeface="Helvetica"/>
                <a:cs typeface="Helvetica"/>
                <a:sym typeface="Helvetica"/>
              </a:rPr>
              <a:t>📌</a:t>
            </a:r>
            <a:r>
              <a:t>Parcelamento s/ juros </a:t>
            </a:r>
            <a:br/>
            <a:r>
              <a:rPr>
                <a:latin typeface="Helvetica"/>
                <a:ea typeface="Helvetica"/>
                <a:cs typeface="Helvetica"/>
                <a:sym typeface="Helvetica"/>
              </a:rPr>
              <a:t>📌</a:t>
            </a:r>
            <a:r>
              <a:t>Bônus exclusivo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/>
            </a:pPr>
            <a:r>
              <a:t>Para ter acesso a tudo isso, clique no link abaixo onde estão os episódios da série no final da página Tem um botão com todas as informações!</a:t>
            </a:r>
          </a:p>
          <a:p>
            <a:pPr algn="l" defTabSz="355600">
              <a:defRPr b="0" sz="1500"/>
            </a:pPr>
            <a:r>
              <a:t> </a:t>
            </a:r>
          </a:p>
          <a:p>
            <a:pPr algn="l" defTabSz="355600">
              <a:defRPr b="0" sz="1500">
                <a:latin typeface="Helvetica"/>
                <a:ea typeface="Helvetica"/>
                <a:cs typeface="Helvetica"/>
                <a:sym typeface="Helvetica"/>
              </a:defRPr>
            </a:pPr>
            <a:r>
              <a:t>👇👇👇</a:t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defTabSz="355600">
              <a:defRPr b="0" sz="1200"/>
            </a:pPr>
            <a:r>
              <a:t> </a:t>
            </a:r>
          </a:p>
        </p:txBody>
      </p:sp>
      <p:sp>
        <p:nvSpPr>
          <p:cNvPr id="281" name="Só abra se for antes das 23h59."/>
          <p:cNvSpPr txBox="1"/>
          <p:nvPr/>
        </p:nvSpPr>
        <p:spPr>
          <a:xfrm>
            <a:off x="3181508" y="508000"/>
            <a:ext cx="6463984" cy="63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8200"/>
              </a:lnSpc>
              <a:defRPr b="0" sz="3500">
                <a:solidFill>
                  <a:srgbClr val="555555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r>
              <a:t>Só abra se for antes das 23h59.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AMPANHA DE 1 DIA - OFERTA DIRETA"/>
          <p:cNvSpPr txBox="1"/>
          <p:nvPr/>
        </p:nvSpPr>
        <p:spPr>
          <a:xfrm>
            <a:off x="1288871" y="4059036"/>
            <a:ext cx="10427057" cy="7338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4200"/>
            </a:lvl1pPr>
          </a:lstStyle>
          <a:p>
            <a:pPr/>
            <a:r>
              <a:t>CAMPANHA DE 1 DIA - OFERTA DIRETA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Olá,…"/>
          <p:cNvSpPr txBox="1"/>
          <p:nvPr/>
        </p:nvSpPr>
        <p:spPr>
          <a:xfrm>
            <a:off x="269600" y="1298516"/>
            <a:ext cx="12465600" cy="79566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3900"/>
              </a:lnSpc>
              <a:defRPr b="0" sz="1500"/>
            </a:pPr>
            <a:r>
              <a:t>Olá,</a:t>
            </a:r>
          </a:p>
          <a:p>
            <a:pPr algn="l" defTabSz="457200">
              <a:lnSpc>
                <a:spcPts val="3900"/>
              </a:lnSpc>
              <a:defRPr b="0" sz="1500"/>
            </a:pPr>
          </a:p>
          <a:p>
            <a:pPr algn="l" defTabSz="457200">
              <a:lnSpc>
                <a:spcPts val="3900"/>
              </a:lnSpc>
              <a:defRPr b="0" sz="1500"/>
            </a:pPr>
            <a:r>
              <a:t>São cinco treinamentos por R$ 87,90</a:t>
            </a:r>
          </a:p>
          <a:p>
            <a:pPr algn="l" defTabSz="457200">
              <a:lnSpc>
                <a:spcPts val="3900"/>
              </a:lnSpc>
              <a:defRPr b="0" sz="1500"/>
            </a:pPr>
          </a:p>
          <a:p>
            <a:pPr algn="l" defTabSz="457200">
              <a:lnSpc>
                <a:spcPts val="3900"/>
              </a:lnSpc>
              <a:defRPr b="0" sz="1500"/>
            </a:pPr>
            <a:r>
              <a:t>Essa é a sua chance de fechar </a:t>
            </a:r>
            <a:r>
              <a:rPr b="1"/>
              <a:t>vendas SEMANAIS</a:t>
            </a:r>
            <a:r>
              <a:t> dos seus serviços, aumentar drasticamente os seus ganhos e multiplicar o seu tempo livre.</a:t>
            </a:r>
          </a:p>
          <a:p>
            <a:pPr algn="l" defTabSz="457200">
              <a:lnSpc>
                <a:spcPts val="3900"/>
              </a:lnSpc>
              <a:defRPr b="0" sz="1500"/>
            </a:pPr>
            <a:br/>
            <a:r>
              <a:t>Você está </a:t>
            </a:r>
            <a:r>
              <a:rPr b="1"/>
              <a:t>diante da oportunidade</a:t>
            </a:r>
            <a:r>
              <a:t> de dominar as habilidades mais importantes para vender os seus serviços online.</a:t>
            </a:r>
          </a:p>
          <a:p>
            <a:pPr algn="l" defTabSz="457200">
              <a:lnSpc>
                <a:spcPts val="3900"/>
              </a:lnSpc>
              <a:defRPr b="0" sz="1500"/>
            </a:pPr>
          </a:p>
          <a:p>
            <a:pPr algn="l" defTabSz="457200">
              <a:lnSpc>
                <a:spcPts val="3900"/>
              </a:lnSpc>
              <a:defRPr b="0" sz="1500" u="sng">
                <a:solidFill>
                  <a:srgbClr val="0000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São 5 treinamentos por menos de R$ 100,00</a:t>
            </a:r>
          </a:p>
          <a:p>
            <a:pPr algn="l" defTabSz="457200">
              <a:lnSpc>
                <a:spcPts val="3900"/>
              </a:lnSpc>
              <a:defRPr b="0" sz="1500" u="sng">
                <a:solidFill>
                  <a:srgbClr val="0000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u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defTabSz="457200">
              <a:lnSpc>
                <a:spcPts val="3400"/>
              </a:lnSpc>
              <a:defRPr b="0" sz="1500"/>
            </a:pPr>
            <a:r>
              <a:t>Veja um pouco mais sobre o </a:t>
            </a:r>
            <a:r>
              <a:rPr b="1"/>
              <a:t>que você irá receber</a:t>
            </a:r>
            <a:r>
              <a:t> ao se inscrever nesse pacote de treinamentos: </a:t>
            </a:r>
          </a:p>
          <a:p>
            <a:pPr algn="l" defTabSz="457200">
              <a:lnSpc>
                <a:spcPts val="3400"/>
              </a:lnSpc>
              <a:defRPr b="0" sz="1500"/>
            </a:pPr>
          </a:p>
          <a:p>
            <a:pPr algn="l" defTabSz="457200">
              <a:lnSpc>
                <a:spcPts val="3900"/>
              </a:lnSpc>
              <a:defRPr b="0" sz="1500"/>
            </a:pPr>
            <a:r>
              <a:rPr b="1" u="sng"/>
              <a:t>Treinamento conteúdos Lucrativos</a:t>
            </a:r>
            <a:r>
              <a:t> : Aqui você aprende a transformar vídeos lives e posts em clientes vendas e faturamento.</a:t>
            </a:r>
          </a:p>
          <a:p>
            <a:pPr algn="l" defTabSz="457200">
              <a:lnSpc>
                <a:spcPts val="3900"/>
              </a:lnSpc>
              <a:defRPr b="0" sz="1500"/>
            </a:pPr>
          </a:p>
          <a:p>
            <a:pPr algn="l" defTabSz="457200">
              <a:lnSpc>
                <a:spcPts val="3900"/>
              </a:lnSpc>
              <a:defRPr b="0" sz="1500"/>
            </a:pPr>
            <a:r>
              <a:rPr b="1" u="sng"/>
              <a:t>Treinamento Oferta Perfeita</a:t>
            </a:r>
            <a:r>
              <a:rPr b="1"/>
              <a:t>:</a:t>
            </a:r>
            <a:r>
              <a:t> Aqui você aprende como fazer uma oferta perfeita para vender os seus serviços através da internet. </a:t>
            </a:r>
          </a:p>
          <a:p>
            <a:pPr algn="l" defTabSz="457200">
              <a:lnSpc>
                <a:spcPts val="3900"/>
              </a:lnSpc>
              <a:defRPr b="0" sz="1500"/>
            </a:pPr>
          </a:p>
          <a:p>
            <a:pPr algn="l" defTabSz="457200">
              <a:lnSpc>
                <a:spcPts val="3900"/>
              </a:lnSpc>
              <a:defRPr b="0" sz="1500"/>
            </a:pPr>
            <a:r>
              <a:rPr b="1" u="sng"/>
              <a:t>Sessão de alto impacto</a:t>
            </a:r>
            <a:r>
              <a:rPr b="1"/>
              <a:t>:</a:t>
            </a:r>
            <a:r>
              <a:t> Neste treinamento você aprende como fazer sessões e atendimentos para vender os seus serviços e cursos.</a:t>
            </a:r>
          </a:p>
          <a:p>
            <a:pPr algn="l" defTabSz="457200">
              <a:lnSpc>
                <a:spcPts val="3900"/>
              </a:lnSpc>
              <a:defRPr b="0" sz="1500"/>
            </a:pPr>
          </a:p>
          <a:p>
            <a:pPr algn="l" defTabSz="457200">
              <a:lnSpc>
                <a:spcPts val="3900"/>
              </a:lnSpc>
              <a:defRPr b="0" sz="1500"/>
            </a:pPr>
            <a:r>
              <a:rPr b="1" u="sng"/>
              <a:t>O Palestrante 10x</a:t>
            </a:r>
            <a:r>
              <a:rPr b="1"/>
              <a:t>:</a:t>
            </a:r>
            <a:r>
              <a:t> Aprenda como transformar reuniões online, reuniões no zoom, palestras online no youtube, instagram e facebook em vendas de cursos e serviços. </a:t>
            </a:r>
          </a:p>
          <a:p>
            <a:pPr algn="l" defTabSz="457200">
              <a:lnSpc>
                <a:spcPts val="3900"/>
              </a:lnSpc>
              <a:defRPr b="0" sz="1500"/>
            </a:pPr>
          </a:p>
          <a:p>
            <a:pPr algn="l" defTabSz="457200">
              <a:lnSpc>
                <a:spcPts val="3900"/>
              </a:lnSpc>
              <a:defRPr b="0" sz="1500"/>
            </a:pPr>
            <a:r>
              <a:rPr b="1" u="sng"/>
              <a:t>Kit de vendas online</a:t>
            </a:r>
            <a:r>
              <a:rPr b="1"/>
              <a:t>:</a:t>
            </a:r>
            <a:r>
              <a:t> Uma série de palestras minhas ensinando como vender cursos online.</a:t>
            </a:r>
          </a:p>
          <a:p>
            <a:pPr algn="l" defTabSz="457200">
              <a:lnSpc>
                <a:spcPts val="3900"/>
              </a:lnSpc>
              <a:defRPr b="0" sz="1500"/>
            </a:pPr>
          </a:p>
          <a:p>
            <a:pPr algn="l" defTabSz="457200">
              <a:lnSpc>
                <a:spcPts val="3900"/>
              </a:lnSpc>
              <a:defRPr b="0" sz="1500"/>
            </a:pPr>
            <a:r>
              <a:t>Se você está decidido em conquistar o seu espaço na internet e mais do que isso, conquistar as suas VENDAS online não deixe passar essa oportunidade.</a:t>
            </a:r>
          </a:p>
          <a:p>
            <a:pPr algn="l" defTabSz="457200">
              <a:lnSpc>
                <a:spcPts val="3900"/>
              </a:lnSpc>
              <a:defRPr b="0" sz="1500" u="sng">
                <a:solidFill>
                  <a:srgbClr val="0007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Clique aqui para garantir a sua vaga</a:t>
            </a:r>
          </a:p>
          <a:p>
            <a:pPr algn="l" defTabSz="457200">
              <a:lnSpc>
                <a:spcPts val="3900"/>
              </a:lnSpc>
              <a:defRPr b="0" sz="1500" u="sng">
                <a:solidFill>
                  <a:srgbClr val="0007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  <a:p>
            <a:pPr algn="l" defTabSz="457200">
              <a:lnSpc>
                <a:spcPts val="3900"/>
              </a:lnSpc>
              <a:defRPr b="0" sz="1500"/>
            </a:pPr>
            <a:r>
              <a:t>Esse pacote ficará disponível por menos de 24 horas, isso não é um gatilho de</a:t>
            </a:r>
          </a:p>
          <a:p>
            <a:pPr algn="l" defTabSz="457200">
              <a:lnSpc>
                <a:spcPts val="3900"/>
              </a:lnSpc>
              <a:defRPr b="0" sz="1500"/>
            </a:pPr>
            <a:r>
              <a:t>vendas é a verdade!</a:t>
            </a:r>
          </a:p>
        </p:txBody>
      </p:sp>
      <p:sp>
        <p:nvSpPr>
          <p:cNvPr id="138" name="Título:  De 697,00 por R$ 87,90 - Só hoje"/>
          <p:cNvSpPr txBox="1"/>
          <p:nvPr/>
        </p:nvSpPr>
        <p:spPr>
          <a:xfrm>
            <a:off x="3625088" y="625957"/>
            <a:ext cx="5754625" cy="4625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Título: </a:t>
            </a:r>
            <a:r>
              <a:rPr b="0"/>
              <a:t> De 697,00 por R$ 87,90 - Só hoje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AMPANHA DE 3 E-MAILS (Aula ao vivo)"/>
          <p:cNvSpPr txBox="1"/>
          <p:nvPr/>
        </p:nvSpPr>
        <p:spPr>
          <a:xfrm>
            <a:off x="1313675" y="4109836"/>
            <a:ext cx="10377450" cy="7338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0" sz="4200"/>
            </a:pPr>
            <a:r>
              <a:rPr b="1"/>
              <a:t>CAMPANHA DE 3 E-MAILS</a:t>
            </a:r>
            <a:r>
              <a:t> (Aula ao vivo)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Olá,…"/>
          <p:cNvSpPr txBox="1"/>
          <p:nvPr/>
        </p:nvSpPr>
        <p:spPr>
          <a:xfrm>
            <a:off x="2146148" y="2163570"/>
            <a:ext cx="8712505" cy="66964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lnSpc>
                <a:spcPts val="4600"/>
              </a:lnSpc>
              <a:defRPr b="0" sz="2200">
                <a:latin typeface="Arial"/>
                <a:ea typeface="Arial"/>
                <a:cs typeface="Arial"/>
                <a:sym typeface="Arial"/>
              </a:defRPr>
            </a:pPr>
            <a:r>
              <a:t>Olá,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600"/>
              </a:lnSpc>
              <a:defRPr b="0" sz="22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600"/>
              </a:lnSpc>
              <a:defRPr b="0" sz="2200">
                <a:latin typeface="Arial"/>
                <a:ea typeface="Arial"/>
                <a:cs typeface="Arial"/>
                <a:sym typeface="Arial"/>
              </a:defRPr>
            </a:pPr>
            <a:r>
              <a:t>Hoje sexta feira às 15h, vou fazer uma aula ao vivo e gratuita no Zoom com o tema: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600"/>
              </a:lnSpc>
              <a:defRPr b="0" sz="22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600"/>
              </a:lnSpc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t>Como criar anúncios para vender cursos online, </a:t>
            </a:r>
            <a:r>
              <a:rPr b="0"/>
              <a:t>esse é um modelo adaptado para 2022.</a:t>
            </a:r>
            <a:endParaRPr b="0">
              <a:solidFill>
                <a:srgbClr val="555555"/>
              </a:solidFill>
            </a:endParaRPr>
          </a:p>
          <a:p>
            <a:pPr algn="l" defTabSz="457200">
              <a:lnSpc>
                <a:spcPts val="4600"/>
              </a:lnSpc>
              <a:defRPr b="0" sz="22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600"/>
              </a:lnSpc>
              <a:defRPr b="0" sz="2200">
                <a:latin typeface="Arial"/>
                <a:ea typeface="Arial"/>
                <a:cs typeface="Arial"/>
                <a:sym typeface="Arial"/>
              </a:defRPr>
            </a:pPr>
            <a:r>
              <a:t>Criamos um grupo de whatsapp para enviar o link da aula e garantir que não caia no Spam.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600"/>
              </a:lnSpc>
              <a:defRPr b="0" sz="22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600"/>
              </a:lnSpc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t>Se você quer: </a:t>
            </a:r>
            <a:endParaRPr b="0">
              <a:solidFill>
                <a:srgbClr val="555555"/>
              </a:solidFill>
            </a:endParaRPr>
          </a:p>
          <a:p>
            <a:pPr algn="l" defTabSz="457200">
              <a:lnSpc>
                <a:spcPts val="4600"/>
              </a:lnSpc>
              <a:defRPr b="0" sz="22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600"/>
              </a:lnSpc>
              <a:defRPr b="0" sz="2200">
                <a:latin typeface="Arial"/>
                <a:ea typeface="Arial"/>
                <a:cs typeface="Arial"/>
                <a:sym typeface="Arial"/>
              </a:defRPr>
            </a:pPr>
            <a:r>
              <a:t>Aprender como criar anúncios descomplicados e lucrativos que vendem cursos online todos os dias essa aula é para você. </a:t>
            </a:r>
            <a:endParaRPr>
              <a:solidFill>
                <a:srgbClr val="555555"/>
              </a:solidFill>
            </a:endParaRPr>
          </a:p>
          <a:p>
            <a:pPr algn="l" defTabSz="457200">
              <a:lnSpc>
                <a:spcPts val="4600"/>
              </a:lnSpc>
              <a:defRPr b="0" sz="2200">
                <a:solidFill>
                  <a:srgbClr val="555555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 </a:t>
            </a:r>
          </a:p>
          <a:p>
            <a:pPr algn="l" defTabSz="457200">
              <a:lnSpc>
                <a:spcPts val="4600"/>
              </a:lnSpc>
              <a:defRPr b="0" sz="2200" u="sng">
                <a:solidFill>
                  <a:srgbClr val="2A11E6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Clique e entre no grupo </a:t>
            </a:r>
            <a:endParaRPr u="none">
              <a:solidFill>
                <a:srgbClr val="555555"/>
              </a:solidFill>
            </a:endParaRPr>
          </a:p>
          <a:p>
            <a:pPr algn="l" defTabSz="457200">
              <a:lnSpc>
                <a:spcPts val="4600"/>
              </a:lnSpc>
              <a:defRPr b="0" sz="2200" u="sng">
                <a:solidFill>
                  <a:srgbClr val="2A11E6"/>
                </a:solidFill>
                <a:latin typeface="Arial"/>
                <a:ea typeface="Arial"/>
                <a:cs typeface="Arial"/>
                <a:sym typeface="Arial"/>
              </a:defRPr>
            </a:pPr>
            <a:endParaRPr u="none">
              <a:solidFill>
                <a:srgbClr val="555555"/>
              </a:solidFill>
            </a:endParaRPr>
          </a:p>
          <a:p>
            <a:pPr algn="l" defTabSz="457200">
              <a:lnSpc>
                <a:spcPts val="4500"/>
              </a:lnSpc>
              <a:defRPr sz="2200">
                <a:latin typeface="Arial"/>
                <a:ea typeface="Arial"/>
                <a:cs typeface="Arial"/>
                <a:sym typeface="Arial"/>
              </a:defRPr>
            </a:pPr>
            <a:r>
              <a:t>Vinicius Souza</a:t>
            </a:r>
            <a:endParaRPr b="0"/>
          </a:p>
        </p:txBody>
      </p:sp>
      <p:sp>
        <p:nvSpPr>
          <p:cNvPr id="143" name="E-mail 01 - Aula ao vivo"/>
          <p:cNvSpPr txBox="1"/>
          <p:nvPr/>
        </p:nvSpPr>
        <p:spPr>
          <a:xfrm>
            <a:off x="4701489" y="664820"/>
            <a:ext cx="360182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E-mail 01 - Aula ao vivo </a:t>
            </a:r>
          </a:p>
        </p:txBody>
      </p:sp>
      <p:sp>
        <p:nvSpPr>
          <p:cNvPr id="144" name="Título: Nova aula no Zoom - Como criar anúncios que vendem cursos"/>
          <p:cNvSpPr txBox="1"/>
          <p:nvPr/>
        </p:nvSpPr>
        <p:spPr>
          <a:xfrm>
            <a:off x="2894192" y="1346274"/>
            <a:ext cx="7216416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4200"/>
              </a:lnSpc>
              <a:defRPr b="0" sz="1800">
                <a:solidFill>
                  <a:srgbClr val="000000">
                    <a:alpha val="87058"/>
                  </a:srgb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b="1"/>
              <a:t>Título</a:t>
            </a:r>
            <a:r>
              <a:t>: Nova aula no Zoom - Como criar anúncios que vendem cursos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