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Playfair Display"/>
      <p:regular r:id="rId19"/>
      <p:bold r:id="rId20"/>
      <p:italic r:id="rId21"/>
      <p:boldItalic r:id="rId22"/>
    </p:embeddedFont>
    <p:embeddedFont>
      <p:font typeface="Montserrat"/>
      <p:regular r:id="rId23"/>
      <p:bold r:id="rId24"/>
      <p:italic r:id="rId25"/>
      <p:boldItalic r:id="rId26"/>
    </p:embeddedFont>
    <p:embeddedFont>
      <p:font typeface="Oswald"/>
      <p:regular r:id="rId27"/>
      <p:bold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layfairDisplay-bold.fntdata"/><Relationship Id="rId22" Type="http://schemas.openxmlformats.org/officeDocument/2006/relationships/font" Target="fonts/PlayfairDisplay-boldItalic.fntdata"/><Relationship Id="rId21" Type="http://schemas.openxmlformats.org/officeDocument/2006/relationships/font" Target="fonts/PlayfairDisplay-italic.fntdata"/><Relationship Id="rId24" Type="http://schemas.openxmlformats.org/officeDocument/2006/relationships/font" Target="fonts/Montserrat-bold.fntdata"/><Relationship Id="rId23" Type="http://schemas.openxmlformats.org/officeDocument/2006/relationships/font" Target="fonts/Montserra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Montserrat-boldItalic.fntdata"/><Relationship Id="rId25" Type="http://schemas.openxmlformats.org/officeDocument/2006/relationships/font" Target="fonts/Montserrat-italic.fntdata"/><Relationship Id="rId28" Type="http://schemas.openxmlformats.org/officeDocument/2006/relationships/font" Target="fonts/Oswald-bold.fntdata"/><Relationship Id="rId27" Type="http://schemas.openxmlformats.org/officeDocument/2006/relationships/font" Target="fonts/Oswa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PlayfairDisplay-regular.fntdata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866e609b60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866e609b60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866e609b60_1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866e609b60_1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866e609b60_1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866e609b60_1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866e609b60_1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866e609b60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866e609b60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866e609b60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866e609b60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866e609b60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866e609b60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866e609b60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866e609b60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866e609b60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866e609b60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866e609b60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866e609b60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866e609b60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866e609b60_1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866e609b60_1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866e609b60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866e609b60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rgbClr val="0CF28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A API’s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Verbos http</a:t>
            </a:r>
            <a:endParaRPr/>
          </a:p>
        </p:txBody>
      </p:sp>
      <p:sp>
        <p:nvSpPr>
          <p:cNvPr id="113" name="Google Shape;113;p22"/>
          <p:cNvSpPr txBox="1"/>
          <p:nvPr>
            <p:ph idx="1" type="subTitle"/>
          </p:nvPr>
        </p:nvSpPr>
        <p:spPr>
          <a:xfrm>
            <a:off x="344250" y="3550650"/>
            <a:ext cx="4910100" cy="128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GET - Obter dados existentes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POST - Enviar dados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PUT - Atualizar de dados existentes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DELETE - Excluir dados</a:t>
            </a:r>
            <a:endParaRPr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Status codes</a:t>
            </a:r>
            <a:endParaRPr/>
          </a:p>
        </p:txBody>
      </p:sp>
      <p:sp>
        <p:nvSpPr>
          <p:cNvPr id="119" name="Google Shape;119;p23"/>
          <p:cNvSpPr txBox="1"/>
          <p:nvPr>
            <p:ph idx="1" type="subTitle"/>
          </p:nvPr>
        </p:nvSpPr>
        <p:spPr>
          <a:xfrm>
            <a:off x="344250" y="3550650"/>
            <a:ext cx="4910100" cy="14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1xx: Informação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2xx: Sucesso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3xx: Redirecionamento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4xx: Erro no cliente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5xx: Erro no servidor</a:t>
            </a:r>
            <a:endParaRPr sz="1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Status codes na prática</a:t>
            </a:r>
            <a:endParaRPr/>
          </a:p>
        </p:txBody>
      </p:sp>
      <p:sp>
        <p:nvSpPr>
          <p:cNvPr id="125" name="Google Shape;125;p24"/>
          <p:cNvSpPr txBox="1"/>
          <p:nvPr>
            <p:ph idx="1" type="subTitle"/>
          </p:nvPr>
        </p:nvSpPr>
        <p:spPr>
          <a:xfrm>
            <a:off x="344250" y="3550650"/>
            <a:ext cx="4910100" cy="140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Aperte F12 em qualquer site e navegue até a aba “network”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Pronto para praticar?</a:t>
            </a:r>
            <a:endParaRPr/>
          </a:p>
        </p:txBody>
      </p:sp>
      <p:sp>
        <p:nvSpPr>
          <p:cNvPr id="131" name="Google Shape;131;p25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API</a:t>
            </a:r>
            <a:endParaRPr/>
          </a:p>
        </p:txBody>
      </p:sp>
      <p:sp>
        <p:nvSpPr>
          <p:cNvPr id="65" name="Google Shape;65;p14"/>
          <p:cNvSpPr txBox="1"/>
          <p:nvPr>
            <p:ph idx="1" type="subTitle"/>
          </p:nvPr>
        </p:nvSpPr>
        <p:spPr>
          <a:xfrm>
            <a:off x="344250" y="3550650"/>
            <a:ext cx="4910100" cy="133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Apis são serviços disponibilizados online para acessar recursos ou funcionalidades de alguma aplicação web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API possuem 4 partes</a:t>
            </a:r>
            <a:endParaRPr/>
          </a:p>
        </p:txBody>
      </p:sp>
      <p:sp>
        <p:nvSpPr>
          <p:cNvPr id="71" name="Google Shape;71;p15"/>
          <p:cNvSpPr txBox="1"/>
          <p:nvPr>
            <p:ph idx="1" type="subTitle"/>
          </p:nvPr>
        </p:nvSpPr>
        <p:spPr>
          <a:xfrm>
            <a:off x="344250" y="3550650"/>
            <a:ext cx="4910100" cy="151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lang="en" sz="2300"/>
              <a:t>URL BASE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lang="en" sz="2300"/>
              <a:t>ENDPOINT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lang="en" sz="2300"/>
              <a:t>RECURSO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lang="en" sz="2300"/>
              <a:t>VERBOS HTTP</a:t>
            </a:r>
            <a:endParaRPr sz="23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660400" lvl="0" marL="457200" rtl="0" algn="ctr">
              <a:spcBef>
                <a:spcPts val="0"/>
              </a:spcBef>
              <a:spcAft>
                <a:spcPts val="0"/>
              </a:spcAft>
              <a:buSzPts val="6800"/>
              <a:buAutoNum type="arabicPeriod"/>
            </a:pPr>
            <a:r>
              <a:rPr lang="en"/>
              <a:t>Url base</a:t>
            </a:r>
            <a:endParaRPr/>
          </a:p>
        </p:txBody>
      </p:sp>
      <p:sp>
        <p:nvSpPr>
          <p:cNvPr id="77" name="Google Shape;77;p16"/>
          <p:cNvSpPr txBox="1"/>
          <p:nvPr>
            <p:ph idx="1" type="subTitle"/>
          </p:nvPr>
        </p:nvSpPr>
        <p:spPr>
          <a:xfrm>
            <a:off x="344250" y="3550650"/>
            <a:ext cx="4910100" cy="970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http://dummy.restapiexample.com/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100"/>
              <a:t>http://dummy.restapiexample.com/</a:t>
            </a:r>
            <a:endParaRPr sz="5100"/>
          </a:p>
        </p:txBody>
      </p:sp>
      <p:sp>
        <p:nvSpPr>
          <p:cNvPr id="83" name="Google Shape;83;p17"/>
          <p:cNvSpPr txBox="1"/>
          <p:nvPr>
            <p:ph idx="1" type="subTitle"/>
          </p:nvPr>
        </p:nvSpPr>
        <p:spPr>
          <a:xfrm>
            <a:off x="311700" y="3411525"/>
            <a:ext cx="8520600" cy="164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http://dummy.restapiexample.com/api/v1/employees http://dummy.restapiexample.com/api/v1/employee/1 http://dummy.restapiexample.com/api/v1/create http://dummy.restapiexample.com/api/v1/update/21 http://dummy.restapiexample.com/api/v1/delete/2</a:t>
            </a:r>
            <a:endParaRPr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endpoint</a:t>
            </a:r>
            <a:endParaRPr/>
          </a:p>
        </p:txBody>
      </p:sp>
      <p:sp>
        <p:nvSpPr>
          <p:cNvPr id="89" name="Google Shape;89;p18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O que vem depois do url base</a:t>
            </a:r>
            <a:endParaRPr sz="23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endpoint</a:t>
            </a:r>
            <a:endParaRPr/>
          </a:p>
        </p:txBody>
      </p:sp>
      <p:sp>
        <p:nvSpPr>
          <p:cNvPr id="95" name="Google Shape;95;p19"/>
          <p:cNvSpPr txBox="1"/>
          <p:nvPr>
            <p:ph idx="1" type="subTitle"/>
          </p:nvPr>
        </p:nvSpPr>
        <p:spPr>
          <a:xfrm>
            <a:off x="344250" y="3550650"/>
            <a:ext cx="6695400" cy="155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http://dummy.restapiexample.com/api/v1/employees http://dummy.restapiexample.com/api/v1/employee/1 http://dummy.restapiexample.com/api/v1/create http://dummy.restapiexample.com/api/v1/update/21 http://dummy.restapiexample.com/api/v1/delete/2</a:t>
            </a:r>
            <a:endParaRPr sz="1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800"/>
              <a:t>Api são compostas de</a:t>
            </a:r>
            <a:endParaRPr sz="5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800"/>
              <a:t>Url base + endpoint</a:t>
            </a:r>
            <a:endParaRPr sz="5800"/>
          </a:p>
        </p:txBody>
      </p:sp>
      <p:sp>
        <p:nvSpPr>
          <p:cNvPr id="101" name="Google Shape;101;p20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recurso</a:t>
            </a:r>
            <a:endParaRPr/>
          </a:p>
        </p:txBody>
      </p:sp>
      <p:sp>
        <p:nvSpPr>
          <p:cNvPr id="107" name="Google Shape;107;p21"/>
          <p:cNvSpPr txBox="1"/>
          <p:nvPr>
            <p:ph idx="1" type="subTitle"/>
          </p:nvPr>
        </p:nvSpPr>
        <p:spPr>
          <a:xfrm>
            <a:off x="344250" y="3550650"/>
            <a:ext cx="4910100" cy="135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Tudo o que é retornado ou enviado a uma api é considerado um recurso(resource em inglês)</a:t>
            </a:r>
            <a:endParaRPr sz="2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