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92"/>
  </p:notesMasterIdLst>
  <p:sldIdLst>
    <p:sldId id="375" r:id="rId2"/>
    <p:sldId id="421" r:id="rId3"/>
    <p:sldId id="395" r:id="rId4"/>
    <p:sldId id="381" r:id="rId5"/>
    <p:sldId id="259" r:id="rId6"/>
    <p:sldId id="1433" r:id="rId7"/>
    <p:sldId id="382" r:id="rId8"/>
    <p:sldId id="343" r:id="rId9"/>
    <p:sldId id="374" r:id="rId10"/>
    <p:sldId id="1438" r:id="rId11"/>
    <p:sldId id="344" r:id="rId12"/>
    <p:sldId id="269" r:id="rId13"/>
    <p:sldId id="397" r:id="rId14"/>
    <p:sldId id="407" r:id="rId15"/>
    <p:sldId id="396" r:id="rId16"/>
    <p:sldId id="348" r:id="rId17"/>
    <p:sldId id="265" r:id="rId18"/>
    <p:sldId id="266" r:id="rId19"/>
    <p:sldId id="286" r:id="rId20"/>
    <p:sldId id="1022" r:id="rId21"/>
    <p:sldId id="1274" r:id="rId22"/>
    <p:sldId id="1268" r:id="rId23"/>
    <p:sldId id="1420" r:id="rId24"/>
    <p:sldId id="1440" r:id="rId25"/>
    <p:sldId id="1442" r:id="rId26"/>
    <p:sldId id="1439" r:id="rId27"/>
    <p:sldId id="1273" r:id="rId28"/>
    <p:sldId id="1272" r:id="rId29"/>
    <p:sldId id="1271" r:id="rId30"/>
    <p:sldId id="416" r:id="rId31"/>
    <p:sldId id="1434" r:id="rId32"/>
    <p:sldId id="1400" r:id="rId33"/>
    <p:sldId id="1401" r:id="rId34"/>
    <p:sldId id="283" r:id="rId35"/>
    <p:sldId id="280" r:id="rId36"/>
    <p:sldId id="341" r:id="rId37"/>
    <p:sldId id="399" r:id="rId38"/>
    <p:sldId id="282" r:id="rId39"/>
    <p:sldId id="376" r:id="rId40"/>
    <p:sldId id="377" r:id="rId41"/>
    <p:sldId id="378" r:id="rId42"/>
    <p:sldId id="406" r:id="rId43"/>
    <p:sldId id="400" r:id="rId44"/>
    <p:sldId id="443" r:id="rId45"/>
    <p:sldId id="418" r:id="rId46"/>
    <p:sldId id="444" r:id="rId47"/>
    <p:sldId id="293" r:id="rId48"/>
    <p:sldId id="402" r:id="rId49"/>
    <p:sldId id="295" r:id="rId50"/>
    <p:sldId id="415" r:id="rId51"/>
    <p:sldId id="1423" r:id="rId52"/>
    <p:sldId id="1427" r:id="rId53"/>
    <p:sldId id="1425" r:id="rId54"/>
    <p:sldId id="1428" r:id="rId55"/>
    <p:sldId id="1430" r:id="rId56"/>
    <p:sldId id="419" r:id="rId57"/>
    <p:sldId id="1432" r:id="rId58"/>
    <p:sldId id="1437" r:id="rId59"/>
    <p:sldId id="1419" r:id="rId60"/>
    <p:sldId id="1436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422" r:id="rId72"/>
    <p:sldId id="423" r:id="rId73"/>
    <p:sldId id="424" r:id="rId74"/>
    <p:sldId id="425" r:id="rId75"/>
    <p:sldId id="426" r:id="rId76"/>
    <p:sldId id="427" r:id="rId77"/>
    <p:sldId id="428" r:id="rId78"/>
    <p:sldId id="429" r:id="rId79"/>
    <p:sldId id="430" r:id="rId80"/>
    <p:sldId id="431" r:id="rId81"/>
    <p:sldId id="432" r:id="rId82"/>
    <p:sldId id="433" r:id="rId83"/>
    <p:sldId id="434" r:id="rId84"/>
    <p:sldId id="435" r:id="rId85"/>
    <p:sldId id="436" r:id="rId86"/>
    <p:sldId id="437" r:id="rId87"/>
    <p:sldId id="438" r:id="rId88"/>
    <p:sldId id="439" r:id="rId89"/>
    <p:sldId id="440" r:id="rId90"/>
    <p:sldId id="441" r:id="rId9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Q4F0p2AjKuNO1c0/UbaZg==" hashData="+T3Meqqo6/Sc0f7HR8Eo0PUEr+sf2B2yQ5Gbp9uYErRPU77JQ6NLofrIcSYvW5Y6vDINZTdLHoD/1oA/m7orVA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  <a:srgbClr val="BFBFBF"/>
    <a:srgbClr val="F0E3BD"/>
    <a:srgbClr val="FF6600"/>
    <a:srgbClr val="006600"/>
    <a:srgbClr val="BDD7BD"/>
    <a:srgbClr val="008000"/>
    <a:srgbClr val="FF3300"/>
    <a:srgbClr val="CC0066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6433" autoAdjust="0"/>
  </p:normalViewPr>
  <p:slideViewPr>
    <p:cSldViewPr>
      <p:cViewPr varScale="1">
        <p:scale>
          <a:sx n="77" d="100"/>
          <a:sy n="77" d="100"/>
        </p:scale>
        <p:origin x="1068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955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71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73ED3-4285-B519-8836-9604E2CF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0FCD58-3242-EAC2-3AE8-051DB4467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2083C7-7F21-74A7-426A-3850194AE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80FA2-C909-69BD-C1E7-3776201F4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0684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1393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516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441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035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096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1734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7237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8475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807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8008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80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098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79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343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F14E3-2141-5D76-C7EC-6C50B483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BF9B2E-1DE9-7CB7-3EEE-6BB73D4FE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62A0E7-FC54-2F88-6832-9818AB049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686003-393B-DDE2-4196-5ECB6E9CB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9705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0D67-D2BE-DBAE-6C5A-25348419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AF7DB1-74F2-BEDC-9CED-03290573B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0657CE-BC7E-468A-F350-E7BD2879F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9C4866-7D36-79A1-FE24-0D63A5B40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3612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8A87-BC98-8C01-FAEE-C721CFCA0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78A701-F231-2996-BEF4-B6E08279B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3D8451-CA4A-EB5A-B157-EF257F14C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788E9-A760-8E6D-5EB6-B12D17400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259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959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3532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46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7641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0794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F557-C08B-1B60-E9D3-2AEB9F37D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9C471BC-A95E-4772-D7AF-3EF31D964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8553C1-7732-2EBE-7D26-72A961732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2BCE16-8B4D-5EC2-3A5A-DCE3C0252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378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448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258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277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20799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164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804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951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7230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200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5049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2170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119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5956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58540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1663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2648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8081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56387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72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1634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86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60112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3160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77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84313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12383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106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6176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8642-52A5-D2C0-26EC-86F47F2D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C021CB-A623-24E8-B824-AF7A0CB8E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987549-C220-BFA6-5F71-48452D10C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9C4CB0-61F5-55F8-AC53-68032CDE4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509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91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9152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4E4C7-643D-76A8-6F02-9183DE7F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E58836-B81B-83F5-17A7-56D6337DB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7ACF4DD-C0C1-CD51-2F82-7DD0FF101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754D6F-3CBC-C084-E20A-530906DE3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48795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30113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2524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1063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9328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92160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6268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88120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49958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552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6948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8161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9527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4223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0589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725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5430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6446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3009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8639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849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67205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5430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4235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0060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9101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8828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8737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1199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5864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9035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80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67205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8980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08/03/2025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2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2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5.png"/><Relationship Id="rId5" Type="http://schemas.openxmlformats.org/officeDocument/2006/relationships/image" Target="../media/image12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4.jpg"/><Relationship Id="rId6" Type="http://schemas.openxmlformats.org/officeDocument/2006/relationships/image" Target="../media/image18.png"/><Relationship Id="rId7" Type="http://schemas.microsoft.com/office/2007/relationships/hdphoto" Target="../media/hdphoto1.wdp"/><Relationship Id="rId8" Type="http://schemas.openxmlformats.org/officeDocument/2006/relationships/image" Target="../media/image12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12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12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4.jpg"/><Relationship Id="rId5" Type="http://schemas.openxmlformats.org/officeDocument/2006/relationships/image" Target="../media/image23.png"/><Relationship Id="rId6" Type="http://schemas.openxmlformats.org/officeDocument/2006/relationships/image" Target="../media/image12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Relationship Id="rId4" Type="http://schemas.openxmlformats.org/officeDocument/2006/relationships/image" Target="../media/image4.jpg"/><Relationship Id="rId5" Type="http://schemas.openxmlformats.org/officeDocument/2006/relationships/image" Target="../media/image25.png"/><Relationship Id="rId6" Type="http://schemas.openxmlformats.org/officeDocument/2006/relationships/image" Target="../media/image12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4.jpg"/><Relationship Id="rId6" Type="http://schemas.openxmlformats.org/officeDocument/2006/relationships/image" Target="../media/image12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28.jpeg"/><Relationship Id="rId5" Type="http://schemas.openxmlformats.org/officeDocument/2006/relationships/image" Target="../media/image121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4.jpg"/><Relationship Id="rId5" Type="http://schemas.openxmlformats.org/officeDocument/2006/relationships/image" Target="../media/image30.jpeg"/><Relationship Id="rId6" Type="http://schemas.openxmlformats.org/officeDocument/2006/relationships/image" Target="../media/image12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openxmlformats.org/officeDocument/2006/relationships/image" Target="../media/image121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1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34.jpeg"/><Relationship Id="rId5" Type="http://schemas.openxmlformats.org/officeDocument/2006/relationships/image" Target="../media/image121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35.jpeg"/><Relationship Id="rId5" Type="http://schemas.openxmlformats.org/officeDocument/2006/relationships/image" Target="../media/image121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12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2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121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121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21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jpeg"/><Relationship Id="rId4" Type="http://schemas.openxmlformats.org/officeDocument/2006/relationships/image" Target="../media/image51.png"/><Relationship Id="rId5" Type="http://schemas.openxmlformats.org/officeDocument/2006/relationships/image" Target="../media/image12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image" Target="../media/image121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58.png"/><Relationship Id="rId5" Type="http://schemas.openxmlformats.org/officeDocument/2006/relationships/image" Target="../media/image12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jpeg"/><Relationship Id="rId4" Type="http://schemas.openxmlformats.org/officeDocument/2006/relationships/image" Target="../media/image4.jpg"/><Relationship Id="rId5" Type="http://schemas.openxmlformats.org/officeDocument/2006/relationships/image" Target="../media/image60.png"/><Relationship Id="rId6" Type="http://schemas.openxmlformats.org/officeDocument/2006/relationships/image" Target="../media/image121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62.jpeg"/><Relationship Id="rId5" Type="http://schemas.openxmlformats.org/officeDocument/2006/relationships/image" Target="../media/image121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jp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121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4.jpg"/><Relationship Id="rId6" Type="http://schemas.openxmlformats.org/officeDocument/2006/relationships/image" Target="../media/image121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4.jpg"/><Relationship Id="rId6" Type="http://schemas.openxmlformats.org/officeDocument/2006/relationships/image" Target="../media/image12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4.jpg"/><Relationship Id="rId6" Type="http://schemas.openxmlformats.org/officeDocument/2006/relationships/image" Target="../media/image121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jpg"/><Relationship Id="rId4" Type="http://schemas.openxmlformats.org/officeDocument/2006/relationships/image" Target="../media/image72.png"/><Relationship Id="rId5" Type="http://schemas.openxmlformats.org/officeDocument/2006/relationships/image" Target="../media/image12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jp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121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4.jpg"/><Relationship Id="rId7" Type="http://schemas.openxmlformats.org/officeDocument/2006/relationships/image" Target="../media/image78.png"/><Relationship Id="rId8" Type="http://schemas.openxmlformats.org/officeDocument/2006/relationships/image" Target="../media/image121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jpeg"/><Relationship Id="rId8" Type="http://schemas.openxmlformats.org/officeDocument/2006/relationships/image" Target="../media/image83.png"/><Relationship Id="rId9" Type="http://schemas.openxmlformats.org/officeDocument/2006/relationships/image" Target="../media/image121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4.jpg"/><Relationship Id="rId6" Type="http://schemas.openxmlformats.org/officeDocument/2006/relationships/image" Target="../media/image121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6" Type="http://schemas.openxmlformats.org/officeDocument/2006/relationships/image" Target="../media/image4.jpg"/><Relationship Id="rId7" Type="http://schemas.openxmlformats.org/officeDocument/2006/relationships/image" Target="../media/image121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jp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gif"/><Relationship Id="rId7" Type="http://schemas.openxmlformats.org/officeDocument/2006/relationships/image" Target="../media/image92.gif"/><Relationship Id="rId8" Type="http://schemas.openxmlformats.org/officeDocument/2006/relationships/image" Target="../media/image93.gif"/><Relationship Id="rId9" Type="http://schemas.openxmlformats.org/officeDocument/2006/relationships/image" Target="../media/image94.jpeg"/><Relationship Id="rId10" Type="http://schemas.openxmlformats.org/officeDocument/2006/relationships/image" Target="../media/image95.gif"/><Relationship Id="rId11" Type="http://schemas.openxmlformats.org/officeDocument/2006/relationships/image" Target="../media/image96.gif"/><Relationship Id="rId12" Type="http://schemas.openxmlformats.org/officeDocument/2006/relationships/image" Target="../media/image97.gif"/><Relationship Id="rId13" Type="http://schemas.openxmlformats.org/officeDocument/2006/relationships/image" Target="../media/image98.gif"/><Relationship Id="rId14" Type="http://schemas.openxmlformats.org/officeDocument/2006/relationships/image" Target="../media/image99.jpeg"/><Relationship Id="rId15" Type="http://schemas.openxmlformats.org/officeDocument/2006/relationships/image" Target="../media/image121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jp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33.png"/><Relationship Id="rId7" Type="http://schemas.openxmlformats.org/officeDocument/2006/relationships/image" Target="../media/image12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jp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60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33.png"/><Relationship Id="rId15" Type="http://schemas.openxmlformats.org/officeDocument/2006/relationships/image" Target="../media/image12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21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7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118.jpg"/><Relationship Id="rId5" Type="http://schemas.openxmlformats.org/officeDocument/2006/relationships/image" Target="../media/image12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119.png"/><Relationship Id="rId5" Type="http://schemas.microsoft.com/office/2007/relationships/hdphoto" Target="../media/hdphoto2.wdp"/><Relationship Id="rId6" Type="http://schemas.openxmlformats.org/officeDocument/2006/relationships/image" Target="../media/image12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Relationship Id="rId4" Type="http://schemas.openxmlformats.org/officeDocument/2006/relationships/image" Target="../media/image4.jpg"/><Relationship Id="rId5" Type="http://schemas.openxmlformats.org/officeDocument/2006/relationships/image" Target="../media/image121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120.jpeg"/><Relationship Id="rId5" Type="http://schemas.openxmlformats.org/officeDocument/2006/relationships/image" Target="../media/image121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1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2.jpeg"/><Relationship Id="rId5" Type="http://schemas.openxmlformats.org/officeDocument/2006/relationships/image" Target="../media/image121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jpg"/><Relationship Id="rId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06376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87624" y="627534"/>
            <a:ext cx="6994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Processo de Habilitação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5D87CA-80CA-481A-9F03-F42E665A0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5" b="14845"/>
          <a:stretch/>
        </p:blipFill>
        <p:spPr>
          <a:xfrm>
            <a:off x="563770" y="1995686"/>
            <a:ext cx="3168352" cy="296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0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500CF-C896-D5B8-28DB-AB6D4E02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5D2B674-8491-798B-6D03-3F6A3A0C7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83DE4F-56C0-C0C6-5A6C-06A8E4118C3A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PRÁTICA DE DIREÇÃO VEICULAR</a:t>
            </a:r>
          </a:p>
        </p:txBody>
      </p:sp>
      <p:pic>
        <p:nvPicPr>
          <p:cNvPr id="3" name="Imagem 2" descr="Homem de bicicleta com placa na mão&#10;&#10;O conteúdo gerado por IA pode estar incorreto.">
            <a:extLst>
              <a:ext uri="{FF2B5EF4-FFF2-40B4-BE49-F238E27FC236}">
                <a16:creationId xmlns:a16="http://schemas.microsoft.com/office/drawing/2014/main" id="{4308104B-9D88-C14D-BF8F-D169DD577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8" b="13381"/>
          <a:stretch/>
        </p:blipFill>
        <p:spPr>
          <a:xfrm>
            <a:off x="251520" y="2571750"/>
            <a:ext cx="1800200" cy="1534191"/>
          </a:xfrm>
          <a:prstGeom prst="rect">
            <a:avLst/>
          </a:prstGeom>
        </p:spPr>
      </p:pic>
      <p:pic>
        <p:nvPicPr>
          <p:cNvPr id="21" name="Imagem 20" descr="Homem em pé na frente de um carro&#10;&#10;O conteúdo gerado por IA pode estar incorreto.">
            <a:extLst>
              <a:ext uri="{FF2B5EF4-FFF2-40B4-BE49-F238E27FC236}">
                <a16:creationId xmlns:a16="http://schemas.microsoft.com/office/drawing/2014/main" id="{B7268313-FCF8-BD3D-BBB2-4EB44CFF4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r="4398"/>
          <a:stretch/>
        </p:blipFill>
        <p:spPr>
          <a:xfrm>
            <a:off x="6660232" y="999223"/>
            <a:ext cx="1800200" cy="153419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361FBC73-F049-F52E-3D13-61802802AB13}"/>
              </a:ext>
            </a:extLst>
          </p:cNvPr>
          <p:cNvSpPr txBox="1"/>
          <p:nvPr/>
        </p:nvSpPr>
        <p:spPr>
          <a:xfrm>
            <a:off x="251520" y="1078952"/>
            <a:ext cx="64807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61290">
              <a:lnSpc>
                <a:spcPts val="2200"/>
              </a:lnSpc>
              <a:spcBef>
                <a:spcPts val="1200"/>
              </a:spcBef>
            </a:pPr>
            <a:r>
              <a:rPr lang="pt-PT" sz="2000" i="1" dirty="0">
                <a:latin typeface="Calibri" panose="020F0502020204030204" pitchFamily="34" charset="0"/>
              </a:rPr>
              <a:t>O Exame de Direção em veículo de </a:t>
            </a:r>
            <a:r>
              <a:rPr lang="pt-PT" sz="2000" i="1" dirty="0">
                <a:solidFill>
                  <a:srgbClr val="FF6600"/>
                </a:solidFill>
                <a:latin typeface="Calibri" panose="020F0502020204030204" pitchFamily="34" charset="0"/>
              </a:rPr>
              <a:t>4 ou mais rodas </a:t>
            </a:r>
            <a:r>
              <a:rPr lang="pt-PT" sz="2000" i="1" dirty="0">
                <a:latin typeface="Calibri" panose="020F0502020204030204" pitchFamily="34" charset="0"/>
              </a:rPr>
              <a:t>será realizado em </a:t>
            </a:r>
            <a:r>
              <a:rPr lang="pt-PT" sz="2000" b="1" i="1" dirty="0">
                <a:latin typeface="Calibri" panose="020F0502020204030204" pitchFamily="34" charset="0"/>
              </a:rPr>
              <a:t>duas etapas</a:t>
            </a:r>
            <a:r>
              <a:rPr lang="pt-PT" sz="2000" i="1" dirty="0">
                <a:latin typeface="Calibri" panose="020F0502020204030204" pitchFamily="34" charset="0"/>
              </a:rPr>
              <a:t>:</a:t>
            </a:r>
            <a:endParaRPr lang="pt-BR" sz="2000" i="1" dirty="0">
              <a:latin typeface="Calibri" panose="020F0502020204030204" pitchFamily="34" charset="0"/>
            </a:endParaRPr>
          </a:p>
          <a:p>
            <a:pPr marR="417195" indent="-1905">
              <a:lnSpc>
                <a:spcPts val="2200"/>
              </a:lnSpc>
              <a:spcBef>
                <a:spcPts val="1200"/>
              </a:spcBef>
            </a:pPr>
            <a:r>
              <a:rPr lang="pt-PT" sz="2000" dirty="0">
                <a:latin typeface="Calibri" panose="020F0502020204030204" pitchFamily="34" charset="0"/>
              </a:rPr>
              <a:t>► estacionar em vaga delimitada por </a:t>
            </a:r>
            <a:r>
              <a:rPr lang="pt-PT" sz="2000" dirty="0">
                <a:highlight>
                  <a:srgbClr val="FFFF00"/>
                </a:highlight>
                <a:latin typeface="Calibri" panose="020F0502020204030204" pitchFamily="34" charset="0"/>
              </a:rPr>
              <a:t>balizas</a:t>
            </a:r>
            <a:r>
              <a:rPr lang="pt-PT" sz="2000" dirty="0">
                <a:latin typeface="Calibri" panose="020F0502020204030204" pitchFamily="34" charset="0"/>
              </a:rPr>
              <a:t> removíveis;</a:t>
            </a:r>
          </a:p>
          <a:p>
            <a:pPr marR="417195" indent="-1905">
              <a:lnSpc>
                <a:spcPts val="2200"/>
              </a:lnSpc>
            </a:pPr>
            <a:r>
              <a:rPr lang="pt-PT" sz="2000" dirty="0">
                <a:latin typeface="Calibri" panose="020F0502020204030204" pitchFamily="34" charset="0"/>
              </a:rPr>
              <a:t>► conduzir o veículo em </a:t>
            </a:r>
            <a:r>
              <a:rPr lang="pt-PT" sz="2000" dirty="0">
                <a:highlight>
                  <a:srgbClr val="FFFF00"/>
                </a:highlight>
                <a:latin typeface="Calibri" panose="020F0502020204030204" pitchFamily="34" charset="0"/>
              </a:rPr>
              <a:t>via pública</a:t>
            </a:r>
            <a:r>
              <a:rPr lang="pt-PT" sz="2000" dirty="0">
                <a:latin typeface="Calibri" panose="020F0502020204030204" pitchFamily="34" charset="0"/>
              </a:rPr>
              <a:t>, urbana ou rural.</a:t>
            </a:r>
            <a:endParaRPr lang="pt-BR" sz="2000" dirty="0">
              <a:latin typeface="Calibri" panose="020F0502020204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DBCC271-29E2-660D-5354-429FB28001DB}"/>
              </a:ext>
            </a:extLst>
          </p:cNvPr>
          <p:cNvSpPr txBox="1"/>
          <p:nvPr/>
        </p:nvSpPr>
        <p:spPr>
          <a:xfrm>
            <a:off x="2237216" y="2859782"/>
            <a:ext cx="6655263" cy="104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PT" sz="2000" i="1" dirty="0">
                <a:latin typeface="Calibri" panose="020F0502020204030204" pitchFamily="34" charset="0"/>
              </a:rPr>
              <a:t>O Exame de Direção para </a:t>
            </a:r>
            <a:r>
              <a:rPr lang="pt-PT" sz="2000" i="1" dirty="0">
                <a:solidFill>
                  <a:srgbClr val="FF6600"/>
                </a:solidFill>
                <a:latin typeface="Calibri" panose="020F0502020204030204" pitchFamily="34" charset="0"/>
              </a:rPr>
              <a:t>ACC</a:t>
            </a:r>
            <a:r>
              <a:rPr lang="pt-PT" sz="2000" i="1" dirty="0">
                <a:latin typeface="Calibri" panose="020F0502020204030204" pitchFamily="34" charset="0"/>
              </a:rPr>
              <a:t> ou </a:t>
            </a:r>
            <a:r>
              <a:rPr lang="pt-PT" sz="2000" i="1" dirty="0">
                <a:solidFill>
                  <a:srgbClr val="FF6600"/>
                </a:solidFill>
                <a:latin typeface="Calibri" panose="020F0502020204030204" pitchFamily="34" charset="0"/>
              </a:rPr>
              <a:t>categoria A</a:t>
            </a:r>
            <a:r>
              <a:rPr lang="pt-PT" sz="2000" i="1" dirty="0">
                <a:latin typeface="Calibri" panose="020F0502020204030204" pitchFamily="34" charset="0"/>
              </a:rPr>
              <a:t> deverá ser realizado em área destinada a este fim, que apresente os obstáculos e as dificuldades da via pública – </a:t>
            </a:r>
            <a:r>
              <a:rPr lang="pt-PT" sz="2000" i="1" dirty="0">
                <a:highlight>
                  <a:srgbClr val="FFFF00"/>
                </a:highlight>
                <a:latin typeface="Calibri" panose="020F0502020204030204" pitchFamily="34" charset="0"/>
              </a:rPr>
              <a:t>motopista</a:t>
            </a:r>
            <a:r>
              <a:rPr lang="pt-PT" sz="2000" i="1" dirty="0">
                <a:latin typeface="Calibri" panose="020F0502020204030204" pitchFamily="34" charset="0"/>
              </a:rPr>
              <a:t>.</a:t>
            </a:r>
            <a:endParaRPr lang="pt-BR" sz="2000" i="1" dirty="0">
              <a:latin typeface="Calibri" panose="020F0502020204030204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54C855F-965C-5274-EF8F-83FA987E3F58}"/>
              </a:ext>
            </a:extLst>
          </p:cNvPr>
          <p:cNvSpPr/>
          <p:nvPr/>
        </p:nvSpPr>
        <p:spPr>
          <a:xfrm>
            <a:off x="-3854" y="4262361"/>
            <a:ext cx="9147854" cy="64825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BDFE236-4CAE-920B-3DDD-631BDBD542F9}"/>
              </a:ext>
            </a:extLst>
          </p:cNvPr>
          <p:cNvSpPr txBox="1"/>
          <p:nvPr/>
        </p:nvSpPr>
        <p:spPr>
          <a:xfrm>
            <a:off x="251520" y="4270215"/>
            <a:ext cx="8712968" cy="656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Será considerado APROVADO o candidato que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concluir todas  as etapas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lnSpc>
                <a:spcPts val="22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 exame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sem cometer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falta eliminatória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exceder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 pontos negativos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2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0C0F8E6-CFCC-4E36-6930-D8C53E7DE4E1}"/>
              </a:ext>
            </a:extLst>
          </p:cNvPr>
          <p:cNvSpPr/>
          <p:nvPr/>
        </p:nvSpPr>
        <p:spPr>
          <a:xfrm>
            <a:off x="6213683" y="508026"/>
            <a:ext cx="2930317" cy="44644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2844884"/>
            <a:ext cx="547260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►Curso Teórico → </a:t>
            </a:r>
            <a:r>
              <a:rPr lang="pt-BR" sz="22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20 horas-aula</a:t>
            </a: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(90% de frequência)</a:t>
            </a:r>
            <a:endParaRPr lang="pt-BR" sz="22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Arredondar Retângulo no Mesmo Canto Lateral 24"/>
          <p:cNvSpPr/>
          <p:nvPr/>
        </p:nvSpPr>
        <p:spPr>
          <a:xfrm rot="5400000">
            <a:off x="2650211" y="-346269"/>
            <a:ext cx="360000" cy="5665958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Carga Horária e </a:t>
            </a:r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Exames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Específicos para ACC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ACC – TEÓRICO e PRÁTICO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3951222"/>
            <a:ext cx="540060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►Curso Prático → </a:t>
            </a:r>
            <a:r>
              <a:rPr lang="pt-BR" sz="22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5 horas-aula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331639" y="3220983"/>
            <a:ext cx="490821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Prova Teórica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15 questões</a:t>
            </a: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(60% de aproveitamento)</a:t>
            </a:r>
            <a:endParaRPr lang="pt-BR" sz="22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ta dobrada 3"/>
          <p:cNvSpPr/>
          <p:nvPr/>
        </p:nvSpPr>
        <p:spPr>
          <a:xfrm flipV="1">
            <a:off x="940199" y="3178416"/>
            <a:ext cx="432048" cy="337178"/>
          </a:xfrm>
          <a:prstGeom prst="ben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347395" y="4373111"/>
            <a:ext cx="4315794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Prova Prática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Similar à categoria A</a:t>
            </a:r>
          </a:p>
        </p:txBody>
      </p:sp>
      <p:sp>
        <p:nvSpPr>
          <p:cNvPr id="18" name="Seta dobrada 17"/>
          <p:cNvSpPr/>
          <p:nvPr/>
        </p:nvSpPr>
        <p:spPr>
          <a:xfrm flipV="1">
            <a:off x="969687" y="4327321"/>
            <a:ext cx="432048" cy="337178"/>
          </a:xfrm>
          <a:prstGeom prst="ben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22F2C6-81ED-9C49-12B4-6C59C57F4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645495"/>
            <a:ext cx="2822813" cy="228629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DB3BC23-B450-5959-BD91-F74A394766B8}"/>
              </a:ext>
            </a:extLst>
          </p:cNvPr>
          <p:cNvSpPr/>
          <p:nvPr/>
        </p:nvSpPr>
        <p:spPr>
          <a:xfrm>
            <a:off x="166782" y="1107082"/>
            <a:ext cx="5581854" cy="105823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Autorização</a:t>
            </a:r>
            <a:r>
              <a:rPr lang="pt-BR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para</a:t>
            </a:r>
          </a:p>
          <a:p>
            <a:pPr>
              <a:lnSpc>
                <a:spcPts val="3000"/>
              </a:lnSpc>
            </a:pP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Conduzir</a:t>
            </a:r>
          </a:p>
          <a:p>
            <a:pPr>
              <a:lnSpc>
                <a:spcPts val="3000"/>
              </a:lnSpc>
            </a:pP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Ciclomotores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C248F3A-A21F-BFAD-F2E6-5E1A699BCDC1}"/>
              </a:ext>
            </a:extLst>
          </p:cNvPr>
          <p:cNvSpPr txBox="1"/>
          <p:nvPr/>
        </p:nvSpPr>
        <p:spPr>
          <a:xfrm>
            <a:off x="6484815" y="3081408"/>
            <a:ext cx="2551681" cy="1506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Permite-se exame em </a:t>
            </a:r>
            <a:r>
              <a:rPr lang="pt-BR" sz="2000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ciclomotor próprio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com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câmbio mecânico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automático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4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/>
      <p:bldP spid="4" grpId="0" animBg="1"/>
      <p:bldP spid="17" grpId="0"/>
      <p:bldP spid="18" grpId="0" animBg="1"/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7" name="Grupo 56"/>
          <p:cNvGrpSpPr/>
          <p:nvPr/>
        </p:nvGrpSpPr>
        <p:grpSpPr>
          <a:xfrm>
            <a:off x="264454" y="2357436"/>
            <a:ext cx="6942984" cy="1071570"/>
            <a:chOff x="264454" y="2413594"/>
            <a:chExt cx="6942984" cy="1071570"/>
          </a:xfrm>
        </p:grpSpPr>
        <p:pic>
          <p:nvPicPr>
            <p:cNvPr id="51" name="Imagem 50" descr="motonet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454" y="2413594"/>
              <a:ext cx="1348610" cy="1071570"/>
            </a:xfrm>
            <a:prstGeom prst="rect">
              <a:avLst/>
            </a:prstGeom>
          </p:spPr>
        </p:pic>
        <p:sp>
          <p:nvSpPr>
            <p:cNvPr id="54" name="CaixaDeTexto 53"/>
            <p:cNvSpPr txBox="1"/>
            <p:nvPr/>
          </p:nvSpPr>
          <p:spPr>
            <a:xfrm>
              <a:off x="1785918" y="2578244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sentada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79390" y="3571882"/>
            <a:ext cx="7028048" cy="1214446"/>
            <a:chOff x="179390" y="3571882"/>
            <a:chExt cx="7028048" cy="1214446"/>
          </a:xfrm>
        </p:grpSpPr>
        <p:pic>
          <p:nvPicPr>
            <p:cNvPr id="47" name="Imagem 46" descr="MOTOCICLE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390" y="3571882"/>
              <a:ext cx="1559970" cy="1214446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1785918" y="3786196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montada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sp>
        <p:nvSpPr>
          <p:cNvPr id="12" name="Divisa 11"/>
          <p:cNvSpPr/>
          <p:nvPr/>
        </p:nvSpPr>
        <p:spPr>
          <a:xfrm>
            <a:off x="7312864" y="1424752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278876" y="2571750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7207438" y="3857634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94960" y="1360094"/>
            <a:ext cx="107702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ACC</a:t>
            </a:r>
            <a:b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(ou cat. A)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993256" y="2500312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993256" y="3714758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DEFINIÇÕES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896F962-9A0D-FB97-05D5-F1BD7989F85D}"/>
              </a:ext>
            </a:extLst>
          </p:cNvPr>
          <p:cNvGrpSpPr/>
          <p:nvPr/>
        </p:nvGrpSpPr>
        <p:grpSpPr>
          <a:xfrm>
            <a:off x="115891" y="1050913"/>
            <a:ext cx="7196972" cy="1298630"/>
            <a:chOff x="115891" y="1050913"/>
            <a:chExt cx="7196972" cy="1298630"/>
          </a:xfrm>
        </p:grpSpPr>
        <p:sp>
          <p:nvSpPr>
            <p:cNvPr id="53" name="CaixaDeTexto 52"/>
            <p:cNvSpPr txBox="1"/>
            <p:nvPr/>
          </p:nvSpPr>
          <p:spPr>
            <a:xfrm>
              <a:off x="1814231" y="1264600"/>
              <a:ext cx="54986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  <a:cs typeface="Calibri" pitchFamily="34" charset="0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  <a:cs typeface="Calibri" pitchFamily="34" charset="0"/>
                </a:rPr>
                <a:t>automotor</a:t>
              </a:r>
              <a:r>
                <a:rPr lang="pt-BR" sz="2000" dirty="0">
                  <a:latin typeface="+mj-lt"/>
                  <a:cs typeface="Calibri" pitchFamily="34" charset="0"/>
                </a:rPr>
                <a:t>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2 ou 3 rodas</a:t>
              </a:r>
              <a:r>
                <a:rPr lang="pt-BR" sz="2000" dirty="0">
                  <a:latin typeface="+mj-lt"/>
                  <a:cs typeface="Calibri" pitchFamily="34" charset="0"/>
                </a:rPr>
                <a:t> , cuja cilindrada não exceda a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cm</a:t>
              </a:r>
              <a:r>
                <a:rPr lang="pt-BR" sz="2000" b="1" baseline="30000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3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, </a:t>
              </a:r>
              <a:r>
                <a:rPr lang="pt-BR" sz="2000" dirty="0">
                  <a:latin typeface="+mj-lt"/>
                </a:rPr>
                <a:t>ou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elétrico</a:t>
              </a:r>
              <a:r>
                <a:rPr lang="pt-BR" sz="2000" dirty="0">
                  <a:latin typeface="+mj-lt"/>
                </a:rPr>
                <a:t> com máximo de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 </a:t>
              </a:r>
            </a:p>
            <a:p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4 kW, </a:t>
              </a:r>
              <a:r>
                <a:rPr lang="pt-BR" sz="2000" dirty="0">
                  <a:latin typeface="+mj-lt"/>
                  <a:cs typeface="Calibri" pitchFamily="34" charset="0"/>
                </a:rPr>
                <a:t>e velocidade máxima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km/h</a:t>
              </a:r>
              <a:r>
                <a:rPr lang="pt-BR" sz="2000" dirty="0">
                  <a:latin typeface="+mj-lt"/>
                  <a:cs typeface="Calibri" pitchFamily="34" charset="0"/>
                </a:rPr>
                <a:t>.</a:t>
              </a:r>
            </a:p>
          </p:txBody>
        </p:sp>
        <p:pic>
          <p:nvPicPr>
            <p:cNvPr id="22" name="Picture 2" descr="Shineray: o único ciclomotor entre as motos mais vendidas - Notícias iCarros">
              <a:extLst>
                <a:ext uri="{FF2B5EF4-FFF2-40B4-BE49-F238E27FC236}">
                  <a16:creationId xmlns:a16="http://schemas.microsoft.com/office/drawing/2014/main" id="{62FB87C3-22EC-499E-31C1-784B73BB0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222" l="8819" r="89764">
                          <a14:foregroundMark x1="70551" y1="10000" x2="70079" y2="12222"/>
                          <a14:foregroundMark x1="15433" y1="64889" x2="20315" y2="66667"/>
                          <a14:foregroundMark x1="91024" y1="76000" x2="88031" y2="86667"/>
                          <a14:foregroundMark x1="88031" y1="86667" x2="80472" y2="90444"/>
                          <a14:foregroundMark x1="80472" y1="90444" x2="76535" y2="89111"/>
                          <a14:foregroundMark x1="25039" y1="51333" x2="23465" y2="50889"/>
                          <a14:foregroundMark x1="71181" y1="67111" x2="86457" y2="70222"/>
                          <a14:foregroundMark x1="86457" y1="70222" x2="78110" y2="83333"/>
                          <a14:foregroundMark x1="78110" y1="83333" x2="74016" y2="77778"/>
                          <a14:foregroundMark x1="68189" y1="16667" x2="68189" y2="16667"/>
                          <a14:foregroundMark x1="53386" y1="28000" x2="53386" y2="28000"/>
                          <a14:foregroundMark x1="56063" y1="27333" x2="61732" y2="30222"/>
                          <a14:foregroundMark x1="8819" y1="36000" x2="10394" y2="35556"/>
                          <a14:foregroundMark x1="25669" y1="52889" x2="21575" y2="56222"/>
                          <a14:foregroundMark x1="45354" y1="44444" x2="45354" y2="4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48954">
              <a:off x="115891" y="1050913"/>
              <a:ext cx="1658657" cy="117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FAD72C3-E4AF-DA86-DEAA-D9E305C58D84}"/>
                </a:ext>
              </a:extLst>
            </p:cNvPr>
            <p:cNvSpPr txBox="1"/>
            <p:nvPr/>
          </p:nvSpPr>
          <p:spPr>
            <a:xfrm>
              <a:off x="214282" y="2010989"/>
              <a:ext cx="166484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pt-BR" sz="1600" i="1" dirty="0">
                  <a:solidFill>
                    <a:srgbClr val="D60093"/>
                  </a:solidFill>
                  <a:latin typeface="Comic Sans MS" panose="030F0702030302020204" pitchFamily="66" charset="0"/>
                  <a:cs typeface="Calibri" pitchFamily="34" charset="0"/>
                </a:rPr>
                <a:t>CICLOMOTOR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05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2118583"/>
            <a:ext cx="8712968" cy="2477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900"/>
              </a:spcAft>
            </a:pPr>
            <a:r>
              <a:rPr lang="pt-BR" sz="2300" dirty="0"/>
              <a:t>►</a:t>
            </a:r>
            <a:r>
              <a:rPr lang="pt-BR" sz="2300" b="1" dirty="0"/>
              <a:t>Potência</a:t>
            </a:r>
            <a:r>
              <a:rPr lang="pt-BR" sz="2300" dirty="0"/>
              <a:t> máxima de </a:t>
            </a:r>
            <a:r>
              <a:rPr lang="pt-BR" sz="2300" dirty="0">
                <a:solidFill>
                  <a:srgbClr val="FF6600"/>
                </a:solidFill>
              </a:rPr>
              <a:t>1000 watts</a:t>
            </a:r>
            <a:r>
              <a:rPr lang="pt-BR" sz="2300" dirty="0"/>
              <a:t>;</a:t>
            </a:r>
          </a:p>
          <a:p>
            <a:pPr>
              <a:lnSpc>
                <a:spcPts val="2500"/>
              </a:lnSpc>
              <a:spcAft>
                <a:spcPts val="900"/>
              </a:spcAft>
            </a:pPr>
            <a:r>
              <a:rPr lang="pt-BR" sz="2300" dirty="0"/>
              <a:t>►</a:t>
            </a:r>
            <a:r>
              <a:rPr lang="pt-BR" sz="2300" b="1" dirty="0"/>
              <a:t>Velocidade</a:t>
            </a:r>
            <a:r>
              <a:rPr lang="pt-BR" sz="2300" dirty="0"/>
              <a:t> máxima de </a:t>
            </a:r>
            <a:r>
              <a:rPr lang="pt-BR" sz="2300" dirty="0">
                <a:solidFill>
                  <a:srgbClr val="FF6600"/>
                </a:solidFill>
              </a:rPr>
              <a:t>32 km/h </a:t>
            </a:r>
            <a:r>
              <a:rPr lang="pt-BR" sz="1500" dirty="0">
                <a:solidFill>
                  <a:schemeClr val="tx1"/>
                </a:solidFill>
              </a:rPr>
              <a:t>(no uso esportivo: 45 Km/h)</a:t>
            </a:r>
            <a:r>
              <a:rPr lang="pt-BR" sz="2300" dirty="0"/>
              <a:t>;</a:t>
            </a:r>
          </a:p>
          <a:p>
            <a:pPr>
              <a:lnSpc>
                <a:spcPts val="2500"/>
              </a:lnSpc>
              <a:spcAft>
                <a:spcPts val="900"/>
              </a:spcAft>
            </a:pPr>
            <a:r>
              <a:rPr lang="pt-BR" sz="2300" dirty="0"/>
              <a:t>►</a:t>
            </a:r>
            <a:r>
              <a:rPr lang="pt-BR" sz="2300" b="1" dirty="0"/>
              <a:t>Não</a:t>
            </a:r>
            <a:r>
              <a:rPr lang="pt-BR" sz="2300" dirty="0"/>
              <a:t> possuir </a:t>
            </a:r>
            <a:r>
              <a:rPr lang="pt-BR" sz="2300" dirty="0">
                <a:solidFill>
                  <a:srgbClr val="FF6600"/>
                </a:solidFill>
              </a:rPr>
              <a:t>acelerador</a:t>
            </a:r>
            <a:r>
              <a:rPr lang="pt-BR" sz="2300" dirty="0"/>
              <a:t>;</a:t>
            </a:r>
          </a:p>
          <a:p>
            <a:pPr>
              <a:lnSpc>
                <a:spcPts val="2500"/>
              </a:lnSpc>
              <a:spcAft>
                <a:spcPts val="900"/>
              </a:spcAft>
            </a:pPr>
            <a:r>
              <a:rPr lang="pt-BR" sz="2300" dirty="0"/>
              <a:t>►</a:t>
            </a:r>
            <a:r>
              <a:rPr lang="pt-BR" sz="2300" b="1" dirty="0"/>
              <a:t>Funcionamento</a:t>
            </a:r>
            <a:r>
              <a:rPr lang="pt-BR" sz="2300" dirty="0"/>
              <a:t> do motor ao </a:t>
            </a:r>
            <a:r>
              <a:rPr lang="pt-BR" sz="2300" dirty="0">
                <a:solidFill>
                  <a:srgbClr val="FF6600"/>
                </a:solidFill>
              </a:rPr>
              <a:t>pedalar</a:t>
            </a:r>
            <a:r>
              <a:rPr lang="pt-BR" sz="1500" dirty="0">
                <a:solidFill>
                  <a:schemeClr val="tx1"/>
                </a:solidFill>
              </a:rPr>
              <a:t> (com modo de assistência a pé de até 6 km/h)</a:t>
            </a:r>
            <a:r>
              <a:rPr lang="pt-BR" sz="2300" dirty="0"/>
              <a:t>;</a:t>
            </a:r>
          </a:p>
          <a:p>
            <a:pPr>
              <a:lnSpc>
                <a:spcPts val="2500"/>
              </a:lnSpc>
              <a:spcAft>
                <a:spcPts val="900"/>
              </a:spcAft>
            </a:pPr>
            <a:r>
              <a:rPr lang="pt-BR" sz="2300" i="1" dirty="0"/>
              <a:t>►</a:t>
            </a:r>
            <a:r>
              <a:rPr lang="pt-BR" sz="2300" b="1" dirty="0"/>
              <a:t>Equipada</a:t>
            </a:r>
            <a:r>
              <a:rPr lang="pt-BR" sz="2300" dirty="0"/>
              <a:t> com</a:t>
            </a:r>
            <a:r>
              <a:rPr lang="pt-BR" sz="2300" i="1" dirty="0"/>
              <a:t> </a:t>
            </a:r>
            <a:r>
              <a:rPr lang="pt-BR" sz="2300" baseline="30000" dirty="0"/>
              <a:t>1</a:t>
            </a:r>
            <a:r>
              <a:rPr lang="pt-BR" sz="2300" dirty="0"/>
              <a:t>velocímetro, </a:t>
            </a:r>
            <a:r>
              <a:rPr lang="pt-BR" sz="2300" baseline="30000" dirty="0"/>
              <a:t>2</a:t>
            </a:r>
            <a:r>
              <a:rPr lang="pt-BR" sz="2300" dirty="0"/>
              <a:t>campainha, </a:t>
            </a:r>
            <a:r>
              <a:rPr lang="pt-BR" sz="2300" baseline="30000" dirty="0"/>
              <a:t>3</a:t>
            </a:r>
            <a:r>
              <a:rPr lang="pt-BR" sz="2300" dirty="0"/>
              <a:t>sinalização noturna, </a:t>
            </a:r>
            <a:r>
              <a:rPr lang="pt-BR" sz="2300" baseline="30000" dirty="0"/>
              <a:t>4</a:t>
            </a:r>
            <a:r>
              <a:rPr lang="pt-BR" sz="2300" dirty="0"/>
              <a:t>retrovisores, </a:t>
            </a:r>
            <a:r>
              <a:rPr lang="pt-BR" sz="2300" baseline="30000" dirty="0"/>
              <a:t>5</a:t>
            </a:r>
            <a:r>
              <a:rPr lang="pt-BR" sz="2300" dirty="0"/>
              <a:t>pneus bons</a:t>
            </a:r>
            <a:r>
              <a:rPr lang="pt-BR" sz="2300" i="1" dirty="0"/>
              <a:t>;</a:t>
            </a:r>
            <a:endParaRPr lang="pt-BR" sz="23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69992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71775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 ELÉTRICA</a:t>
            </a:r>
          </a:p>
          <a:p>
            <a:r>
              <a:rPr lang="pt-BR" sz="1500" dirty="0"/>
              <a:t>Contran, Res. 996/23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FA93D21-03C6-87DE-8767-A423FD240651}"/>
              </a:ext>
            </a:extLst>
          </p:cNvPr>
          <p:cNvSpPr/>
          <p:nvPr/>
        </p:nvSpPr>
        <p:spPr>
          <a:xfrm>
            <a:off x="-15246" y="4564301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Dispensa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registro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emplacamento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habilitação</a:t>
            </a:r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Bicicleta Elétrica EZ-18 → Bicicleta elétrica | Loja Eletricz">
            <a:extLst>
              <a:ext uri="{FF2B5EF4-FFF2-40B4-BE49-F238E27FC236}">
                <a16:creationId xmlns:a16="http://schemas.microsoft.com/office/drawing/2014/main" id="{D4F6A2C2-08D2-AAB3-37FF-A620BFBE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19324"/>
            <a:ext cx="2232248" cy="21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7">
            <a:extLst>
              <a:ext uri="{FF2B5EF4-FFF2-40B4-BE49-F238E27FC236}">
                <a16:creationId xmlns:a16="http://schemas.microsoft.com/office/drawing/2014/main" id="{9AE08AE4-C527-047C-3FCB-379154D858F0}"/>
              </a:ext>
            </a:extLst>
          </p:cNvPr>
          <p:cNvSpPr txBox="1"/>
          <p:nvPr/>
        </p:nvSpPr>
        <p:spPr>
          <a:xfrm>
            <a:off x="193016" y="1211808"/>
            <a:ext cx="7382054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i="1" dirty="0">
                <a:solidFill>
                  <a:schemeClr val="tx1"/>
                </a:solidFill>
              </a:rPr>
              <a:t>Veículo de </a:t>
            </a:r>
            <a:r>
              <a:rPr lang="pt-BR" sz="2300" b="1" i="1" dirty="0">
                <a:solidFill>
                  <a:schemeClr val="tx1"/>
                </a:solidFill>
              </a:rPr>
              <a:t>propulsão humana</a:t>
            </a:r>
            <a:r>
              <a:rPr lang="pt-BR" sz="2300" i="1" dirty="0">
                <a:solidFill>
                  <a:schemeClr val="tx1"/>
                </a:solidFill>
              </a:rPr>
              <a:t>, com </a:t>
            </a:r>
            <a:r>
              <a:rPr lang="pt-BR" sz="2300" dirty="0">
                <a:solidFill>
                  <a:srgbClr val="FF6600"/>
                </a:solidFill>
              </a:rPr>
              <a:t>2 rodas</a:t>
            </a:r>
            <a:r>
              <a:rPr lang="pt-BR" sz="2300" i="1" dirty="0">
                <a:solidFill>
                  <a:schemeClr val="tx1"/>
                </a:solidFill>
              </a:rPr>
              <a:t>, </a:t>
            </a:r>
          </a:p>
          <a:p>
            <a:pPr>
              <a:lnSpc>
                <a:spcPts val="3000"/>
              </a:lnSpc>
            </a:pPr>
            <a:r>
              <a:rPr lang="pt-BR" sz="2300" i="1" dirty="0">
                <a:solidFill>
                  <a:schemeClr val="tx1"/>
                </a:solidFill>
              </a:rPr>
              <a:t>dotado de </a:t>
            </a:r>
            <a:r>
              <a:rPr lang="pt-BR" sz="2300" i="1" dirty="0">
                <a:solidFill>
                  <a:schemeClr val="tx1"/>
                </a:solidFill>
                <a:highlight>
                  <a:srgbClr val="00FF00"/>
                </a:highlight>
              </a:rPr>
              <a:t>motor (elétrico) de </a:t>
            </a:r>
            <a:r>
              <a:rPr lang="pt-BR" sz="2300" b="1" i="1" dirty="0">
                <a:solidFill>
                  <a:schemeClr val="tx1"/>
                </a:solidFill>
                <a:highlight>
                  <a:srgbClr val="00FF00"/>
                </a:highlight>
              </a:rPr>
              <a:t>propulsão auxiliar</a:t>
            </a:r>
            <a:r>
              <a:rPr lang="pt-BR" sz="2300" i="1" dirty="0">
                <a:solidFill>
                  <a:schemeClr val="tx1"/>
                </a:solidFill>
              </a:rPr>
              <a:t> com:</a:t>
            </a:r>
            <a:endParaRPr lang="pt-BR" sz="23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2542156"/>
            <a:ext cx="8856984" cy="1956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Aft>
                <a:spcPts val="1800"/>
              </a:spcAft>
            </a:pPr>
            <a:r>
              <a:rPr lang="pt-BR" sz="2000" i="1" dirty="0"/>
              <a:t>►Motor elétrico: Máximo 1000 watts; </a:t>
            </a:r>
            <a:br>
              <a:rPr lang="pt-BR" sz="2000" i="1" dirty="0"/>
            </a:br>
            <a:r>
              <a:rPr lang="pt-BR" sz="1500" i="1" dirty="0">
                <a:solidFill>
                  <a:srgbClr val="008000"/>
                </a:solidFill>
              </a:rPr>
              <a:t>(ou 4000 W, para monociclos autoequilibrados)</a:t>
            </a:r>
          </a:p>
          <a:p>
            <a:pPr>
              <a:lnSpc>
                <a:spcPts val="1500"/>
              </a:lnSpc>
              <a:spcAft>
                <a:spcPts val="18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►Velocidade máxima de 32 Km/h;</a:t>
            </a:r>
            <a:br>
              <a:rPr lang="pt-BR" sz="2000" i="1" dirty="0">
                <a:solidFill>
                  <a:schemeClr val="tx1"/>
                </a:solidFill>
              </a:rPr>
            </a:br>
            <a:r>
              <a:rPr lang="pt-BR" sz="1500" i="1" dirty="0">
                <a:solidFill>
                  <a:srgbClr val="008000"/>
                </a:solidFill>
              </a:rPr>
              <a:t>(permitido em vias de até 40 km/h: Entre pedestres até 6 km/h. Em ciclovias até a velocidade regulamentada)</a:t>
            </a:r>
          </a:p>
          <a:p>
            <a:pPr>
              <a:lnSpc>
                <a:spcPts val="1500"/>
              </a:lnSpc>
              <a:spcAft>
                <a:spcPts val="1800"/>
              </a:spcAft>
            </a:pPr>
            <a:r>
              <a:rPr lang="pt-BR" sz="2000" i="1" dirty="0"/>
              <a:t>►Equipado com </a:t>
            </a:r>
            <a:r>
              <a:rPr lang="pt-BR" sz="2000" i="1" baseline="30000" dirty="0"/>
              <a:t>1</a:t>
            </a:r>
            <a:r>
              <a:rPr lang="pt-BR" sz="2000" b="1" i="1" dirty="0"/>
              <a:t>velocímetro</a:t>
            </a:r>
            <a:r>
              <a:rPr lang="pt-BR" sz="2000" i="1" dirty="0"/>
              <a:t>, </a:t>
            </a:r>
            <a:r>
              <a:rPr lang="pt-BR" sz="2000" i="1" baseline="30000" dirty="0"/>
              <a:t>2</a:t>
            </a:r>
            <a:r>
              <a:rPr lang="pt-BR" sz="2000" b="1" i="1" dirty="0"/>
              <a:t>campainha</a:t>
            </a:r>
            <a:r>
              <a:rPr lang="pt-BR" sz="2000" i="1" dirty="0"/>
              <a:t> e </a:t>
            </a:r>
            <a:r>
              <a:rPr lang="pt-BR" sz="2000" i="1" baseline="30000" dirty="0"/>
              <a:t>3</a:t>
            </a:r>
            <a:r>
              <a:rPr lang="pt-BR" sz="2000" b="1" i="1" dirty="0"/>
              <a:t>sinalização noturna </a:t>
            </a:r>
            <a:r>
              <a:rPr lang="pt-BR" sz="2000" i="1" dirty="0"/>
              <a:t>;</a:t>
            </a:r>
          </a:p>
          <a:p>
            <a:pPr>
              <a:lnSpc>
                <a:spcPts val="1500"/>
              </a:lnSpc>
              <a:spcAft>
                <a:spcPts val="1800"/>
              </a:spcAft>
            </a:pPr>
            <a:r>
              <a:rPr lang="pt-BR" sz="2000" i="1" dirty="0"/>
              <a:t>►</a:t>
            </a:r>
            <a:r>
              <a:rPr lang="pt-BR" sz="2000" b="1" i="1" dirty="0"/>
              <a:t>Largura</a:t>
            </a:r>
            <a:r>
              <a:rPr lang="pt-BR" sz="2000" i="1" dirty="0"/>
              <a:t> máxima 70 cm; </a:t>
            </a:r>
            <a:r>
              <a:rPr lang="pt-BR" sz="2000" b="1" i="1" dirty="0"/>
              <a:t>entre eixos</a:t>
            </a:r>
            <a:r>
              <a:rPr lang="pt-BR" sz="2000" i="1" dirty="0"/>
              <a:t> 130 cm.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3649" y="1189449"/>
            <a:ext cx="5477500" cy="122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i="1" dirty="0"/>
              <a:t>Equipamento de </a:t>
            </a:r>
            <a:r>
              <a:rPr lang="pt-BR" sz="2300" b="1" i="1" dirty="0"/>
              <a:t>mobilidade individual </a:t>
            </a:r>
            <a:r>
              <a:rPr lang="pt-BR" sz="2300" b="1" i="1" dirty="0">
                <a:solidFill>
                  <a:schemeClr val="tx1"/>
                </a:solidFill>
                <a:highlight>
                  <a:srgbClr val="00FF00"/>
                </a:highlight>
              </a:rPr>
              <a:t>autopropelido</a:t>
            </a:r>
            <a:r>
              <a:rPr lang="pt-BR" sz="2300" i="1" dirty="0">
                <a:solidFill>
                  <a:schemeClr val="tx1"/>
                </a:solidFill>
              </a:rPr>
              <a:t>, dotado de </a:t>
            </a:r>
            <a:r>
              <a:rPr lang="pt-BR" sz="2300" i="1" dirty="0">
                <a:solidFill>
                  <a:srgbClr val="FF6600"/>
                </a:solidFill>
              </a:rPr>
              <a:t>1 ou + rodas</a:t>
            </a:r>
            <a:r>
              <a:rPr lang="pt-BR" sz="2300" i="1" dirty="0">
                <a:solidFill>
                  <a:schemeClr val="tx1"/>
                </a:solidFill>
              </a:rPr>
              <a:t>, com ou sem </a:t>
            </a:r>
            <a:r>
              <a:rPr lang="pt-BR" sz="2300" i="1" dirty="0">
                <a:solidFill>
                  <a:srgbClr val="0070C0"/>
                </a:solidFill>
              </a:rPr>
              <a:t>sistema de autoequilíbrio</a:t>
            </a:r>
            <a:r>
              <a:rPr lang="pt-BR" sz="2300" i="1" dirty="0">
                <a:solidFill>
                  <a:schemeClr val="tx1"/>
                </a:solidFill>
              </a:rPr>
              <a:t>:</a:t>
            </a:r>
            <a:endParaRPr lang="pt-BR" sz="23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B75205E4-1FAD-A5CB-8794-5ACC66840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699928"/>
          </a:xfrm>
          <a:prstGeom prst="rect">
            <a:avLst/>
          </a:prstGeom>
        </p:spPr>
      </p:pic>
      <p:sp>
        <p:nvSpPr>
          <p:cNvPr id="11" name="CaixaDeTexto 6">
            <a:extLst>
              <a:ext uri="{FF2B5EF4-FFF2-40B4-BE49-F238E27FC236}">
                <a16:creationId xmlns:a16="http://schemas.microsoft.com/office/drawing/2014/main" id="{B6FD2D9D-3F03-00B9-1853-46D00FF60D9D}"/>
              </a:ext>
            </a:extLst>
          </p:cNvPr>
          <p:cNvSpPr txBox="1"/>
          <p:nvPr/>
        </p:nvSpPr>
        <p:spPr>
          <a:xfrm>
            <a:off x="214282" y="577298"/>
            <a:ext cx="471775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AUTOPROPELIDO</a:t>
            </a:r>
          </a:p>
          <a:p>
            <a:r>
              <a:rPr lang="pt-BR" sz="1500" dirty="0"/>
              <a:t>Contran, Res. 996/23</a:t>
            </a:r>
          </a:p>
        </p:txBody>
      </p:sp>
      <p:sp>
        <p:nvSpPr>
          <p:cNvPr id="13" name="Retângulo 7">
            <a:extLst>
              <a:ext uri="{FF2B5EF4-FFF2-40B4-BE49-F238E27FC236}">
                <a16:creationId xmlns:a16="http://schemas.microsoft.com/office/drawing/2014/main" id="{31C897A7-B4D8-AC50-56E2-F99AD751DE55}"/>
              </a:ext>
            </a:extLst>
          </p:cNvPr>
          <p:cNvSpPr/>
          <p:nvPr/>
        </p:nvSpPr>
        <p:spPr>
          <a:xfrm>
            <a:off x="-15246" y="4564301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Dispensa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registro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emplacamento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habilitação</a:t>
            </a:r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essoa de capacete andando de motocicleta&#10;&#10;O conteúdo gerado por IA pode estar incorreto.">
            <a:extLst>
              <a:ext uri="{FF2B5EF4-FFF2-40B4-BE49-F238E27FC236}">
                <a16:creationId xmlns:a16="http://schemas.microsoft.com/office/drawing/2014/main" id="{1632385A-DC00-F887-0238-C9C219901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6057"/>
          <a:stretch/>
        </p:blipFill>
        <p:spPr>
          <a:xfrm>
            <a:off x="7354288" y="675384"/>
            <a:ext cx="1394176" cy="24724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Pessoa andando de bicicleta&#10;&#10;O conteúdo gerado por IA pode estar incorreto.">
            <a:extLst>
              <a:ext uri="{FF2B5EF4-FFF2-40B4-BE49-F238E27FC236}">
                <a16:creationId xmlns:a16="http://schemas.microsoft.com/office/drawing/2014/main" id="{6B6F3F61-41A8-6B5E-5B21-08ED065C8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12" y="675384"/>
            <a:ext cx="1394176" cy="24724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6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2426" y="1768690"/>
            <a:ext cx="4555597" cy="2308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dirty="0"/>
              <a:t>Veículo automotor de </a:t>
            </a:r>
            <a:r>
              <a:rPr lang="pt-BR" sz="2500" dirty="0">
                <a:solidFill>
                  <a:srgbClr val="FF6600"/>
                </a:solidFill>
              </a:rPr>
              <a:t>3 rodas</a:t>
            </a:r>
            <a:r>
              <a:rPr lang="pt-BR" sz="2500" dirty="0"/>
              <a:t>, </a:t>
            </a:r>
            <a:r>
              <a:rPr lang="pt-BR" sz="2500" dirty="0">
                <a:solidFill>
                  <a:srgbClr val="0070C0"/>
                </a:solidFill>
              </a:rPr>
              <a:t>com  ou sem cabine</a:t>
            </a:r>
            <a:r>
              <a:rPr lang="pt-BR" sz="2500" dirty="0"/>
              <a:t>, dirigido por condutor em posição </a:t>
            </a:r>
            <a:r>
              <a:rPr lang="pt-BR" sz="2500" b="1" dirty="0"/>
              <a:t>sentada</a:t>
            </a:r>
            <a:r>
              <a:rPr lang="pt-BR" sz="2500" dirty="0"/>
              <a:t> ou </a:t>
            </a:r>
            <a:r>
              <a:rPr lang="pt-BR" sz="2500" b="1" dirty="0"/>
              <a:t>montada</a:t>
            </a:r>
            <a:r>
              <a:rPr lang="pt-BR" sz="2500" dirty="0"/>
              <a:t>, que </a:t>
            </a:r>
            <a:r>
              <a:rPr lang="pt-BR" sz="2500" dirty="0">
                <a:highlight>
                  <a:srgbClr val="00FFFF"/>
                </a:highlight>
              </a:rPr>
              <a:t>não possui as características de ciclomotor</a:t>
            </a:r>
            <a:r>
              <a:rPr lang="pt-BR" sz="2500" dirty="0"/>
              <a:t>.</a:t>
            </a:r>
            <a:endParaRPr lang="pt-BR" sz="25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92080" y="1918857"/>
            <a:ext cx="3384376" cy="2741125"/>
          </a:xfrm>
          <a:prstGeom prst="rect">
            <a:avLst/>
          </a:prstGeom>
        </p:spPr>
      </p:pic>
      <p:pic>
        <p:nvPicPr>
          <p:cNvPr id="5" name="Imagem 8">
            <a:extLst>
              <a:ext uri="{FF2B5EF4-FFF2-40B4-BE49-F238E27FC236}">
                <a16:creationId xmlns:a16="http://schemas.microsoft.com/office/drawing/2014/main" id="{0617F6EE-5BC0-3D59-7DA5-6DD1B1361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9">
            <a:extLst>
              <a:ext uri="{FF2B5EF4-FFF2-40B4-BE49-F238E27FC236}">
                <a16:creationId xmlns:a16="http://schemas.microsoft.com/office/drawing/2014/main" id="{FAE2EFB1-E859-27E9-A6D7-A58B7B8AF9B6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TRICICLO</a:t>
            </a:r>
          </a:p>
        </p:txBody>
      </p:sp>
      <p:sp>
        <p:nvSpPr>
          <p:cNvPr id="13" name="Arredondar Retângulo no Mesmo Canto Lateral 19">
            <a:extLst>
              <a:ext uri="{FF2B5EF4-FFF2-40B4-BE49-F238E27FC236}">
                <a16:creationId xmlns:a16="http://schemas.microsoft.com/office/drawing/2014/main" id="{00F365AE-2BAF-3A06-7DE9-445820CC9260}"/>
              </a:ext>
            </a:extLst>
          </p:cNvPr>
          <p:cNvSpPr/>
          <p:nvPr/>
        </p:nvSpPr>
        <p:spPr>
          <a:xfrm rot="5400000">
            <a:off x="736464" y="392359"/>
            <a:ext cx="360000" cy="183846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CTB, Anexo 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64CE9D-857A-DDBB-43E9-774FA2F8F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200" r="30482" b="40200"/>
          <a:stretch/>
        </p:blipFill>
        <p:spPr>
          <a:xfrm>
            <a:off x="5652120" y="675633"/>
            <a:ext cx="2592288" cy="1455633"/>
          </a:xfrm>
          <a:prstGeom prst="rect">
            <a:avLst/>
          </a:prstGeom>
        </p:spPr>
      </p:pic>
      <p:sp>
        <p:nvSpPr>
          <p:cNvPr id="17" name="Retângulo 7">
            <a:extLst>
              <a:ext uri="{FF2B5EF4-FFF2-40B4-BE49-F238E27FC236}">
                <a16:creationId xmlns:a16="http://schemas.microsoft.com/office/drawing/2014/main" id="{8D788030-1E83-D376-2CDA-1D5E554C2DD5}"/>
              </a:ext>
            </a:extLst>
          </p:cNvPr>
          <p:cNvSpPr/>
          <p:nvPr/>
        </p:nvSpPr>
        <p:spPr>
          <a:xfrm>
            <a:off x="-15246" y="4564301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Requer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registro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emplacamento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habilitação na categoria A</a:t>
            </a:r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64568" y="1781984"/>
            <a:ext cx="5149806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500" dirty="0">
                <a:solidFill>
                  <a:schemeClr val="tx1"/>
                </a:solidFill>
              </a:rPr>
              <a:t>Veículo automotor </a:t>
            </a:r>
            <a:r>
              <a:rPr lang="pt-BR" sz="2500" dirty="0"/>
              <a:t>de </a:t>
            </a:r>
            <a:r>
              <a:rPr lang="pt-BR" sz="2500" dirty="0">
                <a:solidFill>
                  <a:srgbClr val="FF6600"/>
                </a:solidFill>
              </a:rPr>
              <a:t>4 rodas</a:t>
            </a:r>
            <a:r>
              <a:rPr lang="pt-BR" sz="2500" dirty="0"/>
              <a:t>, </a:t>
            </a:r>
            <a:r>
              <a:rPr lang="pt-BR" sz="2500" dirty="0">
                <a:solidFill>
                  <a:srgbClr val="0070C0"/>
                </a:solidFill>
              </a:rPr>
              <a:t>com ou sem cabine</a:t>
            </a:r>
            <a:r>
              <a:rPr lang="pt-BR" sz="2500" dirty="0"/>
              <a:t>, com </a:t>
            </a:r>
            <a:r>
              <a:rPr lang="pt-BR" sz="2500" b="1" dirty="0"/>
              <a:t>peso máximo de:</a:t>
            </a:r>
            <a:endParaRPr lang="pt-BR" sz="25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123" y="2571750"/>
            <a:ext cx="2784329" cy="1858770"/>
          </a:xfrm>
          <a:prstGeom prst="rect">
            <a:avLst/>
          </a:prstGeom>
        </p:spPr>
      </p:pic>
      <p:pic>
        <p:nvPicPr>
          <p:cNvPr id="2" name="Imagem 8">
            <a:extLst>
              <a:ext uri="{FF2B5EF4-FFF2-40B4-BE49-F238E27FC236}">
                <a16:creationId xmlns:a16="http://schemas.microsoft.com/office/drawing/2014/main" id="{96EBE599-4156-1AA4-82BC-87B223B6C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" name="CaixaDeTexto 9">
            <a:extLst>
              <a:ext uri="{FF2B5EF4-FFF2-40B4-BE49-F238E27FC236}">
                <a16:creationId xmlns:a16="http://schemas.microsoft.com/office/drawing/2014/main" id="{41CD2B70-2317-E4F4-A20D-D1CA64352A5A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QUADRICICLO</a:t>
            </a:r>
            <a:endParaRPr lang="pt-BR" sz="2200" b="1" dirty="0"/>
          </a:p>
        </p:txBody>
      </p:sp>
      <p:sp>
        <p:nvSpPr>
          <p:cNvPr id="6" name="Arredondar Retângulo no Mesmo Canto Lateral 19">
            <a:extLst>
              <a:ext uri="{FF2B5EF4-FFF2-40B4-BE49-F238E27FC236}">
                <a16:creationId xmlns:a16="http://schemas.microsoft.com/office/drawing/2014/main" id="{BC8EE6E2-0ABA-4D18-56C8-C16EFAFA30E4}"/>
              </a:ext>
            </a:extLst>
          </p:cNvPr>
          <p:cNvSpPr/>
          <p:nvPr/>
        </p:nvSpPr>
        <p:spPr>
          <a:xfrm rot="5400000">
            <a:off x="736464" y="392359"/>
            <a:ext cx="360000" cy="183846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CTB, Anexo 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CC7806-F209-E2AE-6214-875D88FA95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8" t="27515" r="33918" b="39508"/>
          <a:stretch/>
        </p:blipFill>
        <p:spPr>
          <a:xfrm>
            <a:off x="5940152" y="828663"/>
            <a:ext cx="2448272" cy="1584216"/>
          </a:xfrm>
          <a:prstGeom prst="rect">
            <a:avLst/>
          </a:prstGeom>
        </p:spPr>
      </p:pic>
      <p:sp>
        <p:nvSpPr>
          <p:cNvPr id="15" name="Retângulo 7">
            <a:extLst>
              <a:ext uri="{FF2B5EF4-FFF2-40B4-BE49-F238E27FC236}">
                <a16:creationId xmlns:a16="http://schemas.microsoft.com/office/drawing/2014/main" id="{0E8C75A8-58C5-2D61-6039-D0DAC05D7186}"/>
              </a:ext>
            </a:extLst>
          </p:cNvPr>
          <p:cNvSpPr/>
          <p:nvPr/>
        </p:nvSpPr>
        <p:spPr>
          <a:xfrm>
            <a:off x="-15246" y="4564301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Requer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registro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emplacamento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habilitação na categoria B</a:t>
            </a:r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CaixaDeTexto 3">
            <a:extLst>
              <a:ext uri="{FF2B5EF4-FFF2-40B4-BE49-F238E27FC236}">
                <a16:creationId xmlns:a16="http://schemas.microsoft.com/office/drawing/2014/main" id="{3DF98827-0D91-F1F8-D7B0-9471B502217E}"/>
              </a:ext>
            </a:extLst>
          </p:cNvPr>
          <p:cNvSpPr txBox="1"/>
          <p:nvPr/>
        </p:nvSpPr>
        <p:spPr>
          <a:xfrm>
            <a:off x="142274" y="2996247"/>
            <a:ext cx="514980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pt-BR" sz="2500" b="1" dirty="0"/>
              <a:t>► </a:t>
            </a:r>
            <a:r>
              <a:rPr lang="pt-BR" sz="2500" dirty="0"/>
              <a:t>450 Kg (transporte de Passageiros)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pt-BR" sz="2500" dirty="0"/>
              <a:t>► 600 Kg (transporte de Carga) </a:t>
            </a:r>
          </a:p>
        </p:txBody>
      </p:sp>
    </p:spTree>
    <p:extLst>
      <p:ext uri="{BB962C8B-B14F-4D97-AF65-F5344CB8AC3E}">
        <p14:creationId xmlns:p14="http://schemas.microsoft.com/office/powerpoint/2010/main" val="18831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57158" y="1214428"/>
            <a:ext cx="8429684" cy="1644650"/>
            <a:chOff x="214282" y="1500180"/>
            <a:chExt cx="8429684" cy="1644650"/>
          </a:xfrm>
        </p:grpSpPr>
        <p:pic>
          <p:nvPicPr>
            <p:cNvPr id="10" name="Imagem 9" descr="aprova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500180"/>
              <a:ext cx="1644650" cy="1644650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1928794" y="1643056"/>
              <a:ext cx="67151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dirty="0">
                  <a:latin typeface="+mj-lt"/>
                </a:rPr>
                <a:t>Ao candidato aprovado nas 3 etapas do processo de habilitação será conferida a </a:t>
              </a:r>
              <a:r>
                <a:rPr lang="pt-BR" sz="24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PPD</a:t>
              </a:r>
              <a:r>
                <a:rPr lang="pt-BR" sz="2400" dirty="0">
                  <a:latin typeface="+mj-lt"/>
                </a:rPr>
                <a:t> ou </a:t>
              </a:r>
              <a:r>
                <a:rPr lang="pt-BR" sz="24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ACC</a:t>
              </a:r>
              <a:r>
                <a:rPr lang="pt-BR" sz="2400" b="1" dirty="0">
                  <a:latin typeface="+mj-lt"/>
                </a:rPr>
                <a:t> </a:t>
              </a:r>
              <a:r>
                <a:rPr lang="pt-BR" sz="24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provisória</a:t>
              </a:r>
              <a:r>
                <a:rPr lang="pt-BR" sz="2400" dirty="0">
                  <a:latin typeface="+mj-lt"/>
                </a:rPr>
                <a:t>, com </a:t>
              </a:r>
              <a:r>
                <a:rPr lang="pt-BR" sz="2400" b="1" dirty="0">
                  <a:solidFill>
                    <a:schemeClr val="accent1"/>
                  </a:solidFill>
                  <a:latin typeface="+mj-lt"/>
                </a:rPr>
                <a:t>validade de 1 ano</a:t>
              </a:r>
              <a:r>
                <a:rPr lang="pt-BR" sz="2400" dirty="0">
                  <a:latin typeface="+mj-lt"/>
                </a:rPr>
                <a:t>.</a:t>
              </a:r>
              <a:endParaRPr lang="pt-BR" sz="2400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28598" y="3163343"/>
            <a:ext cx="7847547" cy="1540914"/>
            <a:chOff x="285720" y="3234781"/>
            <a:chExt cx="7847547" cy="1540914"/>
          </a:xfrm>
        </p:grpSpPr>
        <p:sp>
          <p:nvSpPr>
            <p:cNvPr id="9" name="CaixaDeTexto 8"/>
            <p:cNvSpPr txBox="1"/>
            <p:nvPr/>
          </p:nvSpPr>
          <p:spPr>
            <a:xfrm>
              <a:off x="285720" y="3429006"/>
              <a:ext cx="61436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dirty="0">
                  <a:latin typeface="+mj-lt"/>
                  <a:cs typeface="Calibri" pitchFamily="34" charset="0"/>
                </a:rPr>
                <a:t>O candidato poderá </a:t>
              </a:r>
              <a:r>
                <a:rPr lang="pt-BR" sz="2400" b="1" dirty="0">
                  <a:latin typeface="+mj-lt"/>
                  <a:cs typeface="Calibri" pitchFamily="34" charset="0"/>
                </a:rPr>
                <a:t>repetir o exame</a:t>
              </a:r>
              <a:r>
                <a:rPr lang="pt-BR" sz="2400" dirty="0">
                  <a:latin typeface="+mj-lt"/>
                  <a:cs typeface="Calibri" pitchFamily="34" charset="0"/>
                </a:rPr>
                <a:t>, no qual tenha sido reprovado, </a:t>
              </a:r>
              <a:r>
                <a:rPr lang="pt-BR" sz="2400" b="1" dirty="0">
                  <a:solidFill>
                    <a:schemeClr val="accent1"/>
                  </a:solidFill>
                  <a:latin typeface="+mj-lt"/>
                  <a:cs typeface="MV Boli" pitchFamily="2" charset="0"/>
                </a:rPr>
                <a:t>a qualquer tempo</a:t>
              </a:r>
              <a:r>
                <a:rPr lang="pt-BR" sz="2400" dirty="0">
                  <a:latin typeface="+mj-lt"/>
                  <a:cs typeface="MV Boli" pitchFamily="2" charset="0"/>
                </a:rPr>
                <a:t>,</a:t>
              </a:r>
              <a:r>
                <a:rPr lang="pt-BR" sz="24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 </a:t>
              </a:r>
              <a:r>
                <a:rPr lang="pt-BR" sz="2400" dirty="0">
                  <a:latin typeface="+mj-lt"/>
                  <a:cs typeface="Calibri" pitchFamily="34" charset="0"/>
                </a:rPr>
                <a:t>sem a obrigatoriedade de treinamento complementar.</a:t>
              </a:r>
            </a:p>
          </p:txBody>
        </p:sp>
        <p:pic>
          <p:nvPicPr>
            <p:cNvPr id="15" name="Imagem 14" descr="REPROV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0193" y="3234781"/>
              <a:ext cx="1643074" cy="1540914"/>
            </a:xfrm>
            <a:prstGeom prst="rect">
              <a:avLst/>
            </a:prstGeom>
          </p:spPr>
        </p:pic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REEXAME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29736" y="1214428"/>
            <a:ext cx="8318728" cy="847070"/>
          </a:xfrm>
          <a:prstGeom prst="roundRect">
            <a:avLst>
              <a:gd name="adj" fmla="val 44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O portador da </a:t>
            </a:r>
            <a:r>
              <a:rPr lang="pt-BR" sz="2400" b="1" dirty="0">
                <a:latin typeface="+mj-lt"/>
              </a:rPr>
              <a:t>PPD</a:t>
            </a:r>
            <a:r>
              <a:rPr lang="pt-BR" sz="2400" dirty="0">
                <a:latin typeface="+mj-lt"/>
              </a:rPr>
              <a:t> ou </a:t>
            </a:r>
            <a:r>
              <a:rPr lang="pt-BR" sz="2400" b="1" dirty="0">
                <a:latin typeface="+mj-lt"/>
              </a:rPr>
              <a:t>ACC provisória</a:t>
            </a:r>
            <a:r>
              <a:rPr lang="pt-BR" sz="2400" dirty="0">
                <a:latin typeface="+mj-lt"/>
              </a:rPr>
              <a:t> poderá, 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após 1 ano</a:t>
            </a:r>
            <a:r>
              <a:rPr lang="pt-BR" sz="2400" dirty="0">
                <a:latin typeface="+mj-lt"/>
              </a:rPr>
              <a:t>, solicitar a 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CNH </a:t>
            </a:r>
            <a:r>
              <a:rPr lang="pt-BR" sz="2400" dirty="0">
                <a:latin typeface="+mj-lt"/>
              </a:rPr>
              <a:t>ou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 ACC definitiva</a:t>
            </a:r>
            <a:r>
              <a:rPr lang="pt-BR" sz="2400" dirty="0">
                <a:latin typeface="+mj-lt"/>
              </a:rPr>
              <a:t>, caso </a:t>
            </a:r>
            <a:r>
              <a:rPr lang="pt-BR" sz="2400" b="1" dirty="0">
                <a:latin typeface="+mj-lt"/>
              </a:rPr>
              <a:t>NÃO tenha cometido</a:t>
            </a:r>
            <a:r>
              <a:rPr lang="pt-BR" sz="2400" dirty="0">
                <a:latin typeface="+mj-lt"/>
              </a:rPr>
              <a:t>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7158" y="2455897"/>
            <a:ext cx="67151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dirty="0">
                <a:latin typeface="+mj-lt"/>
                <a:cs typeface="Calibri" pitchFamily="34" charset="0"/>
              </a:rPr>
              <a:t>►Nenhuma Infração 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GRAVE</a:t>
            </a:r>
            <a:r>
              <a:rPr lang="pt-BR" sz="2400" dirty="0">
                <a:latin typeface="+mj-lt"/>
                <a:cs typeface="Calibri" pitchFamily="34" charset="0"/>
              </a:rPr>
              <a:t> ou 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GRAVÍSSIMA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latin typeface="+mj-lt"/>
                <a:cs typeface="Calibri" pitchFamily="34" charset="0"/>
              </a:rPr>
              <a:t>►Reincidência em Infrações </a:t>
            </a:r>
            <a:r>
              <a:rPr lang="pt-BR" sz="2400" dirty="0">
                <a:solidFill>
                  <a:srgbClr val="008000"/>
                </a:solidFill>
                <a:latin typeface="+mj-lt"/>
                <a:cs typeface="MV Boli" pitchFamily="2" charset="0"/>
              </a:rPr>
              <a:t>MÉDIAS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57158" y="3867894"/>
            <a:ext cx="5429288" cy="846996"/>
          </a:xfrm>
          <a:prstGeom prst="roundRect">
            <a:avLst>
              <a:gd name="adj" fmla="val 4932"/>
            </a:avLst>
          </a:prstGeom>
          <a:solidFill>
            <a:srgbClr val="FFFF00">
              <a:alpha val="5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obtenção da CNH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obriga o candidato a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reiniciar todo o processo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habilitação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148 § 4º)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SOLICITAÇÃO DA CNH</a:t>
            </a:r>
          </a:p>
        </p:txBody>
      </p:sp>
      <p:pic>
        <p:nvPicPr>
          <p:cNvPr id="3" name="Imagem 2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18F38202-5329-BF8B-B5DC-0351AB794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5"/>
          <a:stretch/>
        </p:blipFill>
        <p:spPr>
          <a:xfrm>
            <a:off x="6424757" y="2470479"/>
            <a:ext cx="2316811" cy="220805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 descr="Renovação da CNH – Como Fazer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607629"/>
            <a:ext cx="1944216" cy="155435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95736" y="1897430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10</a:t>
            </a:r>
            <a:r>
              <a:rPr lang="pt-BR" sz="20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anos</a:t>
            </a:r>
            <a:r>
              <a:rPr lang="pt-BR" sz="2000" dirty="0">
                <a:latin typeface="+mj-lt"/>
                <a:cs typeface="Calibri" pitchFamily="34" charset="0"/>
              </a:rPr>
              <a:t>, antes dos 50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5 anos</a:t>
            </a:r>
            <a:r>
              <a:rPr lang="pt-BR" sz="2000" dirty="0">
                <a:latin typeface="+mj-lt"/>
                <a:cs typeface="Calibri" pitchFamily="34" charset="0"/>
              </a:rPr>
              <a:t>, dos 50 aos 69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►a cada </a:t>
            </a:r>
            <a:r>
              <a:rPr lang="pt-B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3 anos</a:t>
            </a:r>
            <a:r>
              <a:rPr lang="pt-BR" sz="2000" dirty="0">
                <a:latin typeface="+mj-lt"/>
                <a:cs typeface="Calibri" pitchFamily="34" charset="0"/>
              </a:rPr>
              <a:t>, a partir dos 70 de idade.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1520" y="1121675"/>
            <a:ext cx="6768752" cy="711714"/>
          </a:xfrm>
          <a:prstGeom prst="roundRect">
            <a:avLst>
              <a:gd name="adj" fmla="val 7357"/>
            </a:avLst>
          </a:prstGeom>
          <a:solidFill>
            <a:schemeClr val="accent3">
              <a:lumMod val="20000"/>
              <a:lumOff val="80000"/>
            </a:schemeClr>
          </a:solidFill>
          <a:ln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renovação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da habilitação consiste em ser aprovado nos exames </a:t>
            </a:r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físico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mental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(e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Psicológico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 exercer atividade remunerada - EAR).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43608" y="3147814"/>
            <a:ext cx="5256584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Categorias C, D ou E –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Exame Toxicológico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148A </a:t>
            </a:r>
            <a:endParaRPr lang="pt-BR" sz="1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RENOVAÇÃO DA HABILITAÇÃO</a:t>
            </a:r>
          </a:p>
        </p:txBody>
      </p:sp>
      <p:sp>
        <p:nvSpPr>
          <p:cNvPr id="3" name="Divisa 2"/>
          <p:cNvSpPr/>
          <p:nvPr/>
        </p:nvSpPr>
        <p:spPr>
          <a:xfrm>
            <a:off x="755576" y="3147814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575556" y="3147814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95536" y="3147814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6732240" y="3157729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6552220" y="3157729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rot="10800000">
            <a:off x="6372200" y="3157729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 dobrada 4"/>
          <p:cNvSpPr/>
          <p:nvPr/>
        </p:nvSpPr>
        <p:spPr>
          <a:xfrm flipV="1">
            <a:off x="1547664" y="1833389"/>
            <a:ext cx="648072" cy="708616"/>
          </a:xfrm>
          <a:prstGeom prst="ben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5FDAC2D-F431-7909-BC6E-2024F4C8B51E}"/>
              </a:ext>
            </a:extLst>
          </p:cNvPr>
          <p:cNvSpPr/>
          <p:nvPr/>
        </p:nvSpPr>
        <p:spPr>
          <a:xfrm>
            <a:off x="-3854" y="3795886"/>
            <a:ext cx="9147854" cy="954385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70" y="3603612"/>
            <a:ext cx="1724599" cy="1296144"/>
          </a:xfrm>
          <a:custGeom>
            <a:avLst/>
            <a:gdLst>
              <a:gd name="connsiteX0" fmla="*/ 0 w 1724599"/>
              <a:gd name="connsiteY0" fmla="*/ 0 h 1296144"/>
              <a:gd name="connsiteX1" fmla="*/ 523128 w 1724599"/>
              <a:gd name="connsiteY1" fmla="*/ 0 h 1296144"/>
              <a:gd name="connsiteX2" fmla="*/ 1080749 w 1724599"/>
              <a:gd name="connsiteY2" fmla="*/ 0 h 1296144"/>
              <a:gd name="connsiteX3" fmla="*/ 1724599 w 1724599"/>
              <a:gd name="connsiteY3" fmla="*/ 0 h 1296144"/>
              <a:gd name="connsiteX4" fmla="*/ 1724599 w 1724599"/>
              <a:gd name="connsiteY4" fmla="*/ 457971 h 1296144"/>
              <a:gd name="connsiteX5" fmla="*/ 1724599 w 1724599"/>
              <a:gd name="connsiteY5" fmla="*/ 851135 h 1296144"/>
              <a:gd name="connsiteX6" fmla="*/ 1724599 w 1724599"/>
              <a:gd name="connsiteY6" fmla="*/ 1296144 h 1296144"/>
              <a:gd name="connsiteX7" fmla="*/ 1166979 w 1724599"/>
              <a:gd name="connsiteY7" fmla="*/ 1296144 h 1296144"/>
              <a:gd name="connsiteX8" fmla="*/ 609358 w 1724599"/>
              <a:gd name="connsiteY8" fmla="*/ 1296144 h 1296144"/>
              <a:gd name="connsiteX9" fmla="*/ 0 w 1724599"/>
              <a:gd name="connsiteY9" fmla="*/ 1296144 h 1296144"/>
              <a:gd name="connsiteX10" fmla="*/ 0 w 1724599"/>
              <a:gd name="connsiteY10" fmla="*/ 838173 h 1296144"/>
              <a:gd name="connsiteX11" fmla="*/ 0 w 1724599"/>
              <a:gd name="connsiteY11" fmla="*/ 380202 h 1296144"/>
              <a:gd name="connsiteX12" fmla="*/ 0 w 1724599"/>
              <a:gd name="connsiteY12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24599" h="1296144" fill="none" extrusionOk="0">
                <a:moveTo>
                  <a:pt x="0" y="0"/>
                </a:moveTo>
                <a:cubicBezTo>
                  <a:pt x="197621" y="-48840"/>
                  <a:pt x="413199" y="18513"/>
                  <a:pt x="523128" y="0"/>
                </a:cubicBezTo>
                <a:cubicBezTo>
                  <a:pt x="633057" y="-18513"/>
                  <a:pt x="953538" y="2158"/>
                  <a:pt x="1080749" y="0"/>
                </a:cubicBezTo>
                <a:cubicBezTo>
                  <a:pt x="1207960" y="-2158"/>
                  <a:pt x="1442721" y="67703"/>
                  <a:pt x="1724599" y="0"/>
                </a:cubicBezTo>
                <a:cubicBezTo>
                  <a:pt x="1742837" y="177619"/>
                  <a:pt x="1675835" y="342691"/>
                  <a:pt x="1724599" y="457971"/>
                </a:cubicBezTo>
                <a:cubicBezTo>
                  <a:pt x="1773363" y="573251"/>
                  <a:pt x="1701335" y="700859"/>
                  <a:pt x="1724599" y="851135"/>
                </a:cubicBezTo>
                <a:cubicBezTo>
                  <a:pt x="1747863" y="1001411"/>
                  <a:pt x="1694500" y="1083683"/>
                  <a:pt x="1724599" y="1296144"/>
                </a:cubicBezTo>
                <a:cubicBezTo>
                  <a:pt x="1538814" y="1344415"/>
                  <a:pt x="1304654" y="1246105"/>
                  <a:pt x="1166979" y="1296144"/>
                </a:cubicBezTo>
                <a:cubicBezTo>
                  <a:pt x="1029304" y="1346183"/>
                  <a:pt x="848440" y="1254676"/>
                  <a:pt x="609358" y="1296144"/>
                </a:cubicBezTo>
                <a:cubicBezTo>
                  <a:pt x="370276" y="1337612"/>
                  <a:pt x="227667" y="1246707"/>
                  <a:pt x="0" y="1296144"/>
                </a:cubicBezTo>
                <a:cubicBezTo>
                  <a:pt x="-43327" y="1083863"/>
                  <a:pt x="35924" y="948898"/>
                  <a:pt x="0" y="838173"/>
                </a:cubicBezTo>
                <a:cubicBezTo>
                  <a:pt x="-35924" y="727448"/>
                  <a:pt x="28356" y="598390"/>
                  <a:pt x="0" y="380202"/>
                </a:cubicBezTo>
                <a:cubicBezTo>
                  <a:pt x="-28356" y="162014"/>
                  <a:pt x="33282" y="174238"/>
                  <a:pt x="0" y="0"/>
                </a:cubicBezTo>
                <a:close/>
              </a:path>
              <a:path w="1724599" h="1296144" stroke="0" extrusionOk="0">
                <a:moveTo>
                  <a:pt x="0" y="0"/>
                </a:moveTo>
                <a:cubicBezTo>
                  <a:pt x="189272" y="-37041"/>
                  <a:pt x="296190" y="6651"/>
                  <a:pt x="574866" y="0"/>
                </a:cubicBezTo>
                <a:cubicBezTo>
                  <a:pt x="853542" y="-6651"/>
                  <a:pt x="925492" y="18360"/>
                  <a:pt x="1184225" y="0"/>
                </a:cubicBezTo>
                <a:cubicBezTo>
                  <a:pt x="1442958" y="-18360"/>
                  <a:pt x="1538277" y="45040"/>
                  <a:pt x="1724599" y="0"/>
                </a:cubicBezTo>
                <a:cubicBezTo>
                  <a:pt x="1751194" y="90877"/>
                  <a:pt x="1685384" y="291334"/>
                  <a:pt x="1724599" y="419087"/>
                </a:cubicBezTo>
                <a:cubicBezTo>
                  <a:pt x="1763814" y="546840"/>
                  <a:pt x="1694006" y="709176"/>
                  <a:pt x="1724599" y="812250"/>
                </a:cubicBezTo>
                <a:cubicBezTo>
                  <a:pt x="1755192" y="915324"/>
                  <a:pt x="1706241" y="1074238"/>
                  <a:pt x="1724599" y="1296144"/>
                </a:cubicBezTo>
                <a:cubicBezTo>
                  <a:pt x="1424175" y="1319442"/>
                  <a:pt x="1238355" y="1276882"/>
                  <a:pt x="1115241" y="1296144"/>
                </a:cubicBezTo>
                <a:cubicBezTo>
                  <a:pt x="992127" y="1315406"/>
                  <a:pt x="719640" y="1231175"/>
                  <a:pt x="505882" y="1296144"/>
                </a:cubicBezTo>
                <a:cubicBezTo>
                  <a:pt x="292124" y="1361113"/>
                  <a:pt x="139491" y="1246101"/>
                  <a:pt x="0" y="1296144"/>
                </a:cubicBezTo>
                <a:cubicBezTo>
                  <a:pt x="-39626" y="1186689"/>
                  <a:pt x="45629" y="1023759"/>
                  <a:pt x="0" y="890019"/>
                </a:cubicBezTo>
                <a:cubicBezTo>
                  <a:pt x="-45629" y="756279"/>
                  <a:pt x="46996" y="545192"/>
                  <a:pt x="0" y="445009"/>
                </a:cubicBezTo>
                <a:cubicBezTo>
                  <a:pt x="-46996" y="344826"/>
                  <a:pt x="35393" y="15893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63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509927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2DA0339-8875-25C5-0BEF-8A1D442A078D}"/>
              </a:ext>
            </a:extLst>
          </p:cNvPr>
          <p:cNvSpPr/>
          <p:nvPr/>
        </p:nvSpPr>
        <p:spPr>
          <a:xfrm>
            <a:off x="1979712" y="3795886"/>
            <a:ext cx="6552728" cy="9543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médico examinador poderá estabelecer  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prazos menores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quando julgar necessário.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5" grpId="0" animBg="1"/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683492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DOCUMENTOS DE HABILITAÇÃO</a:t>
            </a:r>
          </a:p>
          <a:p>
            <a:r>
              <a:rPr lang="pt-BR" sz="1500" dirty="0"/>
              <a:t>CTB, art. 269, § 3º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1763688" y="1668350"/>
            <a:ext cx="433821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Permissão Para Dirigir</a:t>
            </a:r>
          </a:p>
        </p:txBody>
      </p:sp>
      <p:sp>
        <p:nvSpPr>
          <p:cNvPr id="5" name="Pentágono 4"/>
          <p:cNvSpPr/>
          <p:nvPr/>
        </p:nvSpPr>
        <p:spPr>
          <a:xfrm>
            <a:off x="323528" y="1523357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PPD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1763688" y="2788751"/>
            <a:ext cx="541833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Carteira Nacional de Habilitação</a:t>
            </a:r>
          </a:p>
        </p:txBody>
      </p:sp>
      <p:sp>
        <p:nvSpPr>
          <p:cNvPr id="53" name="Pentágono 52"/>
          <p:cNvSpPr/>
          <p:nvPr/>
        </p:nvSpPr>
        <p:spPr>
          <a:xfrm>
            <a:off x="323528" y="2643758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CNH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1767529" y="3914113"/>
            <a:ext cx="6426450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Autorização para Conduzir Ciclomotor</a:t>
            </a:r>
          </a:p>
        </p:txBody>
      </p:sp>
      <p:sp>
        <p:nvSpPr>
          <p:cNvPr id="55" name="Pentágono 54"/>
          <p:cNvSpPr/>
          <p:nvPr/>
        </p:nvSpPr>
        <p:spPr>
          <a:xfrm>
            <a:off x="327369" y="3769120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ACC</a:t>
            </a:r>
          </a:p>
        </p:txBody>
      </p:sp>
      <p:pic>
        <p:nvPicPr>
          <p:cNvPr id="18" name="Imagem 1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9489499-428D-F0A8-B971-9E4B677574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4183" r="15579" b="4106"/>
          <a:stretch/>
        </p:blipFill>
        <p:spPr>
          <a:xfrm>
            <a:off x="6226265" y="662365"/>
            <a:ext cx="2703453" cy="19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14282" y="1392835"/>
            <a:ext cx="6048672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/>
              <a:t>► Os condutores das categorias </a:t>
            </a:r>
            <a:r>
              <a:rPr lang="pt-BR" sz="2000" dirty="0">
                <a:solidFill>
                  <a:srgbClr val="00B050"/>
                </a:solidFill>
              </a:rPr>
              <a:t>C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50"/>
                </a:solidFill>
              </a:rPr>
              <a:t>D</a:t>
            </a:r>
            <a:r>
              <a:rPr lang="pt-BR" sz="2000" dirty="0"/>
              <a:t> e </a:t>
            </a:r>
            <a:r>
              <a:rPr lang="pt-BR" sz="2000" dirty="0" err="1">
                <a:solidFill>
                  <a:srgbClr val="00B050"/>
                </a:solidFill>
              </a:rPr>
              <a:t>E</a:t>
            </a:r>
            <a:r>
              <a:rPr lang="pt-BR" sz="2000" dirty="0"/>
              <a:t> deverão comprovar resultado negativo em exame </a:t>
            </a:r>
            <a:r>
              <a:rPr lang="pt-BR" sz="2000" dirty="0">
                <a:solidFill>
                  <a:srgbClr val="00B0F0"/>
                </a:solidFill>
              </a:rPr>
              <a:t>toxicológico</a:t>
            </a:r>
            <a:r>
              <a:rPr lang="pt-BR" sz="2000" dirty="0"/>
              <a:t> para a </a:t>
            </a:r>
            <a:r>
              <a:rPr lang="pt-BR" sz="2000" dirty="0">
                <a:solidFill>
                  <a:srgbClr val="FF6600"/>
                </a:solidFill>
              </a:rPr>
              <a:t>obtenção</a:t>
            </a:r>
            <a:r>
              <a:rPr lang="pt-BR" sz="2000" dirty="0"/>
              <a:t> e na </a:t>
            </a:r>
            <a:r>
              <a:rPr lang="pt-BR" sz="2000" dirty="0">
                <a:solidFill>
                  <a:srgbClr val="FF6600"/>
                </a:solidFill>
              </a:rPr>
              <a:t>renovação</a:t>
            </a:r>
            <a:r>
              <a:rPr lang="pt-BR" sz="2000" dirty="0"/>
              <a:t> da CNH. </a:t>
            </a:r>
            <a:r>
              <a:rPr lang="pt-BR" sz="1000" dirty="0"/>
              <a:t>(CTB, art. 148-A)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19" y="707151"/>
            <a:ext cx="2441463" cy="18329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214281" y="2786759"/>
            <a:ext cx="8762839" cy="7210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/>
              <a:t>► O exame </a:t>
            </a:r>
            <a:r>
              <a:rPr lang="pt-BR" sz="2000" b="1" dirty="0"/>
              <a:t>toxicológico</a:t>
            </a:r>
            <a:r>
              <a:rPr lang="pt-BR" sz="2000" dirty="0"/>
              <a:t> precisa  ser refeito a cada período de </a:t>
            </a:r>
            <a:r>
              <a:rPr lang="pt-BR" sz="2000" dirty="0">
                <a:solidFill>
                  <a:srgbClr val="FE612C"/>
                </a:solidFill>
              </a:rPr>
              <a:t>2 anos e meio</a:t>
            </a:r>
            <a:r>
              <a:rPr lang="pt-BR" sz="2000" dirty="0"/>
              <a:t>, para os condutores das categorias C, D ou E com idade inferior a 70 anos. </a:t>
            </a:r>
            <a:r>
              <a:rPr lang="pt-BR" sz="1000" dirty="0"/>
              <a:t>(CTB, § 2º do art. 148-A)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E43DFCC-24FF-7D6A-7A72-132DC268F1A8}"/>
              </a:ext>
            </a:extLst>
          </p:cNvPr>
          <p:cNvSpPr/>
          <p:nvPr/>
        </p:nvSpPr>
        <p:spPr>
          <a:xfrm>
            <a:off x="-3854" y="3971882"/>
            <a:ext cx="9147854" cy="858902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686CC1D-A12B-BD72-20B4-79F9F46BD1AB}"/>
              </a:ext>
            </a:extLst>
          </p:cNvPr>
          <p:cNvSpPr txBox="1"/>
          <p:nvPr/>
        </p:nvSpPr>
        <p:spPr>
          <a:xfrm>
            <a:off x="569130" y="4036737"/>
            <a:ext cx="8568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Buscará aferir o consumo de 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substâncias psicoativas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pt-BR" sz="20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comprometam a capacidade de direção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deverá ter janela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detecção mínima de 90 dias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00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771800" y="1367212"/>
            <a:ext cx="6291838" cy="26446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1000" dirty="0"/>
              <a:t>(CTB, art. 165-B) </a:t>
            </a:r>
            <a:r>
              <a:rPr lang="pt-BR" sz="2000" b="1" dirty="0"/>
              <a:t>Dirigir</a:t>
            </a:r>
            <a:r>
              <a:rPr lang="pt-BR" sz="2000" dirty="0"/>
              <a:t> veículo </a:t>
            </a:r>
            <a:r>
              <a:rPr lang="pt-BR" sz="2000" dirty="0">
                <a:solidFill>
                  <a:srgbClr val="C00000"/>
                </a:solidFill>
              </a:rPr>
              <a:t>sem realizar o toxicológico</a:t>
            </a:r>
            <a:r>
              <a:rPr lang="pt-BR" sz="2000" dirty="0"/>
              <a:t> previsto no art. 148-A deste Código: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3000"/>
              </a:lnSpc>
            </a:pPr>
            <a:r>
              <a:rPr lang="pt-BR" sz="2000" dirty="0"/>
              <a:t>► Infração </a:t>
            </a:r>
            <a:r>
              <a:rPr lang="pt-BR" sz="2000" dirty="0">
                <a:solidFill>
                  <a:srgbClr val="FF6600"/>
                </a:solidFill>
              </a:rPr>
              <a:t>GRAVÍSSIMA x5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2500"/>
              </a:lnSpc>
            </a:pPr>
            <a:r>
              <a:rPr lang="pt-BR" sz="2000" dirty="0"/>
              <a:t>► Em caso de </a:t>
            </a:r>
            <a:r>
              <a:rPr lang="pt-BR" sz="2000" dirty="0">
                <a:solidFill>
                  <a:srgbClr val="008000"/>
                </a:solidFill>
              </a:rPr>
              <a:t>reincidência</a:t>
            </a:r>
            <a:r>
              <a:rPr lang="pt-BR" sz="2000" dirty="0"/>
              <a:t> no período de 12 meses:</a:t>
            </a:r>
            <a:br>
              <a:rPr lang="pt-BR" sz="2000" dirty="0"/>
            </a:br>
            <a:r>
              <a:rPr lang="pt-BR" sz="2000" dirty="0">
                <a:solidFill>
                  <a:srgbClr val="C00000"/>
                </a:solidFill>
              </a:rPr>
              <a:t>Multa x10 </a:t>
            </a:r>
            <a:r>
              <a:rPr lang="pt-BR" sz="2000" dirty="0"/>
              <a:t>mais </a:t>
            </a:r>
            <a:r>
              <a:rPr lang="pt-BR" sz="2000" dirty="0">
                <a:solidFill>
                  <a:srgbClr val="C00000"/>
                </a:solidFill>
              </a:rPr>
              <a:t>Suspensão</a:t>
            </a:r>
            <a:r>
              <a:rPr lang="pt-BR" sz="2000" dirty="0"/>
              <a:t> do Direito de Dirigir por 90 dias.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442341-2883-4DB3-A372-5B1E66C3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1"/>
          <a:stretch/>
        </p:blipFill>
        <p:spPr bwMode="auto">
          <a:xfrm>
            <a:off x="179512" y="1440366"/>
            <a:ext cx="2612923" cy="2637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13">
            <a:extLst>
              <a:ext uri="{FF2B5EF4-FFF2-40B4-BE49-F238E27FC236}">
                <a16:creationId xmlns:a16="http://schemas.microsoft.com/office/drawing/2014/main" id="{4316E0BF-3F69-E267-6230-859840ACC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950" y="4381156"/>
            <a:ext cx="629388" cy="5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796204" y="1464424"/>
            <a:ext cx="6312300" cy="297953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1000" dirty="0"/>
              <a:t>(CTB, art. 165-C) </a:t>
            </a:r>
            <a:r>
              <a:rPr lang="pt-BR" sz="2000" b="1" dirty="0"/>
              <a:t>Dirigir</a:t>
            </a:r>
            <a:r>
              <a:rPr lang="pt-BR" sz="2000" dirty="0"/>
              <a:t> veículo tendo obtido </a:t>
            </a:r>
            <a:r>
              <a:rPr lang="pt-BR" sz="2000" dirty="0">
                <a:solidFill>
                  <a:srgbClr val="C00000"/>
                </a:solidFill>
              </a:rPr>
              <a:t>resultado positivo </a:t>
            </a:r>
            <a:r>
              <a:rPr lang="pt-BR" sz="2000" dirty="0"/>
              <a:t>no exame toxicológico: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3000"/>
              </a:lnSpc>
            </a:pPr>
            <a:r>
              <a:rPr lang="pt-BR" sz="2000" dirty="0"/>
              <a:t>► Infração </a:t>
            </a:r>
            <a:r>
              <a:rPr lang="pt-BR" sz="2000" dirty="0">
                <a:solidFill>
                  <a:srgbClr val="FF6600"/>
                </a:solidFill>
              </a:rPr>
              <a:t>GRAVÍSSIMA x5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2500"/>
              </a:lnSpc>
            </a:pPr>
            <a:r>
              <a:rPr lang="pt-BR" sz="2000" dirty="0"/>
              <a:t>► Em caso de </a:t>
            </a:r>
            <a:r>
              <a:rPr lang="pt-BR" sz="2000" dirty="0">
                <a:solidFill>
                  <a:srgbClr val="008000"/>
                </a:solidFill>
              </a:rPr>
              <a:t>reincidência</a:t>
            </a:r>
            <a:r>
              <a:rPr lang="pt-BR" sz="2000" dirty="0"/>
              <a:t> no período de 12 meses:</a:t>
            </a:r>
            <a:br>
              <a:rPr lang="pt-BR" sz="2000" dirty="0"/>
            </a:br>
            <a:r>
              <a:rPr lang="pt-BR" sz="2000" dirty="0">
                <a:solidFill>
                  <a:srgbClr val="C00000"/>
                </a:solidFill>
              </a:rPr>
              <a:t>Multa x10 </a:t>
            </a:r>
            <a:r>
              <a:rPr lang="pt-BR" sz="2000" dirty="0"/>
              <a:t>mais </a:t>
            </a:r>
            <a:r>
              <a:rPr lang="pt-BR" sz="2000" dirty="0">
                <a:solidFill>
                  <a:srgbClr val="C00000"/>
                </a:solidFill>
              </a:rPr>
              <a:t>Suspensão</a:t>
            </a:r>
            <a:r>
              <a:rPr lang="pt-BR" sz="2000" dirty="0"/>
              <a:t> do Direito de Dirigir por 90 dias. </a:t>
            </a:r>
          </a:p>
          <a:p>
            <a:pPr>
              <a:lnSpc>
                <a:spcPts val="3000"/>
              </a:lnSpc>
            </a:pPr>
            <a:endParaRPr lang="pt-BR" sz="1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FF42C-15B6-BE77-FB50-9B2ACE3EF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r="15334"/>
          <a:stretch/>
        </p:blipFill>
        <p:spPr bwMode="auto">
          <a:xfrm>
            <a:off x="159493" y="1582086"/>
            <a:ext cx="2627182" cy="250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03848" y="1464424"/>
            <a:ext cx="5904656" cy="297953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1000" dirty="0"/>
              <a:t>(CTB, art. 165-D) </a:t>
            </a:r>
            <a:r>
              <a:rPr lang="pt-BR" sz="2000" b="1" dirty="0"/>
              <a:t>Deixar</a:t>
            </a:r>
            <a:r>
              <a:rPr lang="pt-BR" sz="2000" dirty="0"/>
              <a:t> de realizar o exame toxicológico </a:t>
            </a:r>
            <a:r>
              <a:rPr lang="pt-BR" sz="2000" dirty="0">
                <a:solidFill>
                  <a:srgbClr val="C00000"/>
                </a:solidFill>
              </a:rPr>
              <a:t>periódico</a:t>
            </a:r>
            <a:r>
              <a:rPr lang="pt-BR" sz="2000" dirty="0"/>
              <a:t>, após 30 dias de vencido: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3000"/>
              </a:lnSpc>
            </a:pPr>
            <a:r>
              <a:rPr lang="pt-BR" sz="2000" dirty="0"/>
              <a:t>► Infração </a:t>
            </a:r>
            <a:r>
              <a:rPr lang="pt-BR" sz="2000" dirty="0">
                <a:solidFill>
                  <a:srgbClr val="FF6600"/>
                </a:solidFill>
              </a:rPr>
              <a:t>GRAVÍSSIMA x5</a:t>
            </a:r>
          </a:p>
          <a:p>
            <a:pPr>
              <a:lnSpc>
                <a:spcPts val="3000"/>
              </a:lnSpc>
            </a:pPr>
            <a:endParaRPr lang="pt-BR" sz="2000" dirty="0"/>
          </a:p>
          <a:p>
            <a:pPr>
              <a:lnSpc>
                <a:spcPts val="2500"/>
              </a:lnSpc>
            </a:pPr>
            <a:r>
              <a:rPr lang="pt-BR" sz="2000" i="1" dirty="0">
                <a:solidFill>
                  <a:srgbClr val="0070C0"/>
                </a:solidFill>
              </a:rPr>
              <a:t>* Esta penalidade será aplicada pelo Detran após 30 dias do vencimento.</a:t>
            </a:r>
          </a:p>
          <a:p>
            <a:pPr>
              <a:lnSpc>
                <a:spcPts val="3000"/>
              </a:lnSpc>
            </a:pPr>
            <a:endParaRPr lang="pt-BR" sz="1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pic>
        <p:nvPicPr>
          <p:cNvPr id="5" name="Picture 4" descr="A white and blue reception desk&#10;&#10;Description automatically generated">
            <a:extLst>
              <a:ext uri="{FF2B5EF4-FFF2-40B4-BE49-F238E27FC236}">
                <a16:creationId xmlns:a16="http://schemas.microsoft.com/office/drawing/2014/main" id="{2EA0B8F5-9FE7-E6CB-6E26-5AB336EC8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560304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51CAF-B889-1C72-9364-6539355A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08180C7-F51C-3194-B00C-924CF7044C28}"/>
              </a:ext>
            </a:extLst>
          </p:cNvPr>
          <p:cNvSpPr/>
          <p:nvPr/>
        </p:nvSpPr>
        <p:spPr>
          <a:xfrm>
            <a:off x="179512" y="1294212"/>
            <a:ext cx="5472608" cy="563870"/>
          </a:xfrm>
          <a:prstGeom prst="roundRect">
            <a:avLst>
              <a:gd name="adj" fmla="val 5557"/>
            </a:avLst>
          </a:prstGeom>
          <a:solidFill>
            <a:srgbClr val="F0E3B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E917398-935B-A4CB-B706-A2AC86253705}"/>
              </a:ext>
            </a:extLst>
          </p:cNvPr>
          <p:cNvSpPr txBox="1"/>
          <p:nvPr/>
        </p:nvSpPr>
        <p:spPr>
          <a:xfrm>
            <a:off x="227106" y="1425207"/>
            <a:ext cx="4968551" cy="357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2400"/>
              </a:spcAft>
            </a:pP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motorizado de </a:t>
            </a:r>
            <a:r>
              <a:rPr lang="pt-BR" sz="2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ou 3 rodas ...</a:t>
            </a:r>
            <a:endParaRPr lang="pt-BR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FC884A7-EC02-63AE-F787-E4905455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0DF1E00-5076-6ABF-1C95-7C7A08EF7B2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CATEGORIAS DE HABILITAÇÃO</a:t>
            </a:r>
          </a:p>
        </p:txBody>
      </p:sp>
      <p:pic>
        <p:nvPicPr>
          <p:cNvPr id="22" name="Imagem 21" descr="Homem de capacete andando de moto&#10;&#10;O conteúdo gerado por IA pode estar incorreto.">
            <a:extLst>
              <a:ext uri="{FF2B5EF4-FFF2-40B4-BE49-F238E27FC236}">
                <a16:creationId xmlns:a16="http://schemas.microsoft.com/office/drawing/2014/main" id="{6898D837-51B8-DDE2-3D75-C33AE15C0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1" y="2664296"/>
            <a:ext cx="3035829" cy="1707654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89364B9E-41A0-DEAA-0DA5-4C538F53D086}"/>
              </a:ext>
            </a:extLst>
          </p:cNvPr>
          <p:cNvSpPr/>
          <p:nvPr/>
        </p:nvSpPr>
        <p:spPr>
          <a:xfrm>
            <a:off x="0" y="4515966"/>
            <a:ext cx="9144000" cy="3436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 e todos os veículos abrangidos pela ACC.</a:t>
            </a:r>
          </a:p>
        </p:txBody>
      </p:sp>
      <p:pic>
        <p:nvPicPr>
          <p:cNvPr id="26" name="Imagem 25" descr="Pessoa de capacete andando de moto&#10;&#10;O conteúdo gerado por IA pode estar incorreto.">
            <a:extLst>
              <a:ext uri="{FF2B5EF4-FFF2-40B4-BE49-F238E27FC236}">
                <a16:creationId xmlns:a16="http://schemas.microsoft.com/office/drawing/2014/main" id="{80D6C258-E511-D114-276E-9075B7078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97" y="2664296"/>
            <a:ext cx="3035830" cy="1707654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FB56C572-13F4-247D-EF89-A77256C43365}"/>
              </a:ext>
            </a:extLst>
          </p:cNvPr>
          <p:cNvSpPr/>
          <p:nvPr/>
        </p:nvSpPr>
        <p:spPr>
          <a:xfrm>
            <a:off x="1104123" y="2721790"/>
            <a:ext cx="875589" cy="21895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Sidecar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BB9034E-F633-66DF-59DF-125D055E5200}"/>
              </a:ext>
            </a:extLst>
          </p:cNvPr>
          <p:cNvSpPr/>
          <p:nvPr/>
        </p:nvSpPr>
        <p:spPr>
          <a:xfrm>
            <a:off x="4848539" y="2721790"/>
            <a:ext cx="947597" cy="21895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Reboque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961F520-25C3-EFE7-AC91-F3817EBBBC07}"/>
              </a:ext>
            </a:extLst>
          </p:cNvPr>
          <p:cNvSpPr txBox="1"/>
          <p:nvPr/>
        </p:nvSpPr>
        <p:spPr>
          <a:xfrm>
            <a:off x="179512" y="2139702"/>
            <a:ext cx="5112567" cy="40049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highlight>
                  <a:srgbClr val="F0E3BD"/>
                </a:highlight>
              </a:rPr>
              <a:t> ... com ou sem </a:t>
            </a:r>
            <a:r>
              <a:rPr lang="pt-BR" sz="2000" b="1" dirty="0">
                <a:highlight>
                  <a:srgbClr val="F0E3BD"/>
                </a:highlight>
              </a:rPr>
              <a:t>Carro Lateral</a:t>
            </a:r>
            <a:r>
              <a:rPr lang="pt-BR" sz="2000" dirty="0">
                <a:highlight>
                  <a:srgbClr val="F0E3BD"/>
                </a:highlight>
              </a:rPr>
              <a:t> ou </a:t>
            </a:r>
            <a:r>
              <a:rPr lang="pt-BR" sz="2000" b="1" dirty="0">
                <a:highlight>
                  <a:srgbClr val="F0E3BD"/>
                </a:highlight>
              </a:rPr>
              <a:t>Semirreboque.</a:t>
            </a:r>
            <a:r>
              <a:rPr lang="pt-BR" sz="2000" dirty="0">
                <a:highlight>
                  <a:srgbClr val="F0E3BD"/>
                </a:highlight>
              </a:rPr>
              <a:t>  </a:t>
            </a:r>
            <a:endParaRPr lang="pt-BR" sz="1000" dirty="0">
              <a:highlight>
                <a:srgbClr val="F0E3BD"/>
              </a:highlight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31AE850A-37F4-444E-8E0E-D9505348A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984" y="1076647"/>
            <a:ext cx="175580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8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220C-E5EE-02C4-A3D7-67C744D05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FBF492F-293D-F35D-AD28-6EDD0ADB7C39}"/>
              </a:ext>
            </a:extLst>
          </p:cNvPr>
          <p:cNvSpPr/>
          <p:nvPr/>
        </p:nvSpPr>
        <p:spPr>
          <a:xfrm>
            <a:off x="214281" y="2935566"/>
            <a:ext cx="5616625" cy="768133"/>
          </a:xfrm>
          <a:prstGeom prst="roundRect">
            <a:avLst>
              <a:gd name="adj" fmla="val 9448"/>
            </a:avLst>
          </a:prstGeom>
          <a:solidFill>
            <a:srgbClr val="BDD7B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4B13479-1ACC-A981-C103-F3206B71B187}"/>
              </a:ext>
            </a:extLst>
          </p:cNvPr>
          <p:cNvSpPr/>
          <p:nvPr/>
        </p:nvSpPr>
        <p:spPr>
          <a:xfrm>
            <a:off x="2329544" y="1822502"/>
            <a:ext cx="5559491" cy="768133"/>
          </a:xfrm>
          <a:prstGeom prst="roundRect">
            <a:avLst>
              <a:gd name="adj" fmla="val 8503"/>
            </a:avLst>
          </a:prstGeom>
          <a:solidFill>
            <a:srgbClr val="BDD7B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020576D-6BA4-5ED2-49DA-1465E37A77F6}"/>
              </a:ext>
            </a:extLst>
          </p:cNvPr>
          <p:cNvSpPr/>
          <p:nvPr/>
        </p:nvSpPr>
        <p:spPr>
          <a:xfrm>
            <a:off x="180328" y="727973"/>
            <a:ext cx="5616624" cy="768133"/>
          </a:xfrm>
          <a:prstGeom prst="roundRect">
            <a:avLst>
              <a:gd name="adj" fmla="val 10392"/>
            </a:avLst>
          </a:prstGeom>
          <a:solidFill>
            <a:srgbClr val="BDD7B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E00AB57-DBF5-16E1-8C0A-245680C8240F}"/>
              </a:ext>
            </a:extLst>
          </p:cNvPr>
          <p:cNvSpPr txBox="1"/>
          <p:nvPr/>
        </p:nvSpPr>
        <p:spPr>
          <a:xfrm>
            <a:off x="179512" y="757001"/>
            <a:ext cx="50413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F0E3BD"/>
                </a:highlight>
                <a:latin typeface="Calibri" pitchFamily="34" charset="0"/>
                <a:cs typeface="Calibri" pitchFamily="34" charset="0"/>
              </a:rPr>
              <a:t>até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8 lugares</a:t>
            </a:r>
          </a:p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Carga: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F0E3BD"/>
                </a:highlight>
                <a:latin typeface="Calibri" pitchFamily="34" charset="0"/>
                <a:cs typeface="Calibri" pitchFamily="34" charset="0"/>
              </a:rPr>
              <a:t>até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3500 kg de PTB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B9E5B8-62C5-4E0E-575C-CC40EC885F6A}"/>
              </a:ext>
            </a:extLst>
          </p:cNvPr>
          <p:cNvSpPr txBox="1"/>
          <p:nvPr/>
        </p:nvSpPr>
        <p:spPr>
          <a:xfrm>
            <a:off x="2351986" y="1846634"/>
            <a:ext cx="503299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F0E3BD"/>
                </a:highlight>
                <a:latin typeface="Calibri" pitchFamily="34" charset="0"/>
                <a:cs typeface="Calibri" pitchFamily="34" charset="0"/>
              </a:rPr>
              <a:t>até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8 lugares</a:t>
            </a:r>
          </a:p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Carga: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BFBFBF"/>
                </a:highlight>
                <a:latin typeface="Calibri" pitchFamily="34" charset="0"/>
                <a:cs typeface="Calibri" pitchFamily="34" charset="0"/>
              </a:rPr>
              <a:t>+ de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3500 kg de PTB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C1C221-18C9-B2AF-3481-B16BAE88B8DC}"/>
              </a:ext>
            </a:extLst>
          </p:cNvPr>
          <p:cNvSpPr txBox="1"/>
          <p:nvPr/>
        </p:nvSpPr>
        <p:spPr>
          <a:xfrm>
            <a:off x="214282" y="2974854"/>
            <a:ext cx="495367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BFBFBF"/>
                </a:highlight>
                <a:latin typeface="Calibri" pitchFamily="34" charset="0"/>
                <a:cs typeface="Calibri" pitchFamily="34" charset="0"/>
              </a:rPr>
              <a:t>+ de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8 lugares</a:t>
            </a:r>
          </a:p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de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Carga: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 </a:t>
            </a:r>
            <a:r>
              <a:rPr lang="pt-BR" sz="2000" dirty="0">
                <a:solidFill>
                  <a:schemeClr val="tx1"/>
                </a:solidFill>
                <a:highlight>
                  <a:srgbClr val="BFBFBF"/>
                </a:highlight>
                <a:latin typeface="Calibri" pitchFamily="34" charset="0"/>
                <a:cs typeface="Calibri" pitchFamily="34" charset="0"/>
              </a:rPr>
              <a:t>+ de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3500 kg de PTB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D7312DB-9D0C-65E4-5719-3CFADA25B010}"/>
              </a:ext>
            </a:extLst>
          </p:cNvPr>
          <p:cNvSpPr/>
          <p:nvPr/>
        </p:nvSpPr>
        <p:spPr>
          <a:xfrm>
            <a:off x="-16048" y="4426913"/>
            <a:ext cx="9160047" cy="48481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2360F52-2247-B5E4-64AD-F6FCD8BE7CA2}"/>
              </a:ext>
            </a:extLst>
          </p:cNvPr>
          <p:cNvSpPr/>
          <p:nvPr/>
        </p:nvSpPr>
        <p:spPr>
          <a:xfrm>
            <a:off x="1331640" y="4405954"/>
            <a:ext cx="7812359" cy="469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Segue os mesmos parâmetros,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substituindo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PBT para 6000 kg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BC8979A-D195-AD1C-551A-71F6A8AA9575}"/>
              </a:ext>
            </a:extLst>
          </p:cNvPr>
          <p:cNvSpPr/>
          <p:nvPr/>
        </p:nvSpPr>
        <p:spPr>
          <a:xfrm>
            <a:off x="1713451" y="4283082"/>
            <a:ext cx="1368152" cy="218956"/>
          </a:xfrm>
          <a:prstGeom prst="rect">
            <a:avLst/>
          </a:prstGeom>
          <a:solidFill>
            <a:srgbClr val="5800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Motorhome</a:t>
            </a:r>
          </a:p>
        </p:txBody>
      </p:sp>
      <p:pic>
        <p:nvPicPr>
          <p:cNvPr id="43" name="Imagem 42" descr="Caminhão estacionado na grama&#10;&#10;O conteúdo gerado por IA pode estar incorreto.">
            <a:extLst>
              <a:ext uri="{FF2B5EF4-FFF2-40B4-BE49-F238E27FC236}">
                <a16:creationId xmlns:a16="http://schemas.microsoft.com/office/drawing/2014/main" id="{16115BF5-48AC-0FE5-78AD-3F547308A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" y="3919861"/>
            <a:ext cx="1827828" cy="102815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BD80CD0C-6205-EED5-2BB4-3C34D8FD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117" b="14954"/>
          <a:stretch/>
        </p:blipFill>
        <p:spPr>
          <a:xfrm>
            <a:off x="4990776" y="598053"/>
            <a:ext cx="1612352" cy="1057702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63B0B23C-80FC-BBBB-073C-E3F921ACF3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645" b="14954"/>
          <a:stretch/>
        </p:blipFill>
        <p:spPr>
          <a:xfrm>
            <a:off x="7243977" y="1694682"/>
            <a:ext cx="1638462" cy="105770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6E87255F-022E-B52D-2466-402E1E9683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811" b="9437"/>
          <a:stretch/>
        </p:blipFill>
        <p:spPr>
          <a:xfrm>
            <a:off x="5109289" y="2810210"/>
            <a:ext cx="2175603" cy="13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34" grpId="0" animBg="1"/>
      <p:bldP spid="36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19D7-3503-A280-A488-86ED1A9A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1C2867-2E99-5868-2C4C-CB15C054F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41012"/>
            <a:ext cx="3567742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32BD77C-6BA6-EF00-5B62-735171E008BF}"/>
              </a:ext>
            </a:extLst>
          </p:cNvPr>
          <p:cNvSpPr txBox="1"/>
          <p:nvPr/>
        </p:nvSpPr>
        <p:spPr>
          <a:xfrm>
            <a:off x="214282" y="562784"/>
            <a:ext cx="3349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CONJUGADOS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F76E885-386D-7425-39A2-A121904DE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135"/>
          <a:stretch/>
        </p:blipFill>
        <p:spPr>
          <a:xfrm>
            <a:off x="5148064" y="3551699"/>
            <a:ext cx="1924173" cy="53221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5FD8CF0-4B5E-FB99-D6EE-4C795EFA9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58405" r="24800" b="11204"/>
          <a:stretch/>
        </p:blipFill>
        <p:spPr>
          <a:xfrm>
            <a:off x="6497632" y="4087273"/>
            <a:ext cx="2538864" cy="86074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0D6BCAD-D72C-70EA-FF05-9CD0DD56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 bwMode="auto">
          <a:xfrm>
            <a:off x="394279" y="3807234"/>
            <a:ext cx="1415024" cy="11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Carro prateado em fundo branco&#10;&#10;O conteúdo gerado por IA pode estar incorreto.">
            <a:extLst>
              <a:ext uri="{FF2B5EF4-FFF2-40B4-BE49-F238E27FC236}">
                <a16:creationId xmlns:a16="http://schemas.microsoft.com/office/drawing/2014/main" id="{DC9BE238-D103-4C61-2127-A95E17EC19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36" y="3942945"/>
            <a:ext cx="1542168" cy="98192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89C3E5D-5CEE-B3BF-8FED-260C240C4727}"/>
              </a:ext>
            </a:extLst>
          </p:cNvPr>
          <p:cNvSpPr/>
          <p:nvPr/>
        </p:nvSpPr>
        <p:spPr>
          <a:xfrm>
            <a:off x="-3854" y="1069968"/>
            <a:ext cx="4176464" cy="25587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UT - UNIDADE TRATORA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648974B-ABCE-79DE-A8FE-CEA82BEADD4B}"/>
              </a:ext>
            </a:extLst>
          </p:cNvPr>
          <p:cNvSpPr/>
          <p:nvPr/>
        </p:nvSpPr>
        <p:spPr>
          <a:xfrm>
            <a:off x="4971392" y="1041502"/>
            <a:ext cx="4176464" cy="25587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UA - UNIDADE ACOPLADA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52F2E5B-60DF-0CB9-5D2B-8F2396EEAB4B}"/>
              </a:ext>
            </a:extLst>
          </p:cNvPr>
          <p:cNvSpPr/>
          <p:nvPr/>
        </p:nvSpPr>
        <p:spPr>
          <a:xfrm>
            <a:off x="4967536" y="1299944"/>
            <a:ext cx="4176464" cy="3662022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65CA545-56F8-5540-7B46-81C17C97B7B7}"/>
              </a:ext>
            </a:extLst>
          </p:cNvPr>
          <p:cNvSpPr/>
          <p:nvPr/>
        </p:nvSpPr>
        <p:spPr>
          <a:xfrm>
            <a:off x="-11180" y="1299603"/>
            <a:ext cx="4176464" cy="3662022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C1E55A6-557F-D359-EEB5-1E2B1BB0AB66}"/>
              </a:ext>
            </a:extLst>
          </p:cNvPr>
          <p:cNvSpPr/>
          <p:nvPr/>
        </p:nvSpPr>
        <p:spPr>
          <a:xfrm>
            <a:off x="128757" y="1430149"/>
            <a:ext cx="3896590" cy="699118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Cat. B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10C2FC2-0D08-4A6C-1C00-6244B654B23D}"/>
              </a:ext>
            </a:extLst>
          </p:cNvPr>
          <p:cNvSpPr txBox="1"/>
          <p:nvPr/>
        </p:nvSpPr>
        <p:spPr>
          <a:xfrm>
            <a:off x="899592" y="1440353"/>
            <a:ext cx="19588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até 8 lugares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até 3500 de PBT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99ED54-D601-0FA4-2DBC-A2FEADA119DE}"/>
              </a:ext>
            </a:extLst>
          </p:cNvPr>
          <p:cNvSpPr/>
          <p:nvPr/>
        </p:nvSpPr>
        <p:spPr>
          <a:xfrm>
            <a:off x="135069" y="2232672"/>
            <a:ext cx="3896590" cy="699118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Cat. C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A105414-602E-2631-4DCD-4E412C6E01D7}"/>
              </a:ext>
            </a:extLst>
          </p:cNvPr>
          <p:cNvSpPr txBox="1"/>
          <p:nvPr/>
        </p:nvSpPr>
        <p:spPr>
          <a:xfrm>
            <a:off x="849801" y="2242876"/>
            <a:ext cx="20660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até 8 lugares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+ de 3500 de PBT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88C1F1A-7263-532E-3233-454206F2A545}"/>
              </a:ext>
            </a:extLst>
          </p:cNvPr>
          <p:cNvSpPr/>
          <p:nvPr/>
        </p:nvSpPr>
        <p:spPr>
          <a:xfrm>
            <a:off x="128757" y="3035195"/>
            <a:ext cx="3896590" cy="699118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Cat. D ou E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4109FC6-6E17-884A-5A0D-6994D985CF39}"/>
              </a:ext>
            </a:extLst>
          </p:cNvPr>
          <p:cNvSpPr txBox="1"/>
          <p:nvPr/>
        </p:nvSpPr>
        <p:spPr>
          <a:xfrm>
            <a:off x="1347545" y="3045399"/>
            <a:ext cx="20660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+ de  8 lugares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+ de 3500 de PBT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99A1E5F-1C77-7E06-2C4C-1427B27B3CCA}"/>
              </a:ext>
            </a:extLst>
          </p:cNvPr>
          <p:cNvSpPr/>
          <p:nvPr/>
        </p:nvSpPr>
        <p:spPr>
          <a:xfrm>
            <a:off x="5094681" y="1430149"/>
            <a:ext cx="3896590" cy="699118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Cat. B, C e D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9AE0033-0E58-03D8-9B91-0438C79B6F17}"/>
              </a:ext>
            </a:extLst>
          </p:cNvPr>
          <p:cNvSpPr txBox="1"/>
          <p:nvPr/>
        </p:nvSpPr>
        <p:spPr>
          <a:xfrm>
            <a:off x="6406654" y="1440353"/>
            <a:ext cx="258378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até 8 lugares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menos de 6000 de PBT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C9DA4E4-D8CD-7305-E0CF-EFC75FD37B9C}"/>
              </a:ext>
            </a:extLst>
          </p:cNvPr>
          <p:cNvSpPr/>
          <p:nvPr/>
        </p:nvSpPr>
        <p:spPr>
          <a:xfrm>
            <a:off x="5103621" y="2211710"/>
            <a:ext cx="3896590" cy="933534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Cat. E</a:t>
            </a:r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753D59E-0739-28EE-B6E9-CBE4FBF7AEA4}"/>
              </a:ext>
            </a:extLst>
          </p:cNvPr>
          <p:cNvSpPr txBox="1"/>
          <p:nvPr/>
        </p:nvSpPr>
        <p:spPr>
          <a:xfrm>
            <a:off x="5868144" y="2221914"/>
            <a:ext cx="312229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+ de 8 lugares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6000 de PBT ou +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→ + de uma Unidade Acoplada</a:t>
            </a:r>
          </a:p>
        </p:txBody>
      </p:sp>
    </p:spTree>
    <p:extLst>
      <p:ext uri="{BB962C8B-B14F-4D97-AF65-F5344CB8AC3E}">
        <p14:creationId xmlns:p14="http://schemas.microsoft.com/office/powerpoint/2010/main" val="21220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8F587AE8-D049-D5DD-1104-BF46E275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" y="555526"/>
            <a:ext cx="8967993" cy="4450466"/>
          </a:xfrm>
          <a:prstGeom prst="rect">
            <a:avLst/>
          </a:prstGeom>
        </p:spPr>
      </p:pic>
      <p:sp>
        <p:nvSpPr>
          <p:cNvPr id="96" name="Retângulo 95">
            <a:extLst>
              <a:ext uri="{FF2B5EF4-FFF2-40B4-BE49-F238E27FC236}">
                <a16:creationId xmlns:a16="http://schemas.microsoft.com/office/drawing/2014/main" id="{055AA3A8-F6EE-6B82-99CE-C39F51289D7F}"/>
              </a:ext>
            </a:extLst>
          </p:cNvPr>
          <p:cNvSpPr/>
          <p:nvPr/>
        </p:nvSpPr>
        <p:spPr>
          <a:xfrm>
            <a:off x="1403648" y="1224864"/>
            <a:ext cx="1296143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até 8</a:t>
            </a: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51A264DA-4396-FA15-09AD-1C213433D373}"/>
              </a:ext>
            </a:extLst>
          </p:cNvPr>
          <p:cNvSpPr/>
          <p:nvPr/>
        </p:nvSpPr>
        <p:spPr>
          <a:xfrm>
            <a:off x="1403648" y="1798902"/>
            <a:ext cx="1605442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até 3500</a:t>
            </a: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D3F5D360-36F3-BA03-2487-0326FF200359}"/>
              </a:ext>
            </a:extLst>
          </p:cNvPr>
          <p:cNvSpPr/>
          <p:nvPr/>
        </p:nvSpPr>
        <p:spPr>
          <a:xfrm>
            <a:off x="1496925" y="2188418"/>
            <a:ext cx="1573540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 6000 </a:t>
            </a:r>
          </a:p>
          <a:p>
            <a:pPr algn="r">
              <a:lnSpc>
                <a:spcPts val="2000"/>
              </a:lnSpc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 motor-casa</a:t>
            </a:r>
          </a:p>
        </p:txBody>
      </p:sp>
      <p:sp>
        <p:nvSpPr>
          <p:cNvPr id="99" name="Seta: Dobrada 98">
            <a:extLst>
              <a:ext uri="{FF2B5EF4-FFF2-40B4-BE49-F238E27FC236}">
                <a16:creationId xmlns:a16="http://schemas.microsoft.com/office/drawing/2014/main" id="{4F3ADA80-F420-7079-A07F-84A8EF74E424}"/>
              </a:ext>
            </a:extLst>
          </p:cNvPr>
          <p:cNvSpPr/>
          <p:nvPr/>
        </p:nvSpPr>
        <p:spPr>
          <a:xfrm flipV="1">
            <a:off x="2113097" y="2171601"/>
            <a:ext cx="180003" cy="21005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43E637EB-FD7B-BAF6-1358-055A3F3B7619}"/>
              </a:ext>
            </a:extLst>
          </p:cNvPr>
          <p:cNvSpPr/>
          <p:nvPr/>
        </p:nvSpPr>
        <p:spPr>
          <a:xfrm>
            <a:off x="3275856" y="1224864"/>
            <a:ext cx="1296143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até 8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8F8D3EA7-029E-03C4-7062-6072C22CF58D}"/>
              </a:ext>
            </a:extLst>
          </p:cNvPr>
          <p:cNvSpPr/>
          <p:nvPr/>
        </p:nvSpPr>
        <p:spPr>
          <a:xfrm>
            <a:off x="3275856" y="1798902"/>
            <a:ext cx="1728189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3500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8E610F61-8BE2-7836-F329-569C070D5389}"/>
              </a:ext>
            </a:extLst>
          </p:cNvPr>
          <p:cNvSpPr/>
          <p:nvPr/>
        </p:nvSpPr>
        <p:spPr>
          <a:xfrm>
            <a:off x="3542623" y="2188418"/>
            <a:ext cx="1522800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 6000 </a:t>
            </a:r>
          </a:p>
          <a:p>
            <a:pPr algn="r">
              <a:lnSpc>
                <a:spcPts val="2000"/>
              </a:lnSpc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 motor-casa</a:t>
            </a:r>
          </a:p>
        </p:txBody>
      </p:sp>
      <p:sp>
        <p:nvSpPr>
          <p:cNvPr id="103" name="Seta: Dobrada 102">
            <a:extLst>
              <a:ext uri="{FF2B5EF4-FFF2-40B4-BE49-F238E27FC236}">
                <a16:creationId xmlns:a16="http://schemas.microsoft.com/office/drawing/2014/main" id="{6A858549-8837-94A5-DB14-2F1C06DBB8DA}"/>
              </a:ext>
            </a:extLst>
          </p:cNvPr>
          <p:cNvSpPr/>
          <p:nvPr/>
        </p:nvSpPr>
        <p:spPr>
          <a:xfrm flipV="1">
            <a:off x="4108054" y="2171601"/>
            <a:ext cx="180003" cy="21005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467DFEB3-282A-048A-63D6-4CA8BDE0917F}"/>
              </a:ext>
            </a:extLst>
          </p:cNvPr>
          <p:cNvSpPr/>
          <p:nvPr/>
        </p:nvSpPr>
        <p:spPr>
          <a:xfrm>
            <a:off x="5220072" y="1203598"/>
            <a:ext cx="1296143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8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EE4B5FBE-E761-5893-EE97-77F473F752F9}"/>
              </a:ext>
            </a:extLst>
          </p:cNvPr>
          <p:cNvSpPr/>
          <p:nvPr/>
        </p:nvSpPr>
        <p:spPr>
          <a:xfrm>
            <a:off x="5220072" y="1777636"/>
            <a:ext cx="1800198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3500</a:t>
            </a: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47192ABC-92FA-83A8-1C47-50880BF16640}"/>
              </a:ext>
            </a:extLst>
          </p:cNvPr>
          <p:cNvSpPr/>
          <p:nvPr/>
        </p:nvSpPr>
        <p:spPr>
          <a:xfrm>
            <a:off x="7164290" y="1203598"/>
            <a:ext cx="1296143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8</a:t>
            </a:r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B212D4D6-AAAC-27C6-9784-B7F77EFF8F2C}"/>
              </a:ext>
            </a:extLst>
          </p:cNvPr>
          <p:cNvSpPr/>
          <p:nvPr/>
        </p:nvSpPr>
        <p:spPr>
          <a:xfrm>
            <a:off x="7164290" y="1777636"/>
            <a:ext cx="1717554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3500</a:t>
            </a: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id="{6168A90F-80C6-5900-54F4-DB73D8C2075B}"/>
              </a:ext>
            </a:extLst>
          </p:cNvPr>
          <p:cNvSpPr/>
          <p:nvPr/>
        </p:nvSpPr>
        <p:spPr>
          <a:xfrm>
            <a:off x="5497471" y="2177785"/>
            <a:ext cx="1522800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 6000 </a:t>
            </a:r>
          </a:p>
          <a:p>
            <a:pPr algn="r">
              <a:lnSpc>
                <a:spcPts val="2000"/>
              </a:lnSpc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 motor-casa</a:t>
            </a:r>
          </a:p>
        </p:txBody>
      </p:sp>
      <p:sp>
        <p:nvSpPr>
          <p:cNvPr id="109" name="Seta: Dobrada 108">
            <a:extLst>
              <a:ext uri="{FF2B5EF4-FFF2-40B4-BE49-F238E27FC236}">
                <a16:creationId xmlns:a16="http://schemas.microsoft.com/office/drawing/2014/main" id="{D5DBC834-D70B-A2F0-10E5-411789C4CF08}"/>
              </a:ext>
            </a:extLst>
          </p:cNvPr>
          <p:cNvSpPr/>
          <p:nvPr/>
        </p:nvSpPr>
        <p:spPr>
          <a:xfrm flipV="1">
            <a:off x="6062902" y="2160968"/>
            <a:ext cx="180003" cy="21005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44227BF7-2C19-D113-030A-C2E8D377A3ED}"/>
              </a:ext>
            </a:extLst>
          </p:cNvPr>
          <p:cNvSpPr/>
          <p:nvPr/>
        </p:nvSpPr>
        <p:spPr>
          <a:xfrm>
            <a:off x="7431055" y="2167152"/>
            <a:ext cx="1522800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 6000 </a:t>
            </a:r>
          </a:p>
          <a:p>
            <a:pPr algn="r">
              <a:lnSpc>
                <a:spcPts val="2000"/>
              </a:lnSpc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 motor-casa</a:t>
            </a:r>
          </a:p>
        </p:txBody>
      </p:sp>
      <p:sp>
        <p:nvSpPr>
          <p:cNvPr id="111" name="Seta: Dobrada 110">
            <a:extLst>
              <a:ext uri="{FF2B5EF4-FFF2-40B4-BE49-F238E27FC236}">
                <a16:creationId xmlns:a16="http://schemas.microsoft.com/office/drawing/2014/main" id="{160051E3-2FA3-AEDF-3EF4-3E970DD04050}"/>
              </a:ext>
            </a:extLst>
          </p:cNvPr>
          <p:cNvSpPr/>
          <p:nvPr/>
        </p:nvSpPr>
        <p:spPr>
          <a:xfrm flipV="1">
            <a:off x="7996486" y="2150335"/>
            <a:ext cx="180003" cy="21005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50D9944A-2B08-F5C5-D32C-0474B196A27E}"/>
              </a:ext>
            </a:extLst>
          </p:cNvPr>
          <p:cNvSpPr/>
          <p:nvPr/>
        </p:nvSpPr>
        <p:spPr>
          <a:xfrm>
            <a:off x="1403648" y="3795886"/>
            <a:ext cx="1666817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até 8 lugares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48ADA10A-7C44-3B60-C3F0-AE76940BB086}"/>
              </a:ext>
            </a:extLst>
          </p:cNvPr>
          <p:cNvSpPr/>
          <p:nvPr/>
        </p:nvSpPr>
        <p:spPr>
          <a:xfrm>
            <a:off x="1403647" y="4155926"/>
            <a:ext cx="1797777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- de 6000 kg PBT</a:t>
            </a:r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C8DFE87D-D0FF-5E5A-8549-EFBAF6B1330B}"/>
              </a:ext>
            </a:extLst>
          </p:cNvPr>
          <p:cNvSpPr/>
          <p:nvPr/>
        </p:nvSpPr>
        <p:spPr>
          <a:xfrm>
            <a:off x="1702313" y="3095046"/>
            <a:ext cx="1069487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15" name="Seta: para Cima 114">
            <a:extLst>
              <a:ext uri="{FF2B5EF4-FFF2-40B4-BE49-F238E27FC236}">
                <a16:creationId xmlns:a16="http://schemas.microsoft.com/office/drawing/2014/main" id="{4C03C936-20B7-F37D-5D78-92783997D52D}"/>
              </a:ext>
            </a:extLst>
          </p:cNvPr>
          <p:cNvSpPr/>
          <p:nvPr/>
        </p:nvSpPr>
        <p:spPr>
          <a:xfrm>
            <a:off x="1995233" y="2959033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54AD0E3C-BB54-D1B2-6B22-036F463E50E2}"/>
              </a:ext>
            </a:extLst>
          </p:cNvPr>
          <p:cNvSpPr/>
          <p:nvPr/>
        </p:nvSpPr>
        <p:spPr>
          <a:xfrm>
            <a:off x="3563888" y="3067803"/>
            <a:ext cx="1012201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17" name="Seta: para Cima 116">
            <a:extLst>
              <a:ext uri="{FF2B5EF4-FFF2-40B4-BE49-F238E27FC236}">
                <a16:creationId xmlns:a16="http://schemas.microsoft.com/office/drawing/2014/main" id="{E89586E7-9544-DB18-4C79-B43A91583A72}"/>
              </a:ext>
            </a:extLst>
          </p:cNvPr>
          <p:cNvSpPr/>
          <p:nvPr/>
        </p:nvSpPr>
        <p:spPr>
          <a:xfrm>
            <a:off x="3867441" y="2931790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0E5BF02E-26EE-20E3-8F59-09E12E2168B2}"/>
              </a:ext>
            </a:extLst>
          </p:cNvPr>
          <p:cNvSpPr/>
          <p:nvPr/>
        </p:nvSpPr>
        <p:spPr>
          <a:xfrm>
            <a:off x="5528262" y="3067803"/>
            <a:ext cx="915946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19" name="Seta: para Cima 118">
            <a:extLst>
              <a:ext uri="{FF2B5EF4-FFF2-40B4-BE49-F238E27FC236}">
                <a16:creationId xmlns:a16="http://schemas.microsoft.com/office/drawing/2014/main" id="{C806FB8F-5581-9335-5F21-6BE960243F04}"/>
              </a:ext>
            </a:extLst>
          </p:cNvPr>
          <p:cNvSpPr/>
          <p:nvPr/>
        </p:nvSpPr>
        <p:spPr>
          <a:xfrm>
            <a:off x="5811657" y="2931790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23C82275-B080-AD18-8E82-9A8B61D83E6D}"/>
              </a:ext>
            </a:extLst>
          </p:cNvPr>
          <p:cNvSpPr/>
          <p:nvPr/>
        </p:nvSpPr>
        <p:spPr>
          <a:xfrm>
            <a:off x="7437598" y="3067803"/>
            <a:ext cx="1022834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21" name="Seta: para Cima 120">
            <a:extLst>
              <a:ext uri="{FF2B5EF4-FFF2-40B4-BE49-F238E27FC236}">
                <a16:creationId xmlns:a16="http://schemas.microsoft.com/office/drawing/2014/main" id="{A7EC001C-53E3-DCB9-9556-3023605C5F23}"/>
              </a:ext>
            </a:extLst>
          </p:cNvPr>
          <p:cNvSpPr/>
          <p:nvPr/>
        </p:nvSpPr>
        <p:spPr>
          <a:xfrm>
            <a:off x="7745240" y="2931790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75476577-5FB4-C869-10BB-26B621B77A3B}"/>
              </a:ext>
            </a:extLst>
          </p:cNvPr>
          <p:cNvSpPr/>
          <p:nvPr/>
        </p:nvSpPr>
        <p:spPr>
          <a:xfrm>
            <a:off x="3625264" y="3993910"/>
            <a:ext cx="1280624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63FE4ADF-7D20-AEAD-9219-166727467B73}"/>
              </a:ext>
            </a:extLst>
          </p:cNvPr>
          <p:cNvSpPr/>
          <p:nvPr/>
        </p:nvSpPr>
        <p:spPr>
          <a:xfrm>
            <a:off x="5569480" y="4011910"/>
            <a:ext cx="1317410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repete</a:t>
            </a:r>
          </a:p>
        </p:txBody>
      </p:sp>
      <p:sp>
        <p:nvSpPr>
          <p:cNvPr id="126" name="Retângulo 125">
            <a:extLst>
              <a:ext uri="{FF2B5EF4-FFF2-40B4-BE49-F238E27FC236}">
                <a16:creationId xmlns:a16="http://schemas.microsoft.com/office/drawing/2014/main" id="{77D34676-B89F-01A3-1BE6-44D219448F15}"/>
              </a:ext>
            </a:extLst>
          </p:cNvPr>
          <p:cNvSpPr/>
          <p:nvPr/>
        </p:nvSpPr>
        <p:spPr>
          <a:xfrm>
            <a:off x="7094704" y="3795886"/>
            <a:ext cx="1666817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8 lugares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347632CB-B497-AD09-A0AD-138CA9B53C5C}"/>
              </a:ext>
            </a:extLst>
          </p:cNvPr>
          <p:cNvSpPr/>
          <p:nvPr/>
        </p:nvSpPr>
        <p:spPr>
          <a:xfrm>
            <a:off x="7094703" y="4155926"/>
            <a:ext cx="1797777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6000 kg ou + PBT</a:t>
            </a:r>
          </a:p>
        </p:txBody>
      </p:sp>
      <p:sp>
        <p:nvSpPr>
          <p:cNvPr id="128" name="Retângulo 127">
            <a:extLst>
              <a:ext uri="{FF2B5EF4-FFF2-40B4-BE49-F238E27FC236}">
                <a16:creationId xmlns:a16="http://schemas.microsoft.com/office/drawing/2014/main" id="{4EDBC4AC-4C57-E3EF-935E-62148B66A0C4}"/>
              </a:ext>
            </a:extLst>
          </p:cNvPr>
          <p:cNvSpPr/>
          <p:nvPr/>
        </p:nvSpPr>
        <p:spPr>
          <a:xfrm>
            <a:off x="7094703" y="4535206"/>
            <a:ext cx="1931161" cy="4848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+ de 1 U.A.</a:t>
            </a:r>
          </a:p>
        </p:txBody>
      </p:sp>
      <p:sp>
        <p:nvSpPr>
          <p:cNvPr id="129" name="Seta: para Cima 128">
            <a:extLst>
              <a:ext uri="{FF2B5EF4-FFF2-40B4-BE49-F238E27FC236}">
                <a16:creationId xmlns:a16="http://schemas.microsoft.com/office/drawing/2014/main" id="{E389797A-2913-9682-900B-3C5FC6B5A4A0}"/>
              </a:ext>
            </a:extLst>
          </p:cNvPr>
          <p:cNvSpPr/>
          <p:nvPr/>
        </p:nvSpPr>
        <p:spPr>
          <a:xfrm rot="16200000">
            <a:off x="3345798" y="4131100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0" name="Seta: para Cima 129">
            <a:extLst>
              <a:ext uri="{FF2B5EF4-FFF2-40B4-BE49-F238E27FC236}">
                <a16:creationId xmlns:a16="http://schemas.microsoft.com/office/drawing/2014/main" id="{29405168-F7B4-DE50-E0A9-AC77C66CCE92}"/>
              </a:ext>
            </a:extLst>
          </p:cNvPr>
          <p:cNvSpPr/>
          <p:nvPr/>
        </p:nvSpPr>
        <p:spPr>
          <a:xfrm rot="16200000">
            <a:off x="5290014" y="4171209"/>
            <a:ext cx="272511" cy="241946"/>
          </a:xfrm>
          <a:prstGeom prst="upArrow">
            <a:avLst/>
          </a:prstGeom>
          <a:solidFill>
            <a:schemeClr val="bg1">
              <a:lumMod val="50000"/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 animBg="1"/>
      <p:bldP spid="100" grpId="0"/>
      <p:bldP spid="101" grpId="0"/>
      <p:bldP spid="102" grpId="0"/>
      <p:bldP spid="103" grpId="0" animBg="1"/>
      <p:bldP spid="104" grpId="0"/>
      <p:bldP spid="105" grpId="0"/>
      <p:bldP spid="106" grpId="0"/>
      <p:bldP spid="107" grpId="0"/>
      <p:bldP spid="108" grpId="0"/>
      <p:bldP spid="109" grpId="0" animBg="1"/>
      <p:bldP spid="110" grpId="0"/>
      <p:bldP spid="111" grpId="0" animBg="1"/>
      <p:bldP spid="112" grpId="0"/>
      <p:bldP spid="113" grpId="0"/>
      <p:bldP spid="114" grpId="0"/>
      <p:bldP spid="115" grpId="0" animBg="1"/>
      <p:bldP spid="116" grpId="0"/>
      <p:bldP spid="117" grpId="0" animBg="1"/>
      <p:bldP spid="118" grpId="0"/>
      <p:bldP spid="119" grpId="0" animBg="1"/>
      <p:bldP spid="120" grpId="0"/>
      <p:bldP spid="121" grpId="0" animBg="1"/>
      <p:bldP spid="122" grpId="0"/>
      <p:bldP spid="124" grpId="0"/>
      <p:bldP spid="126" grpId="0"/>
      <p:bldP spid="127" grpId="0"/>
      <p:bldP spid="128" grpId="0"/>
      <p:bldP spid="129" grpId="0" animBg="1"/>
      <p:bldP spid="1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Elipse 24"/>
          <p:cNvSpPr>
            <a:spLocks noChangeAspect="1"/>
          </p:cNvSpPr>
          <p:nvPr/>
        </p:nvSpPr>
        <p:spPr>
          <a:xfrm>
            <a:off x="467544" y="2311849"/>
            <a:ext cx="593184" cy="57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090199" y="2318245"/>
            <a:ext cx="622640" cy="576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816770" y="2305796"/>
            <a:ext cx="593184" cy="576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5451182" y="2318245"/>
            <a:ext cx="603280" cy="576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</a:t>
            </a:r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7238384" y="2318245"/>
            <a:ext cx="591888" cy="576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207702" cy="769440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14282" y="577298"/>
            <a:ext cx="2917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ADIÇÃO ou MUDANÇA</a:t>
            </a:r>
          </a:p>
          <a:p>
            <a:r>
              <a:rPr lang="pt-BR" sz="2200" dirty="0"/>
              <a:t>de categoria</a:t>
            </a:r>
          </a:p>
        </p:txBody>
      </p:sp>
      <p:sp>
        <p:nvSpPr>
          <p:cNvPr id="9" name="Seta: em Forma de U 8">
            <a:extLst>
              <a:ext uri="{FF2B5EF4-FFF2-40B4-BE49-F238E27FC236}">
                <a16:creationId xmlns:a16="http://schemas.microsoft.com/office/drawing/2014/main" id="{75978FF4-AE4D-72FF-56CE-8596C524336B}"/>
              </a:ext>
            </a:extLst>
          </p:cNvPr>
          <p:cNvSpPr/>
          <p:nvPr/>
        </p:nvSpPr>
        <p:spPr>
          <a:xfrm>
            <a:off x="2369815" y="1742181"/>
            <a:ext cx="1656184" cy="48481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: em Forma de U 9">
            <a:extLst>
              <a:ext uri="{FF2B5EF4-FFF2-40B4-BE49-F238E27FC236}">
                <a16:creationId xmlns:a16="http://schemas.microsoft.com/office/drawing/2014/main" id="{5F4A91F2-3319-072E-B7AD-69FE1AF8599E}"/>
              </a:ext>
            </a:extLst>
          </p:cNvPr>
          <p:cNvSpPr/>
          <p:nvPr/>
        </p:nvSpPr>
        <p:spPr>
          <a:xfrm>
            <a:off x="4098007" y="1742181"/>
            <a:ext cx="1656184" cy="48481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: em Forma de U 10">
            <a:extLst>
              <a:ext uri="{FF2B5EF4-FFF2-40B4-BE49-F238E27FC236}">
                <a16:creationId xmlns:a16="http://schemas.microsoft.com/office/drawing/2014/main" id="{BE429C30-9CC8-145B-7805-7E0732C7919B}"/>
              </a:ext>
            </a:extLst>
          </p:cNvPr>
          <p:cNvSpPr/>
          <p:nvPr/>
        </p:nvSpPr>
        <p:spPr>
          <a:xfrm>
            <a:off x="5826199" y="1742181"/>
            <a:ext cx="1800200" cy="48481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6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eta: em Forma de U 11">
            <a:extLst>
              <a:ext uri="{FF2B5EF4-FFF2-40B4-BE49-F238E27FC236}">
                <a16:creationId xmlns:a16="http://schemas.microsoft.com/office/drawing/2014/main" id="{521B7DA3-CBFF-24E3-C201-DAA2BB201521}"/>
              </a:ext>
            </a:extLst>
          </p:cNvPr>
          <p:cNvSpPr/>
          <p:nvPr/>
        </p:nvSpPr>
        <p:spPr>
          <a:xfrm flipV="1">
            <a:off x="2369815" y="2985557"/>
            <a:ext cx="3384376" cy="48481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Seta: em Forma de U 12">
            <a:extLst>
              <a:ext uri="{FF2B5EF4-FFF2-40B4-BE49-F238E27FC236}">
                <a16:creationId xmlns:a16="http://schemas.microsoft.com/office/drawing/2014/main" id="{EDB8BDA3-C64F-D662-12AF-CB536C054810}"/>
              </a:ext>
            </a:extLst>
          </p:cNvPr>
          <p:cNvSpPr/>
          <p:nvPr/>
        </p:nvSpPr>
        <p:spPr>
          <a:xfrm flipV="1">
            <a:off x="4025999" y="2947007"/>
            <a:ext cx="3672408" cy="955414"/>
          </a:xfrm>
          <a:prstGeom prst="uturnArrow">
            <a:avLst>
              <a:gd name="adj1" fmla="val 12758"/>
              <a:gd name="adj2" fmla="val 14984"/>
              <a:gd name="adj3" fmla="val 16097"/>
              <a:gd name="adj4" fmla="val 43750"/>
              <a:gd name="adj5" fmla="val 88355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2296E4C-FF46-6DF0-590B-2477563BAC58}"/>
              </a:ext>
            </a:extLst>
          </p:cNvPr>
          <p:cNvSpPr/>
          <p:nvPr/>
        </p:nvSpPr>
        <p:spPr>
          <a:xfrm>
            <a:off x="2743226" y="1670173"/>
            <a:ext cx="850725" cy="28803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 ANO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C818B98-1A0B-C1AB-D9D9-F9277A41B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7" y="1598165"/>
            <a:ext cx="1646063" cy="676715"/>
          </a:xfrm>
          <a:prstGeom prst="rect">
            <a:avLst/>
          </a:prstGeom>
        </p:spPr>
      </p:pic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EA53673-A47E-7097-D36B-0FB26482BBDA}"/>
              </a:ext>
            </a:extLst>
          </p:cNvPr>
          <p:cNvSpPr/>
          <p:nvPr/>
        </p:nvSpPr>
        <p:spPr>
          <a:xfrm>
            <a:off x="4471418" y="1670173"/>
            <a:ext cx="850725" cy="28803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 ANO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ED5A31D-1ED3-3C91-7280-C8C15558B326}"/>
              </a:ext>
            </a:extLst>
          </p:cNvPr>
          <p:cNvSpPr/>
          <p:nvPr/>
        </p:nvSpPr>
        <p:spPr>
          <a:xfrm>
            <a:off x="6271618" y="1670173"/>
            <a:ext cx="850725" cy="2880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 ANO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BC1C7E0E-9FC4-1CB4-B037-6C7491864DFA}"/>
              </a:ext>
            </a:extLst>
          </p:cNvPr>
          <p:cNvSpPr/>
          <p:nvPr/>
        </p:nvSpPr>
        <p:spPr>
          <a:xfrm>
            <a:off x="2802462" y="3268664"/>
            <a:ext cx="1014308" cy="28803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2 ANOS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8EBA7976-6232-83FB-21A3-BCFC0C9BA85A}"/>
              </a:ext>
            </a:extLst>
          </p:cNvPr>
          <p:cNvSpPr/>
          <p:nvPr/>
        </p:nvSpPr>
        <p:spPr>
          <a:xfrm>
            <a:off x="5420893" y="3693188"/>
            <a:ext cx="850725" cy="28803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 ANO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CBAF65E-FE7B-7793-FDD2-269BAF0DE966}"/>
              </a:ext>
            </a:extLst>
          </p:cNvPr>
          <p:cNvSpPr txBox="1"/>
          <p:nvPr/>
        </p:nvSpPr>
        <p:spPr>
          <a:xfrm>
            <a:off x="5443363" y="687154"/>
            <a:ext cx="301706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... se proveniente de B </a:t>
            </a:r>
          </a:p>
          <a:p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ou </a:t>
            </a:r>
            <a:r>
              <a:rPr lang="pt-BR" sz="2000" i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LIVRE</a:t>
            </a:r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quando de C</a:t>
            </a:r>
          </a:p>
        </p:txBody>
      </p:sp>
      <p:sp>
        <p:nvSpPr>
          <p:cNvPr id="32" name="Seta para baixo 45">
            <a:extLst>
              <a:ext uri="{FF2B5EF4-FFF2-40B4-BE49-F238E27FC236}">
                <a16:creationId xmlns:a16="http://schemas.microsoft.com/office/drawing/2014/main" id="{8508AB44-E0CA-35D9-12B9-51E4EDA426AD}"/>
              </a:ext>
            </a:extLst>
          </p:cNvPr>
          <p:cNvSpPr/>
          <p:nvPr/>
        </p:nvSpPr>
        <p:spPr>
          <a:xfrm flipV="1">
            <a:off x="6534928" y="1381001"/>
            <a:ext cx="185961" cy="20497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59676906-A23E-ED0F-21F6-270AD351B0D5}"/>
              </a:ext>
            </a:extLst>
          </p:cNvPr>
          <p:cNvSpPr/>
          <p:nvPr/>
        </p:nvSpPr>
        <p:spPr>
          <a:xfrm>
            <a:off x="7836519" y="3942925"/>
            <a:ext cx="1247826" cy="955414"/>
          </a:xfrm>
          <a:prstGeom prst="roundRect">
            <a:avLst>
              <a:gd name="adj" fmla="val 11049"/>
            </a:avLst>
          </a:prstGeom>
          <a:solidFill>
            <a:srgbClr val="C00000">
              <a:alpha val="2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21 anos </a:t>
            </a:r>
          </a:p>
          <a:p>
            <a:pPr algn="ctr"/>
            <a:r>
              <a:rPr lang="pt-B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 idade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2C67EB1E-061E-9EFF-8699-3C9DA6A29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323979" y="2234043"/>
            <a:ext cx="3231160" cy="16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23" grpId="0" animBg="1"/>
      <p:bldP spid="24" grpId="0" animBg="1"/>
      <p:bldP spid="26" grpId="0" animBg="1"/>
      <p:bldP spid="29" grpId="0" animBg="1"/>
      <p:bldP spid="32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318910" cy="484816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14282" y="577298"/>
            <a:ext cx="3781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RESTRIÇÕES</a:t>
            </a:r>
          </a:p>
        </p:txBody>
      </p:sp>
      <p:pic>
        <p:nvPicPr>
          <p:cNvPr id="6" name="Imagem 5" descr="Mulher com roupa preta&#10;&#10;Descrição gerada automaticamente">
            <a:extLst>
              <a:ext uri="{FF2B5EF4-FFF2-40B4-BE49-F238E27FC236}">
                <a16:creationId xmlns:a16="http://schemas.microsoft.com/office/drawing/2014/main" id="{6393CF8B-EF00-8507-E642-6CEAB0099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4651" r="23932"/>
          <a:stretch/>
        </p:blipFill>
        <p:spPr>
          <a:xfrm>
            <a:off x="7397201" y="2499742"/>
            <a:ext cx="1746800" cy="24695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54085-0DCC-2282-0945-DC3D99EC6CCA}"/>
              </a:ext>
            </a:extLst>
          </p:cNvPr>
          <p:cNvSpPr txBox="1"/>
          <p:nvPr/>
        </p:nvSpPr>
        <p:spPr>
          <a:xfrm>
            <a:off x="243532" y="3291830"/>
            <a:ext cx="6488707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highlight>
                  <a:srgbClr val="FFFF00"/>
                </a:highlight>
                <a:latin typeface="+mj-lt"/>
              </a:rPr>
              <a:t>ATENÇÃO:</a:t>
            </a:r>
            <a:r>
              <a:rPr lang="pt-BR" sz="2400" dirty="0">
                <a:latin typeface="+mj-lt"/>
              </a:rPr>
              <a:t> Essa restrição de “prontuário” </a:t>
            </a:r>
            <a:r>
              <a:rPr lang="pt-BR" sz="2400" dirty="0">
                <a:solidFill>
                  <a:srgbClr val="0070C0"/>
                </a:solidFill>
                <a:latin typeface="+mj-lt"/>
              </a:rPr>
              <a:t>não é aplicada</a:t>
            </a:r>
            <a:r>
              <a:rPr lang="pt-BR" sz="2400" dirty="0">
                <a:latin typeface="+mj-lt"/>
              </a:rPr>
              <a:t> quando na </a:t>
            </a:r>
            <a:r>
              <a:rPr lang="pt-BR" sz="2400" b="1" dirty="0">
                <a:latin typeface="+mj-lt"/>
              </a:rPr>
              <a:t>adição</a:t>
            </a:r>
            <a:r>
              <a:rPr lang="pt-BR" sz="2400" dirty="0">
                <a:latin typeface="+mj-lt"/>
              </a:rPr>
              <a:t> das categorias A ou B.</a:t>
            </a:r>
            <a:endParaRPr lang="pt-BR" sz="2400" dirty="0">
              <a:latin typeface="+mj-lt"/>
              <a:cs typeface="Calibri" pitchFamily="34" charset="0"/>
            </a:endParaRPr>
          </a:p>
        </p:txBody>
      </p:sp>
      <p:sp>
        <p:nvSpPr>
          <p:cNvPr id="2" name="CaixaDeTexto 3">
            <a:extLst>
              <a:ext uri="{FF2B5EF4-FFF2-40B4-BE49-F238E27FC236}">
                <a16:creationId xmlns:a16="http://schemas.microsoft.com/office/drawing/2014/main" id="{3DFF0AE2-946A-6FF5-FB09-6B0D1E655EC6}"/>
              </a:ext>
            </a:extLst>
          </p:cNvPr>
          <p:cNvSpPr txBox="1"/>
          <p:nvPr/>
        </p:nvSpPr>
        <p:spPr>
          <a:xfrm>
            <a:off x="243533" y="1387743"/>
            <a:ext cx="7712843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► Ao solicitar a </a:t>
            </a:r>
            <a:r>
              <a:rPr lang="pt-BR" sz="2400" b="1" dirty="0">
                <a:latin typeface="+mj-lt"/>
              </a:rPr>
              <a:t>mudança</a:t>
            </a:r>
            <a:r>
              <a:rPr lang="pt-BR" sz="2400" dirty="0">
                <a:latin typeface="+mj-lt"/>
              </a:rPr>
              <a:t> de categoria para C, D ou E, o condutor </a:t>
            </a:r>
            <a:r>
              <a:rPr lang="pt-BR" sz="2400" dirty="0">
                <a:solidFill>
                  <a:srgbClr val="C00000"/>
                </a:solidFill>
                <a:latin typeface="+mj-lt"/>
              </a:rPr>
              <a:t>não pode </a:t>
            </a:r>
            <a:r>
              <a:rPr lang="pt-BR" sz="2400" dirty="0">
                <a:latin typeface="+mj-lt"/>
              </a:rPr>
              <a:t>ter </a:t>
            </a:r>
            <a:r>
              <a:rPr lang="pt-BR" sz="2400" u="sng" dirty="0">
                <a:solidFill>
                  <a:srgbClr val="0070C0"/>
                </a:solidFill>
                <a:latin typeface="+mj-lt"/>
              </a:rPr>
              <a:t>mais de uma</a:t>
            </a:r>
            <a:r>
              <a:rPr lang="pt-BR" sz="2400" dirty="0">
                <a:solidFill>
                  <a:srgbClr val="0070C0"/>
                </a:solidFill>
                <a:latin typeface="+mj-lt"/>
              </a:rPr>
              <a:t> infração gravíssima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 em seu </a:t>
            </a:r>
            <a:r>
              <a:rPr lang="pt-BR" sz="2400" b="1" dirty="0">
                <a:solidFill>
                  <a:schemeClr val="tx1"/>
                </a:solidFill>
                <a:latin typeface="+mj-lt"/>
              </a:rPr>
              <a:t>prontuário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, nos últimos 12 meses.</a:t>
            </a:r>
            <a:endParaRPr lang="pt-BR" sz="2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48544" y="1683261"/>
            <a:ext cx="5143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►Permissão para dirigir de categoria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A</a:t>
            </a:r>
          </a:p>
          <a:p>
            <a:pPr>
              <a:spcAft>
                <a:spcPts val="15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►Permissão para dirigir de categoria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B</a:t>
            </a:r>
          </a:p>
          <a:p>
            <a:pPr>
              <a:spcAft>
                <a:spcPts val="15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►Permissão para dirigir de categoria 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A </a:t>
            </a:r>
            <a:r>
              <a:rPr lang="pt-BR" sz="2000" dirty="0">
                <a:latin typeface="+mj-lt"/>
                <a:cs typeface="MV Boli" pitchFamily="2" charset="0"/>
              </a:rPr>
              <a:t>e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 B</a:t>
            </a:r>
          </a:p>
          <a:p>
            <a:pPr>
              <a:spcAft>
                <a:spcPts val="15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►Autorização para conduzir ciclomotor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ACC</a:t>
            </a:r>
          </a:p>
          <a:p>
            <a:pPr>
              <a:spcAft>
                <a:spcPts val="15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►Habilitação provisória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ACC </a:t>
            </a:r>
            <a:r>
              <a:rPr lang="pt-BR" sz="2000" dirty="0">
                <a:latin typeface="+mj-lt"/>
                <a:cs typeface="Calibri" pitchFamily="34" charset="0"/>
              </a:rPr>
              <a:t>e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 B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57818" y="1142990"/>
            <a:ext cx="3786182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Resolução 789/20 Contran, art. 2º, </a:t>
            </a:r>
            <a:r>
              <a:rPr lang="pt-BR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§</a:t>
            </a:r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2°  </a:t>
            </a:r>
          </a:p>
        </p:txBody>
      </p:sp>
      <p:sp>
        <p:nvSpPr>
          <p:cNvPr id="6" name="CaixaDeTexto 5"/>
          <p:cNvSpPr txBox="1">
            <a:spLocks/>
          </p:cNvSpPr>
          <p:nvPr/>
        </p:nvSpPr>
        <p:spPr>
          <a:xfrm>
            <a:off x="5357818" y="1428742"/>
            <a:ext cx="3786182" cy="3235996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>
              <a:lnSpc>
                <a:spcPts val="2700"/>
              </a:lnSpc>
            </a:pPr>
            <a:r>
              <a:rPr lang="pt-BR" dirty="0">
                <a:latin typeface="Calibri" pitchFamily="34" charset="0"/>
                <a:cs typeface="Calibri" pitchFamily="34" charset="0"/>
              </a:rPr>
              <a:t>O candidato poderá requerer </a:t>
            </a:r>
            <a:r>
              <a:rPr lang="pt-BR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simultaneamente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 ACC e habilitação na categoria “B”, bem como requerer habilitação em </a:t>
            </a:r>
            <a:r>
              <a:rPr lang="pt-BR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“A” e “B”</a:t>
            </a:r>
            <a:r>
              <a:rPr lang="pt-BR" dirty="0">
                <a:latin typeface="Calibri" pitchFamily="34" charset="0"/>
                <a:cs typeface="Calibri" pitchFamily="34" charset="0"/>
              </a:rPr>
              <a:t> submetendo-se a um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único Exame</a:t>
            </a:r>
            <a:r>
              <a:rPr lang="pt-BR" dirty="0">
                <a:latin typeface="Calibri" pitchFamily="34" charset="0"/>
                <a:cs typeface="Calibri" pitchFamily="34" charset="0"/>
              </a:rPr>
              <a:t> de Aptidão Física e Mental e Avaliação Psicológica, desde que considerado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apto para ambas</a:t>
            </a:r>
            <a:r>
              <a:rPr lang="pt-BR" dirty="0">
                <a:latin typeface="Calibri" pitchFamily="34" charset="0"/>
                <a:cs typeface="Calibri" pitchFamily="34" charset="0"/>
              </a:rPr>
              <a:t>.</a:t>
            </a:r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POR ONDE COMEÇAR</a:t>
            </a:r>
          </a:p>
        </p:txBody>
      </p:sp>
    </p:spTree>
    <p:extLst>
      <p:ext uri="{BB962C8B-B14F-4D97-AF65-F5344CB8AC3E}">
        <p14:creationId xmlns:p14="http://schemas.microsoft.com/office/powerpoint/2010/main" val="19975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4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PARA EXAME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4282" y="1275606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986456" y="1314468"/>
            <a:ext cx="2232248" cy="777252"/>
          </a:xfrm>
          <a:prstGeom prst="roundRect">
            <a:avLst>
              <a:gd name="adj" fmla="val 7221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300"/>
              </a:lnSpc>
            </a:pPr>
            <a:r>
              <a:rPr lang="pt-BR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Ciclomotor</a:t>
            </a:r>
          </a:p>
          <a:p>
            <a:pPr>
              <a:lnSpc>
                <a:spcPts val="2300"/>
              </a:lnSpc>
            </a:pP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até</a:t>
            </a:r>
            <a:r>
              <a:rPr lang="pt-BR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pt-B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4kW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51381" y="1314468"/>
            <a:ext cx="884856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14282" y="2500342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986456" y="2539204"/>
            <a:ext cx="2232248" cy="777252"/>
          </a:xfrm>
          <a:prstGeom prst="roundRect">
            <a:avLst>
              <a:gd name="adj" fmla="val 5504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300"/>
              </a:lnSpc>
            </a:pPr>
            <a:r>
              <a:rPr lang="pt-BR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Motocicleta</a:t>
            </a:r>
          </a:p>
          <a:p>
            <a:pPr>
              <a:lnSpc>
                <a:spcPts val="2300"/>
              </a:lnSpc>
            </a:pPr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pt-B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51381" y="2539204"/>
            <a:ext cx="884856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14282" y="3741974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986456" y="3780836"/>
            <a:ext cx="2232248" cy="777252"/>
          </a:xfrm>
          <a:prstGeom prst="roundRect">
            <a:avLst>
              <a:gd name="adj" fmla="val 3786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300"/>
              </a:lnSpc>
            </a:pPr>
            <a:r>
              <a:rPr lang="pt-BR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Automóvel</a:t>
            </a:r>
          </a:p>
          <a:p>
            <a:pPr>
              <a:lnSpc>
                <a:spcPts val="2300"/>
              </a:lnSpc>
            </a:pP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até</a:t>
            </a:r>
            <a:r>
              <a:rPr lang="pt-BR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lugares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51381" y="3780836"/>
            <a:ext cx="884856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716016" y="1275606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292080" y="1314468"/>
            <a:ext cx="2578920" cy="777252"/>
          </a:xfrm>
          <a:prstGeom prst="roundRect">
            <a:avLst>
              <a:gd name="adj" fmla="val 4645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300"/>
              </a:lnSpc>
            </a:pPr>
            <a:r>
              <a:rPr lang="pt-BR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Carga</a:t>
            </a:r>
          </a:p>
          <a:p>
            <a:pPr algn="ctr">
              <a:lnSpc>
                <a:spcPts val="2300"/>
              </a:lnSpc>
            </a:pPr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</a:t>
            </a:r>
            <a:r>
              <a:rPr lang="pt-BR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PBT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753115" y="1314468"/>
            <a:ext cx="735075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716016" y="2500342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5488190" y="2539204"/>
            <a:ext cx="2396178" cy="777252"/>
          </a:xfrm>
          <a:prstGeom prst="roundRect">
            <a:avLst>
              <a:gd name="adj" fmla="val 3786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300"/>
              </a:lnSpc>
            </a:pPr>
            <a:r>
              <a:rPr lang="pt-BR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Passageiros</a:t>
            </a:r>
          </a:p>
          <a:p>
            <a:pPr algn="ctr">
              <a:lnSpc>
                <a:spcPts val="2300"/>
              </a:lnSpc>
            </a:pPr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lugares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753115" y="2539204"/>
            <a:ext cx="735075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716016" y="3741974"/>
            <a:ext cx="4213702" cy="8460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5364088" y="3780836"/>
            <a:ext cx="2506912" cy="777252"/>
          </a:xfrm>
          <a:prstGeom prst="roundRect">
            <a:avLst>
              <a:gd name="adj" fmla="val 3786"/>
            </a:avLst>
          </a:prstGeom>
          <a:solidFill>
            <a:schemeClr val="tx2">
              <a:alpha val="3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500"/>
              </a:lnSpc>
            </a:pPr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Comb. Veículos</a:t>
            </a:r>
          </a:p>
          <a:p>
            <a:pPr algn="ctr">
              <a:lnSpc>
                <a:spcPts val="2500"/>
              </a:lnSpc>
            </a:pPr>
            <a:r>
              <a:rPr lang="pt-BR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PBT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4753115" y="3780836"/>
            <a:ext cx="797281" cy="777252"/>
          </a:xfrm>
          <a:prstGeom prst="rect">
            <a:avLst/>
          </a:prstGeom>
          <a:solidFill>
            <a:srgbClr val="000099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41158" y="4145853"/>
            <a:ext cx="1263090" cy="484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Semirreboque</a:t>
            </a:r>
            <a:br>
              <a:rPr lang="pt-B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 de </a:t>
            </a:r>
          </a:p>
        </p:txBody>
      </p:sp>
      <p:pic>
        <p:nvPicPr>
          <p:cNvPr id="38" name="Imagem 37" descr="Cat C.png"/>
          <p:cNvPicPr>
            <a:picLocks noChangeAspect="1"/>
          </p:cNvPicPr>
          <p:nvPr/>
        </p:nvPicPr>
        <p:blipFill>
          <a:blip r:embed="rId4"/>
          <a:srcRect l="70394" t="5523" r="4002" b="5127"/>
          <a:stretch>
            <a:fillRect/>
          </a:stretch>
        </p:blipFill>
        <p:spPr>
          <a:xfrm>
            <a:off x="7903407" y="1332160"/>
            <a:ext cx="993904" cy="757360"/>
          </a:xfrm>
          <a:custGeom>
            <a:avLst/>
            <a:gdLst>
              <a:gd name="connsiteX0" fmla="*/ 0 w 1088952"/>
              <a:gd name="connsiteY0" fmla="*/ 0 h 829787"/>
              <a:gd name="connsiteX1" fmla="*/ 1088952 w 1088952"/>
              <a:gd name="connsiteY1" fmla="*/ 0 h 829787"/>
              <a:gd name="connsiteX2" fmla="*/ 1088952 w 1088952"/>
              <a:gd name="connsiteY2" fmla="*/ 829787 h 829787"/>
              <a:gd name="connsiteX3" fmla="*/ 0 w 1088952"/>
              <a:gd name="connsiteY3" fmla="*/ 829787 h 829787"/>
              <a:gd name="connsiteX4" fmla="*/ 0 w 1088952"/>
              <a:gd name="connsiteY4" fmla="*/ 0 h 82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952" h="829787">
                <a:moveTo>
                  <a:pt x="0" y="0"/>
                </a:moveTo>
                <a:lnTo>
                  <a:pt x="1088952" y="0"/>
                </a:lnTo>
                <a:lnTo>
                  <a:pt x="1088952" y="829787"/>
                </a:lnTo>
                <a:lnTo>
                  <a:pt x="0" y="82978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 descr="https://motomotos.com.br/wp-content/uploads/2016/06/shinerayxy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91" y="1319174"/>
            <a:ext cx="990733" cy="7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97" y="3876831"/>
            <a:ext cx="1121570" cy="6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3842" r="15873" b="3759"/>
          <a:stretch/>
        </p:blipFill>
        <p:spPr bwMode="auto">
          <a:xfrm>
            <a:off x="3389723" y="2545763"/>
            <a:ext cx="827704" cy="7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ONIBUS AUTO ESCO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6912" r="11803" b="10035"/>
          <a:stretch/>
        </p:blipFill>
        <p:spPr bwMode="auto">
          <a:xfrm>
            <a:off x="7951710" y="2633488"/>
            <a:ext cx="941280" cy="6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m relacion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9482" r="1093" b="9879"/>
          <a:stretch/>
        </p:blipFill>
        <p:spPr bwMode="auto">
          <a:xfrm>
            <a:off x="7912820" y="3879120"/>
            <a:ext cx="978594" cy="62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3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EBD4F-4985-75B6-A6DE-180A68354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81C442C-D436-E14F-03A0-68E3F434A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6BF4DFD-FF6B-8545-BC73-B04688E7C65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 PROFISSIONAL - EAR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CDDEA5-68CD-BA8B-4A4A-625E7073D522}"/>
              </a:ext>
            </a:extLst>
          </p:cNvPr>
          <p:cNvSpPr txBox="1"/>
          <p:nvPr/>
        </p:nvSpPr>
        <p:spPr>
          <a:xfrm>
            <a:off x="257782" y="1376490"/>
            <a:ext cx="3306106" cy="1438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xerce</a:t>
            </a:r>
            <a:br>
              <a:rPr lang="pt-BR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tividade</a:t>
            </a:r>
            <a:br>
              <a:rPr lang="pt-BR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emunerada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5C3562E-3C67-6D0A-86A6-41FEBC363731}"/>
              </a:ext>
            </a:extLst>
          </p:cNvPr>
          <p:cNvSpPr txBox="1"/>
          <p:nvPr/>
        </p:nvSpPr>
        <p:spPr>
          <a:xfrm>
            <a:off x="179512" y="3147814"/>
            <a:ext cx="8568952" cy="14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1200" b="0" i="0" dirty="0">
                <a:solidFill>
                  <a:srgbClr val="000000"/>
                </a:solidFill>
                <a:effectLst/>
                <a:latin typeface="+mj-lt"/>
              </a:rPr>
              <a:t>CTB, art. 147, § 5</a:t>
            </a:r>
            <a:r>
              <a:rPr lang="pt-BR" sz="1200" b="0" i="0" baseline="30000" dirty="0">
                <a:solidFill>
                  <a:srgbClr val="000000"/>
                </a:solidFill>
                <a:effectLst/>
                <a:latin typeface="+mj-lt"/>
              </a:rPr>
              <a:t>o</a:t>
            </a:r>
          </a:p>
          <a:p>
            <a:pPr>
              <a:lnSpc>
                <a:spcPts val="3500"/>
              </a:lnSpc>
            </a:pPr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O condutor que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+mj-lt"/>
              </a:rPr>
              <a:t>exerce atividade remunerada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 ao veículo terá essa informação incluída na sua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j-lt"/>
              </a:rPr>
              <a:t>Carteira Nacional de Habilitação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, [...].</a:t>
            </a:r>
            <a:endParaRPr lang="pt-BR" sz="2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5" name="Imagem 4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165D3AD8-F710-3368-FFA4-171876898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06" y="739064"/>
            <a:ext cx="4211960" cy="236922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01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coletiv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699542"/>
            <a:ext cx="3312368" cy="20175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CaixaDeTexto 8"/>
          <p:cNvSpPr txBox="1"/>
          <p:nvPr/>
        </p:nvSpPr>
        <p:spPr>
          <a:xfrm>
            <a:off x="179512" y="1563638"/>
            <a:ext cx="8087692" cy="212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Coletivo (CETCP)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200" dirty="0">
                <a:solidFill>
                  <a:srgbClr val="FF33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suspensão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ou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cassação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da CNH.</a:t>
            </a:r>
          </a:p>
        </p:txBody>
      </p:sp>
      <p:sp>
        <p:nvSpPr>
          <p:cNvPr id="6" name="Arredondar Retângulo no Mesmo Canto Lateral 5"/>
          <p:cNvSpPr/>
          <p:nvPr/>
        </p:nvSpPr>
        <p:spPr>
          <a:xfrm rot="5400000">
            <a:off x="1132508" y="-32674"/>
            <a:ext cx="360000" cy="263055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COLETIVO - EAR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BF2EA2-C3F3-3094-582D-3AEE190F5678}"/>
              </a:ext>
            </a:extLst>
          </p:cNvPr>
          <p:cNvSpPr/>
          <p:nvPr/>
        </p:nvSpPr>
        <p:spPr>
          <a:xfrm>
            <a:off x="-16048" y="3867894"/>
            <a:ext cx="9160047" cy="998265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CNH a partir da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categoria D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já é </a:t>
            </a: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permitido conduzir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ônibus articulado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" name="Picture 10" descr="A white bus with black stripes&#10;&#10;Description automatically generated">
            <a:extLst>
              <a:ext uri="{FF2B5EF4-FFF2-40B4-BE49-F238E27FC236}">
                <a16:creationId xmlns:a16="http://schemas.microsoft.com/office/drawing/2014/main" id="{B5B45EB0-6B8A-5154-154B-DFF650EC8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26" y="3902243"/>
            <a:ext cx="4567934" cy="932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3555622"/>
            <a:ext cx="9144000" cy="1368152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9512" y="1491630"/>
            <a:ext cx="756084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Escolar (CETE)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suspensão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ou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cassação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da CNH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7411" r="8395" b="4120"/>
          <a:stretch/>
        </p:blipFill>
        <p:spPr>
          <a:xfrm>
            <a:off x="5940152" y="555525"/>
            <a:ext cx="3156477" cy="2325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207442" y="3767992"/>
            <a:ext cx="393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Faixa Amarela com 40 cm largura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Registro Veículo de Passageiros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Inspeção Semestral de Segurança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8126" y="3766588"/>
            <a:ext cx="45383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Cinto de Segurança p/ todos ocupantes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Luzes de Posição – Vermelhas/Amarelas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Cronotacógrafo</a:t>
            </a:r>
          </a:p>
        </p:txBody>
      </p:sp>
      <p:sp>
        <p:nvSpPr>
          <p:cNvPr id="9" name="Arredondar Retângulo no Mesmo Canto Lateral 8"/>
          <p:cNvSpPr/>
          <p:nvPr/>
        </p:nvSpPr>
        <p:spPr>
          <a:xfrm rot="5400000">
            <a:off x="1600018" y="-499501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ESCOLAR - EAR</a:t>
            </a:r>
          </a:p>
        </p:txBody>
      </p:sp>
      <p:sp>
        <p:nvSpPr>
          <p:cNvPr id="14" name="Arredondar Retângulo no Mesmo Canto Lateral 8">
            <a:extLst>
              <a:ext uri="{FF2B5EF4-FFF2-40B4-BE49-F238E27FC236}">
                <a16:creationId xmlns:a16="http://schemas.microsoft.com/office/drawing/2014/main" id="{95ADF4CB-2059-4DE9-AEA8-B2B2EB51375F}"/>
              </a:ext>
            </a:extLst>
          </p:cNvPr>
          <p:cNvSpPr/>
          <p:nvPr/>
        </p:nvSpPr>
        <p:spPr>
          <a:xfrm rot="5400000">
            <a:off x="1600019" y="1790320"/>
            <a:ext cx="360000" cy="3567742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5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2768" y="3488585"/>
            <a:ext cx="9146768" cy="137064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9297" y="1635646"/>
            <a:ext cx="8119805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9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►Cat. A → mínimo 2 anos</a:t>
            </a:r>
          </a:p>
          <a:p>
            <a:pPr>
              <a:lnSpc>
                <a:spcPts val="2200"/>
              </a:lnSpc>
              <a:spcAft>
                <a:spcPts val="9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9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Motofrete / Mototáxi</a:t>
            </a:r>
          </a:p>
          <a:p>
            <a:pPr>
              <a:lnSpc>
                <a:spcPts val="2200"/>
              </a:lnSpc>
              <a:spcAft>
                <a:spcPts val="9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4710" y="3747767"/>
            <a:ext cx="349465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Autorização do Detran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Registro veículo de Aluguel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Equipado com mata-cachorro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16016" y="3747767"/>
            <a:ext cx="3823274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Antena Corta-Pipas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Inspeção Semestral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Baú dentro das especificações</a:t>
            </a:r>
          </a:p>
        </p:txBody>
      </p:sp>
      <p:sp>
        <p:nvSpPr>
          <p:cNvPr id="13" name="Arredondar Retângulo no Mesmo Canto Lateral 12"/>
          <p:cNvSpPr/>
          <p:nvPr/>
        </p:nvSpPr>
        <p:spPr>
          <a:xfrm rot="5400000">
            <a:off x="1564557" y="-435734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MOTOFRETE | MOTOTAXI - EAR</a:t>
            </a:r>
          </a:p>
        </p:txBody>
      </p:sp>
      <p:pic>
        <p:nvPicPr>
          <p:cNvPr id="2052" name="Picture 4" descr="http://www.treinarnotransito.com.br/wp-content/uploads/2013/05/motofrete-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40"/>
            <a:ext cx="3240360" cy="202771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edondar Retângulo no Mesmo Canto Lateral 12">
            <a:extLst>
              <a:ext uri="{FF2B5EF4-FFF2-40B4-BE49-F238E27FC236}">
                <a16:creationId xmlns:a16="http://schemas.microsoft.com/office/drawing/2014/main" id="{A561DCFE-267D-4416-B2C0-A4F7879170DA}"/>
              </a:ext>
            </a:extLst>
          </p:cNvPr>
          <p:cNvSpPr/>
          <p:nvPr/>
        </p:nvSpPr>
        <p:spPr>
          <a:xfrm rot="5400000">
            <a:off x="1563472" y="1779762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1877" y="3922011"/>
            <a:ext cx="9154197" cy="809979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LEMBRE-SE: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fazer o curso especializado e conduzir veículos com Produtos Perigosos, a partir da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categoria B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já é possível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(Res. 789/20 Contran, Anexo II - 6.3.2)</a:t>
            </a:r>
            <a:endParaRPr lang="pt-BR" sz="10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1635646"/>
            <a:ext cx="820891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►B, C, D ou 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Perigosa (CETPP)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 nos últimos 12 meses</a:t>
            </a: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suspensão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ou </a:t>
            </a:r>
            <a:r>
              <a:rPr lang="pt-BR" sz="20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cassação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da CNH.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867966"/>
            <a:ext cx="2592288" cy="1782198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P. PERIGOSOS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05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51520" y="2302878"/>
            <a:ext cx="78488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Indivisível (CETCI)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suspensão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ou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cassação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da CNH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3216" y="1203598"/>
            <a:ext cx="3210323" cy="195378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CARGA INDIVISÍVEL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39552" y="1736260"/>
            <a:ext cx="237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03848" y="3348433"/>
            <a:ext cx="5832648" cy="136229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</a:t>
            </a:r>
            <a:r>
              <a:rPr lang="pt-BR" sz="2000" dirty="0">
                <a:solidFill>
                  <a:srgbClr val="FF6600"/>
                </a:solidFill>
                <a:latin typeface="+mj-lt"/>
              </a:rPr>
              <a:t>trator de roda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os equipamentos automotores destinados a executar trabalhos </a:t>
            </a:r>
            <a:r>
              <a:rPr lang="pt-BR" sz="2000" dirty="0">
                <a:solidFill>
                  <a:srgbClr val="FF6600"/>
                </a:solidFill>
                <a:latin typeface="+mj-lt"/>
              </a:rPr>
              <a:t>agrícolas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poderão ser conduzidos em via pública também por condutor habilitado na </a:t>
            </a:r>
            <a:r>
              <a:rPr lang="pt-BR" sz="2000" dirty="0">
                <a:solidFill>
                  <a:srgbClr val="008000"/>
                </a:solidFill>
                <a:latin typeface="+mj-lt"/>
              </a:rPr>
              <a:t>categoria B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CTB, art. 144 CTB,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Parágrafo único)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4727" y="2427734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rIns="540000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Obs.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é obrigatória HABILITAÇÃO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para operar estas máquinas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fora das vias públicas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(em canteiros de obra).</a:t>
            </a:r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OPERADOR DE MÁQUINAS - EAR</a:t>
            </a:r>
          </a:p>
        </p:txBody>
      </p:sp>
      <p:pic>
        <p:nvPicPr>
          <p:cNvPr id="2052" name="Picture 4" descr="Resultado de imagem para retroescavadeira de esteira">
            <a:extLst>
              <a:ext uri="{FF2B5EF4-FFF2-40B4-BE49-F238E27FC236}">
                <a16:creationId xmlns:a16="http://schemas.microsoft.com/office/drawing/2014/main" id="{1B8F8937-1727-414F-8690-F42C31CE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8" y="577298"/>
            <a:ext cx="2611189" cy="1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rator de roda">
            <a:extLst>
              <a:ext uri="{FF2B5EF4-FFF2-40B4-BE49-F238E27FC236}">
                <a16:creationId xmlns:a16="http://schemas.microsoft.com/office/drawing/2014/main" id="{CD8263EC-1469-4D83-9E44-F5F670780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601"/>
          <a:stretch/>
        </p:blipFill>
        <p:spPr bwMode="auto">
          <a:xfrm>
            <a:off x="463454" y="3297617"/>
            <a:ext cx="2448272" cy="159205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1851670"/>
            <a:ext cx="799288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►A, B, 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Veículos de  Emergência (CETVE)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2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suspensão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ou </a:t>
            </a:r>
            <a:r>
              <a:rPr lang="pt-BR" sz="2200" b="1" dirty="0">
                <a:solidFill>
                  <a:srgbClr val="008000"/>
                </a:solidFill>
                <a:latin typeface="+mj-lt"/>
                <a:cs typeface="MV Boli" pitchFamily="2" charset="0"/>
              </a:rPr>
              <a:t>cassação</a:t>
            </a:r>
            <a:r>
              <a:rPr lang="pt-BR" sz="2200" dirty="0">
                <a:solidFill>
                  <a:srgbClr val="008000"/>
                </a:solidFill>
                <a:latin typeface="+mj-lt"/>
                <a:cs typeface="MV Boli" pitchFamily="2" charset="0"/>
              </a:rPr>
              <a:t> da CNH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248" y="3583759"/>
            <a:ext cx="2242882" cy="135165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1126518"/>
            <a:ext cx="2585082" cy="1738335"/>
          </a:xfrm>
          <a:prstGeom prst="rect">
            <a:avLst/>
          </a:prstGeom>
        </p:spPr>
      </p:pic>
      <p:sp>
        <p:nvSpPr>
          <p:cNvPr id="10" name="Arredondar Retângulo no Mesmo Canto Lateral 9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06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EMERGÊNCIA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Veículo Deficien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9512" y="2355726"/>
            <a:ext cx="288024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/>
          <p:cNvGrpSpPr/>
          <p:nvPr/>
        </p:nvGrpSpPr>
        <p:grpSpPr>
          <a:xfrm>
            <a:off x="214282" y="1428742"/>
            <a:ext cx="8534182" cy="785818"/>
            <a:chOff x="214282" y="1428742"/>
            <a:chExt cx="8001056" cy="785818"/>
          </a:xfrm>
        </p:grpSpPr>
        <p:pic>
          <p:nvPicPr>
            <p:cNvPr id="9" name="Picture 6" descr="http://2.bp.blogspot.com/_kSX-k9wCIyI/TBbDlvQLCoI/AAAAAAAAAYQ/zhGH9Yrpapg/s1600/deficiencia_fisic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428742"/>
              <a:ext cx="785818" cy="785818"/>
            </a:xfrm>
            <a:prstGeom prst="rect">
              <a:avLst/>
            </a:prstGeom>
            <a:noFill/>
          </p:spPr>
        </p:pic>
        <p:sp>
          <p:nvSpPr>
            <p:cNvPr id="10" name="Retângulo de cantos arredondados 9"/>
            <p:cNvSpPr/>
            <p:nvPr/>
          </p:nvSpPr>
          <p:spPr>
            <a:xfrm>
              <a:off x="1214414" y="1500180"/>
              <a:ext cx="7000924" cy="6429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pessoa com deficiência (PCD) pode habilitar-se, desde que: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011400" y="2692398"/>
            <a:ext cx="604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200" dirty="0">
                <a:latin typeface="+mj-lt"/>
                <a:cs typeface="MV Boli" pitchFamily="2" charset="0"/>
              </a:rPr>
              <a:t>►O veículo seja </a:t>
            </a:r>
            <a:r>
              <a:rPr lang="pt-BR" sz="2200" b="1" dirty="0">
                <a:latin typeface="+mj-lt"/>
                <a:cs typeface="MV Boli" pitchFamily="2" charset="0"/>
              </a:rPr>
              <a:t>adaptado</a:t>
            </a:r>
            <a:r>
              <a:rPr lang="pt-BR" sz="2200" dirty="0">
                <a:latin typeface="+mj-lt"/>
                <a:cs typeface="MV Boli" pitchFamily="2" charset="0"/>
              </a:rPr>
              <a:t> à sua deficiência;</a:t>
            </a:r>
          </a:p>
          <a:p>
            <a:pPr>
              <a:spcAft>
                <a:spcPts val="1800"/>
              </a:spcAft>
            </a:pPr>
            <a:r>
              <a:rPr lang="pt-BR" sz="2200" dirty="0">
                <a:latin typeface="+mj-lt"/>
                <a:cs typeface="MV Boli" pitchFamily="2" charset="0"/>
              </a:rPr>
              <a:t>►Preencha os </a:t>
            </a:r>
            <a:r>
              <a:rPr lang="pt-BR" sz="2200" b="1" dirty="0">
                <a:latin typeface="+mj-lt"/>
                <a:cs typeface="MV Boli" pitchFamily="2" charset="0"/>
              </a:rPr>
              <a:t>pré-requisitos</a:t>
            </a:r>
            <a:r>
              <a:rPr lang="pt-BR" sz="2200" dirty="0">
                <a:latin typeface="+mj-lt"/>
                <a:cs typeface="MV Boli" pitchFamily="2" charset="0"/>
              </a:rPr>
              <a:t> exigidos;</a:t>
            </a:r>
          </a:p>
          <a:p>
            <a:pPr>
              <a:spcAft>
                <a:spcPts val="1800"/>
              </a:spcAft>
            </a:pPr>
            <a:r>
              <a:rPr lang="pt-BR" sz="2200" dirty="0">
                <a:latin typeface="+mj-lt"/>
                <a:cs typeface="MV Boli" pitchFamily="2" charset="0"/>
              </a:rPr>
              <a:t>►Seja aprovado por </a:t>
            </a:r>
            <a:r>
              <a:rPr lang="pt-BR" sz="2200" b="1" dirty="0">
                <a:latin typeface="+mj-lt"/>
                <a:cs typeface="MV Boli" pitchFamily="2" charset="0"/>
              </a:rPr>
              <a:t>comissão avaliadora especial</a:t>
            </a:r>
            <a:r>
              <a:rPr lang="pt-BR" sz="2200" dirty="0">
                <a:latin typeface="+mj-lt"/>
                <a:cs typeface="MV Boli" pitchFamily="2" charset="0"/>
              </a:rPr>
              <a:t>;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NECESSIDADES ESPECIAIS</a:t>
            </a:r>
          </a:p>
        </p:txBody>
      </p:sp>
    </p:spTree>
    <p:extLst>
      <p:ext uri="{BB962C8B-B14F-4D97-AF65-F5344CB8AC3E}">
        <p14:creationId xmlns:p14="http://schemas.microsoft.com/office/powerpoint/2010/main" val="22569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3" y="1591195"/>
            <a:ext cx="411592" cy="4320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7734"/>
            <a:ext cx="411592" cy="4320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92789"/>
            <a:ext cx="411592" cy="4320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62482"/>
            <a:ext cx="411592" cy="432049"/>
          </a:xfrm>
          <a:prstGeom prst="rect">
            <a:avLst/>
          </a:prstGeom>
        </p:spPr>
      </p:pic>
      <p:sp>
        <p:nvSpPr>
          <p:cNvPr id="5" name="Arredondar Retângulo no Mesmo Canto Lateral 4"/>
          <p:cNvSpPr/>
          <p:nvPr/>
        </p:nvSpPr>
        <p:spPr>
          <a:xfrm rot="5400000">
            <a:off x="2032609" y="-903786"/>
            <a:ext cx="360000" cy="443075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789/20 CONTRAN, art. 2º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13344"/>
            <a:ext cx="2215406" cy="177232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58127" y="1932331"/>
            <a:ext cx="538538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Maior de 18 anos + Sanidade mental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55576" y="2811601"/>
            <a:ext cx="647382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Não se exige comprovação de qualquer grau de escolaridade.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98089" y="3665782"/>
            <a:ext cx="41764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RG, Passaporte, Carteira Funcional [...]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13091" y="4541367"/>
            <a:ext cx="685873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Trata-se de um número, não necessariamente de um documento.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REQUISITOS AO CANDIDATO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58127" y="1563638"/>
            <a:ext cx="5976664" cy="4575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3000" b="1" dirty="0">
                <a:solidFill>
                  <a:srgbClr val="1151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penalmente imputável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742012" y="2472494"/>
            <a:ext cx="5976664" cy="4575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3000" b="1" dirty="0">
                <a:solidFill>
                  <a:srgbClr val="1151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ler e escrever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762274" y="3310731"/>
            <a:ext cx="7482134" cy="4575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3000" b="1" dirty="0">
                <a:solidFill>
                  <a:srgbClr val="1151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Possuir documento de identificação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726546" y="4168735"/>
            <a:ext cx="7733886" cy="4575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3000" b="1" dirty="0">
                <a:solidFill>
                  <a:srgbClr val="1151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Possuir cadastro de pessoa física - CPF</a:t>
            </a:r>
          </a:p>
        </p:txBody>
      </p:sp>
    </p:spTree>
    <p:extLst>
      <p:ext uri="{BB962C8B-B14F-4D97-AF65-F5344CB8AC3E}">
        <p14:creationId xmlns:p14="http://schemas.microsoft.com/office/powerpoint/2010/main" val="2320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4" grpId="0"/>
      <p:bldP spid="26" grpId="0"/>
      <p:bldP spid="4" grpId="0"/>
      <p:bldP spid="29" grpId="0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/>
        </p:blipFill>
        <p:spPr>
          <a:xfrm>
            <a:off x="200352" y="1686798"/>
            <a:ext cx="32970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643306" y="1131590"/>
            <a:ext cx="5137266" cy="953453"/>
          </a:xfrm>
          <a:prstGeom prst="roundRect">
            <a:avLst>
              <a:gd name="adj" fmla="val 110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Permitido por até 180 dias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desde que amparado por Convenção Internacional.</a:t>
            </a:r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pt-B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(Res. 933/22, Contran)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707904" y="2269777"/>
            <a:ext cx="50726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Após esse período é necessário que obtenha habilitação brasileira, mediante:</a:t>
            </a:r>
          </a:p>
          <a:p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►Estada regular no Brasil;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►Exames de aptidão física, mental e avaliação psicológica.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 ESTRANGEIRO</a:t>
            </a:r>
          </a:p>
        </p:txBody>
      </p:sp>
    </p:spTree>
    <p:extLst>
      <p:ext uri="{BB962C8B-B14F-4D97-AF65-F5344CB8AC3E}">
        <p14:creationId xmlns:p14="http://schemas.microsoft.com/office/powerpoint/2010/main" val="424780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99792" y="1393023"/>
            <a:ext cx="5976664" cy="1071570"/>
          </a:xfrm>
          <a:prstGeom prst="roundRect">
            <a:avLst>
              <a:gd name="adj" fmla="val 1080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Conjunto de Órgãos e Entidades de Trânsito da União, Estados, Distrito Federal e Municípios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32" y="2714626"/>
            <a:ext cx="6804280" cy="43088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</a:rPr>
              <a:t>O SNT tem por finalidade o exercício das atividades de:</a:t>
            </a:r>
            <a:endParaRPr lang="pt-BR" sz="2200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3214903"/>
            <a:ext cx="561662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►Planejamento, Administração, Normatização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►Registro e Licenciamento de veículos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►Formação, Habilitação, Reciclagem de condutores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►Engenharia e Educação</a:t>
            </a:r>
            <a:endParaRPr lang="pt-BR" sz="20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580112" y="3214903"/>
            <a:ext cx="345638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►Fiscalização e Policiamento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►Aplicação de penalidades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►Julgamento de recursos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►Operação do Sistema Viário</a:t>
            </a:r>
            <a:endParaRPr lang="pt-BR" sz="2000" i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Nacional de Trânsito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D81A297-F550-4822-845F-0884D1BF5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2502" r="8438" b="19376"/>
          <a:stretch/>
        </p:blipFill>
        <p:spPr>
          <a:xfrm>
            <a:off x="323528" y="1058799"/>
            <a:ext cx="1663657" cy="1563565"/>
          </a:xfrm>
          <a:prstGeom prst="rect">
            <a:avLst/>
          </a:prstGeom>
        </p:spPr>
      </p:pic>
      <p:sp>
        <p:nvSpPr>
          <p:cNvPr id="7" name="Seta: para a Direita Listrada 6">
            <a:extLst>
              <a:ext uri="{FF2B5EF4-FFF2-40B4-BE49-F238E27FC236}">
                <a16:creationId xmlns:a16="http://schemas.microsoft.com/office/drawing/2014/main" id="{94D66B31-F908-43D3-8288-12501FA99266}"/>
              </a:ext>
            </a:extLst>
          </p:cNvPr>
          <p:cNvSpPr/>
          <p:nvPr/>
        </p:nvSpPr>
        <p:spPr>
          <a:xfrm>
            <a:off x="2026056" y="1589452"/>
            <a:ext cx="576064" cy="576064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200" b="1" i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5416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FEDERAL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772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ESTADUAL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00893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MUNICIPAL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4282" y="1705363"/>
            <a:ext cx="2000264" cy="4286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Normativos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41600" y="1705363"/>
            <a:ext cx="1857388" cy="428628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8000"/>
                </a:solidFill>
              </a:rPr>
              <a:t>CONTRAN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77200" y="1658184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CETRAN</a:t>
            </a:r>
          </a:p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CONTRANDIFE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02000" y="1676457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rgbClr val="008000"/>
                </a:solidFill>
              </a:rPr>
              <a:t>XXXX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282" y="2316406"/>
            <a:ext cx="2000264" cy="42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Executivos de Trânsito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416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SENATRAN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7772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aseline="30000" dirty="0">
                <a:solidFill>
                  <a:schemeClr val="tx1"/>
                </a:solidFill>
              </a:rPr>
              <a:t>*</a:t>
            </a:r>
            <a:r>
              <a:rPr lang="pt-BR" sz="1500" b="1" dirty="0">
                <a:solidFill>
                  <a:schemeClr val="tx1"/>
                </a:solidFill>
              </a:rPr>
              <a:t>DETRAN</a:t>
            </a:r>
            <a:endParaRPr lang="pt-BR" sz="1600" baseline="30000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002000" y="2273874"/>
            <a:ext cx="1857388" cy="49680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Órgão Executivo </a:t>
            </a:r>
          </a:p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de Trânsito Municipal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941075"/>
            <a:ext cx="2000264" cy="4286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Executivos Rodoviários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416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DNIT/ </a:t>
            </a:r>
            <a:r>
              <a:rPr lang="pt-BR" sz="14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ANTT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772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500" b="1" dirty="0">
                <a:solidFill>
                  <a:srgbClr val="C00000"/>
                </a:solidFill>
              </a:rPr>
              <a:t>DER</a:t>
            </a:r>
            <a:endParaRPr lang="pt-BR" sz="1600" baseline="30000" dirty="0">
              <a:solidFill>
                <a:srgbClr val="C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002000" y="2909176"/>
            <a:ext cx="1857388" cy="49680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rgbClr val="C00000"/>
                </a:solidFill>
              </a:rPr>
              <a:t>Órgão Executivo Rodoviário Municipal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4282" y="3597643"/>
            <a:ext cx="2000264" cy="428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Fiscalizadores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41600" y="3597643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PRF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77200" y="3594650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002000" y="3544478"/>
            <a:ext cx="1857388" cy="4968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Agente de Trânsito</a:t>
            </a:r>
          </a:p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Guarda Municipal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14282" y="4196333"/>
            <a:ext cx="200026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Recursais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5416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  <a:endParaRPr lang="pt-BR" sz="15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7772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0020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14282" y="584501"/>
            <a:ext cx="2000264" cy="9384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Ministério</a:t>
            </a:r>
            <a:b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</a:br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dos Transportes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753122"/>
            <a:ext cx="9144000" cy="15825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rgbClr val="C00000"/>
                </a:solidFill>
              </a:rPr>
              <a:t>*DNIT, ANTT, DER e DETRAN têm competência de FISCALIZAÇÃO, também |            **CETRAN e CONTRANDIFE têm função de JULGADOR, também.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07720" y="584501"/>
            <a:ext cx="6636280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Quadro de órgãos e entidades do SNT</a:t>
            </a:r>
          </a:p>
        </p:txBody>
      </p:sp>
    </p:spTree>
    <p:extLst>
      <p:ext uri="{BB962C8B-B14F-4D97-AF65-F5344CB8AC3E}">
        <p14:creationId xmlns:p14="http://schemas.microsoft.com/office/powerpoint/2010/main" val="15894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2500298" y="3214692"/>
            <a:ext cx="6464190" cy="769441"/>
            <a:chOff x="142844" y="1357304"/>
            <a:chExt cx="6464190" cy="769441"/>
          </a:xfrm>
        </p:grpSpPr>
        <p:sp>
          <p:nvSpPr>
            <p:cNvPr id="34" name="Seta para a direita 33"/>
            <p:cNvSpPr/>
            <p:nvPr/>
          </p:nvSpPr>
          <p:spPr>
            <a:xfrm>
              <a:off x="142844" y="1428742"/>
              <a:ext cx="150019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DETRAN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1710490" y="1357304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►Formação de Condutores</a:t>
              </a:r>
            </a:p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</a:t>
              </a:r>
              <a:r>
                <a:rPr lang="pt-BR" sz="20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Expedição da LADV, CNH e </a:t>
              </a:r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CRLV-e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357290" y="2285998"/>
            <a:ext cx="6000792" cy="769441"/>
            <a:chOff x="142844" y="2214560"/>
            <a:chExt cx="6000792" cy="769441"/>
          </a:xfrm>
        </p:grpSpPr>
        <p:sp>
          <p:nvSpPr>
            <p:cNvPr id="36" name="CaixaDeTexto 35"/>
            <p:cNvSpPr txBox="1"/>
            <p:nvPr/>
          </p:nvSpPr>
          <p:spPr>
            <a:xfrm>
              <a:off x="1701370" y="2214560"/>
              <a:ext cx="4442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CNH – RENACH</a:t>
              </a:r>
            </a:p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Veículos - RENAVAM</a:t>
              </a:r>
            </a:p>
          </p:txBody>
        </p:sp>
        <p:sp>
          <p:nvSpPr>
            <p:cNvPr id="37" name="Seta para a direita 36"/>
            <p:cNvSpPr/>
            <p:nvPr/>
          </p:nvSpPr>
          <p:spPr>
            <a:xfrm>
              <a:off x="142844" y="2285998"/>
              <a:ext cx="1500198" cy="642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SENATRAN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14282" y="1106564"/>
            <a:ext cx="6286544" cy="1107996"/>
            <a:chOff x="142844" y="2945316"/>
            <a:chExt cx="6286544" cy="1107997"/>
          </a:xfrm>
        </p:grpSpPr>
        <p:sp>
          <p:nvSpPr>
            <p:cNvPr id="38" name="Seta para a direita 37"/>
            <p:cNvSpPr/>
            <p:nvPr/>
          </p:nvSpPr>
          <p:spPr>
            <a:xfrm>
              <a:off x="142844" y="3143254"/>
              <a:ext cx="1500198" cy="64294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CONTRAN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1764258" y="2945316"/>
              <a:ext cx="4665130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Normas - Resoluções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►Coordena o SNT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Câmaras Temáticas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643306" y="4214824"/>
            <a:ext cx="5357850" cy="642942"/>
            <a:chOff x="142844" y="4000510"/>
            <a:chExt cx="5357850" cy="642942"/>
          </a:xfrm>
        </p:grpSpPr>
        <p:sp>
          <p:nvSpPr>
            <p:cNvPr id="39" name="Seta para a direita 38"/>
            <p:cNvSpPr/>
            <p:nvPr/>
          </p:nvSpPr>
          <p:spPr>
            <a:xfrm>
              <a:off x="142844" y="4000510"/>
              <a:ext cx="1500198" cy="64294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791618" y="4109228"/>
              <a:ext cx="37090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►Julga Recursos de Infrações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SNT - ATRIBUIÇÕES</a:t>
            </a:r>
          </a:p>
        </p:txBody>
      </p:sp>
    </p:spTree>
    <p:extLst>
      <p:ext uri="{BB962C8B-B14F-4D97-AF65-F5344CB8AC3E}">
        <p14:creationId xmlns:p14="http://schemas.microsoft.com/office/powerpoint/2010/main" val="29704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07902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VEÍCULOS: DOCUMENTAÇÃO </a:t>
            </a:r>
            <a:r>
              <a:rPr lang="pt-BR" sz="1000" dirty="0"/>
              <a:t>(Res. 809/20 Contran)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F88C90-E2E1-418E-8700-16BEE8A7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1" y="1131590"/>
            <a:ext cx="3115326" cy="3743268"/>
          </a:xfrm>
          <a:prstGeom prst="rect">
            <a:avLst/>
          </a:prstGeom>
        </p:spPr>
      </p:pic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1C2F3677-7593-4CD2-B24E-B379BDCF85AB}"/>
              </a:ext>
            </a:extLst>
          </p:cNvPr>
          <p:cNvSpPr/>
          <p:nvPr/>
        </p:nvSpPr>
        <p:spPr>
          <a:xfrm>
            <a:off x="142960" y="1325842"/>
            <a:ext cx="3312368" cy="3240360"/>
          </a:xfrm>
          <a:prstGeom prst="noSmoking">
            <a:avLst>
              <a:gd name="adj" fmla="val 7884"/>
            </a:avLst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3632D481-3D39-47D5-BCCC-39C9B0FE7287}"/>
              </a:ext>
            </a:extLst>
          </p:cNvPr>
          <p:cNvSpPr/>
          <p:nvPr/>
        </p:nvSpPr>
        <p:spPr>
          <a:xfrm>
            <a:off x="3590401" y="2139702"/>
            <a:ext cx="1413647" cy="1224136"/>
          </a:xfrm>
          <a:prstGeom prst="stripedRightArrow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chemeClr val="bg1"/>
                </a:solidFill>
                <a:latin typeface="Calibri" pitchFamily="34" charset="0"/>
              </a:rPr>
              <a:t>NOVO</a:t>
            </a:r>
          </a:p>
          <a:p>
            <a:r>
              <a:rPr lang="pt-BR" sz="1500" b="1" dirty="0">
                <a:solidFill>
                  <a:schemeClr val="bg1"/>
                </a:solidFill>
                <a:latin typeface="Calibri" pitchFamily="34" charset="0"/>
              </a:rPr>
              <a:t>MODELO</a:t>
            </a:r>
          </a:p>
        </p:txBody>
      </p:sp>
      <p:pic>
        <p:nvPicPr>
          <p:cNvPr id="3" name="Picture 2" descr="Resultado de imagem para impressão do crlv">
            <a:extLst>
              <a:ext uri="{FF2B5EF4-FFF2-40B4-BE49-F238E27FC236}">
                <a16:creationId xmlns:a16="http://schemas.microsoft.com/office/drawing/2014/main" id="{98CB34E9-9DDC-1392-D433-F7A5E1867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/>
        </p:blipFill>
        <p:spPr bwMode="auto">
          <a:xfrm>
            <a:off x="5182283" y="692900"/>
            <a:ext cx="3746748" cy="279995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27">
            <a:extLst>
              <a:ext uri="{FF2B5EF4-FFF2-40B4-BE49-F238E27FC236}">
                <a16:creationId xmlns:a16="http://schemas.microsoft.com/office/drawing/2014/main" id="{8EA7F634-0102-5AA9-898F-28E0AA863245}"/>
              </a:ext>
            </a:extLst>
          </p:cNvPr>
          <p:cNvSpPr/>
          <p:nvPr/>
        </p:nvSpPr>
        <p:spPr>
          <a:xfrm>
            <a:off x="5110275" y="3242814"/>
            <a:ext cx="3890765" cy="1565986"/>
          </a:xfrm>
          <a:prstGeom prst="roundRect">
            <a:avLst>
              <a:gd name="adj" fmla="val 1056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 novo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CRLV-e</a:t>
            </a:r>
            <a:r>
              <a:rPr lang="pt-BR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pode ser impresso em </a:t>
            </a:r>
            <a:r>
              <a:rPr lang="pt-BR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papel comum</a:t>
            </a:r>
            <a:r>
              <a:rPr lang="pt-BR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, sendo considerado </a:t>
            </a:r>
            <a:r>
              <a:rPr lang="pt-BR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válido</a:t>
            </a:r>
            <a:r>
              <a:rPr lang="pt-BR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para fins de fiscalização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pt-B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(Res. 817/21, Contran)</a:t>
            </a:r>
          </a:p>
        </p:txBody>
      </p:sp>
    </p:spTree>
    <p:extLst>
      <p:ext uri="{BB962C8B-B14F-4D97-AF65-F5344CB8AC3E}">
        <p14:creationId xmlns:p14="http://schemas.microsoft.com/office/powerpoint/2010/main" val="187394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515771E7-F2B2-4648-AA2D-B312DFE4E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3248831" cy="374441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AA2D27-92B5-4119-B67D-3BF15388669F}"/>
              </a:ext>
            </a:extLst>
          </p:cNvPr>
          <p:cNvSpPr txBox="1"/>
          <p:nvPr/>
        </p:nvSpPr>
        <p:spPr>
          <a:xfrm>
            <a:off x="3543370" y="3629511"/>
            <a:ext cx="1913245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eguro obrigatório para 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roteção de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ítimas de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cidentes de</a:t>
            </a:r>
          </a:p>
          <a:p>
            <a:r>
              <a:rPr lang="pt-BR" sz="1500" b="1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sz="150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rânsito</a:t>
            </a:r>
            <a:endParaRPr lang="pt-BR" sz="1500" dirty="0">
              <a:solidFill>
                <a:srgbClr val="C0504D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E248EE-B366-4D6A-A6B4-B6FD22435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513" y="2649766"/>
            <a:ext cx="1688738" cy="1621677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2D09A1-95E1-42B8-B5ED-C35D81F0BAF6}"/>
              </a:ext>
            </a:extLst>
          </p:cNvPr>
          <p:cNvSpPr txBox="1"/>
          <p:nvPr/>
        </p:nvSpPr>
        <p:spPr>
          <a:xfrm>
            <a:off x="3543370" y="1059582"/>
            <a:ext cx="1688738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ertificado de</a:t>
            </a:r>
          </a:p>
          <a:p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egistro e</a:t>
            </a:r>
          </a:p>
          <a:p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icenciamento</a:t>
            </a:r>
          </a:p>
          <a:p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eículo</a:t>
            </a:r>
          </a:p>
          <a:p>
            <a:r>
              <a:rPr lang="pt-BR" sz="20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- eletrônico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DAEF6F8C-0114-455A-96E4-7071AA223930}"/>
              </a:ext>
            </a:extLst>
          </p:cNvPr>
          <p:cNvSpPr/>
          <p:nvPr/>
        </p:nvSpPr>
        <p:spPr>
          <a:xfrm>
            <a:off x="6110232" y="503024"/>
            <a:ext cx="2998272" cy="3652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►Licenciamento anual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►Trocar de Proprietário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Município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►Alterar de Característica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Categoria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►Novo registro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►Segunda via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►Remarcação de chassi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►Reemissão do CRV</a:t>
            </a:r>
          </a:p>
        </p:txBody>
      </p:sp>
      <p:sp>
        <p:nvSpPr>
          <p:cNvPr id="42" name="Seta para a direita 6">
            <a:extLst>
              <a:ext uri="{FF2B5EF4-FFF2-40B4-BE49-F238E27FC236}">
                <a16:creationId xmlns:a16="http://schemas.microsoft.com/office/drawing/2014/main" id="{1ABA3577-22D1-4758-9550-493FB593CDC5}"/>
              </a:ext>
            </a:extLst>
          </p:cNvPr>
          <p:cNvSpPr/>
          <p:nvPr/>
        </p:nvSpPr>
        <p:spPr>
          <a:xfrm>
            <a:off x="5160605" y="1297718"/>
            <a:ext cx="995571" cy="1014397"/>
          </a:xfrm>
          <a:prstGeom prst="rightArrow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NOVA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EMISSÃO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E799AE-0B5F-4801-BC27-B6BB8C2ED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67" y="1386452"/>
            <a:ext cx="3212870" cy="91447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DF4B9E-4CA3-8A71-A94E-CC5B759AA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07902" cy="4848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17F5A4A-EACA-712E-C956-3B30BB05B113}"/>
              </a:ext>
            </a:extLst>
          </p:cNvPr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VEÍCULOS: DOCUMENTAÇÃO </a:t>
            </a:r>
            <a:r>
              <a:rPr lang="pt-BR" sz="1000" dirty="0"/>
              <a:t>(Res. 809/20 Contran)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05A8238-B9FB-9D71-6CDB-57AD809FD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2715336"/>
            <a:ext cx="2066723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0" grpId="0"/>
      <p:bldP spid="4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Documentos de Porte Obrigatório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8717" y="2109288"/>
            <a:ext cx="14655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HABILITAÇÃO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609579" y="2109288"/>
            <a:ext cx="17814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LICENCIAMENTO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026822" y="921538"/>
            <a:ext cx="79060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CNH-e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16235" y="915566"/>
            <a:ext cx="83830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CRLV-e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1477653" y="1174377"/>
            <a:ext cx="3196918" cy="731055"/>
          </a:xfrm>
          <a:prstGeom prst="roundRect">
            <a:avLst>
              <a:gd name="adj" fmla="val 5730"/>
            </a:avLst>
          </a:prstGeom>
          <a:ln>
            <a:solidFill>
              <a:srgbClr val="2894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Válida apenas em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original</a:t>
            </a:r>
          </a:p>
          <a:p>
            <a:pPr algn="ctr"/>
            <a:r>
              <a:rPr lang="pt-B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Não pode se plastificada</a:t>
            </a:r>
            <a:endParaRPr lang="pt-BR" sz="20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725774" y="627534"/>
            <a:ext cx="3096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Admitidos no formato DIGITAL</a:t>
            </a:r>
          </a:p>
        </p:txBody>
      </p:sp>
      <p:pic>
        <p:nvPicPr>
          <p:cNvPr id="23" name="Imagem 22" descr="Tabela&#10;&#10;Descrição gerada automaticamente">
            <a:extLst>
              <a:ext uri="{FF2B5EF4-FFF2-40B4-BE49-F238E27FC236}">
                <a16:creationId xmlns:a16="http://schemas.microsoft.com/office/drawing/2014/main" id="{24A59275-CB66-4412-BF74-1C1503F1F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92"/>
          <a:stretch/>
        </p:blipFill>
        <p:spPr>
          <a:xfrm>
            <a:off x="2726803" y="2416624"/>
            <a:ext cx="2038380" cy="1339293"/>
          </a:xfrm>
          <a:prstGeom prst="rect">
            <a:avLst/>
          </a:prstGeom>
        </p:spPr>
      </p:pic>
      <p:sp>
        <p:nvSpPr>
          <p:cNvPr id="5" name="Seta: Dobrada 4">
            <a:extLst>
              <a:ext uri="{FF2B5EF4-FFF2-40B4-BE49-F238E27FC236}">
                <a16:creationId xmlns:a16="http://schemas.microsoft.com/office/drawing/2014/main" id="{A24F25C8-1AAA-490B-B76C-F40C92CA00FB}"/>
              </a:ext>
            </a:extLst>
          </p:cNvPr>
          <p:cNvSpPr/>
          <p:nvPr/>
        </p:nvSpPr>
        <p:spPr>
          <a:xfrm>
            <a:off x="798002" y="1381003"/>
            <a:ext cx="576064" cy="606110"/>
          </a:xfrm>
          <a:prstGeom prst="ben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C8203953-A06E-4DEF-95F2-E3A4475E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4505" r="33429" b="4644"/>
          <a:stretch>
            <a:fillRect/>
          </a:stretch>
        </p:blipFill>
        <p:spPr bwMode="auto">
          <a:xfrm>
            <a:off x="7380312" y="1212563"/>
            <a:ext cx="1299024" cy="2663796"/>
          </a:xfrm>
          <a:custGeom>
            <a:avLst/>
            <a:gdLst>
              <a:gd name="connsiteX0" fmla="*/ 169011 w 1656000"/>
              <a:gd name="connsiteY0" fmla="*/ 0 h 3492000"/>
              <a:gd name="connsiteX1" fmla="*/ 1486989 w 1656000"/>
              <a:gd name="connsiteY1" fmla="*/ 0 h 3492000"/>
              <a:gd name="connsiteX2" fmla="*/ 1656000 w 1656000"/>
              <a:gd name="connsiteY2" fmla="*/ 169011 h 3492000"/>
              <a:gd name="connsiteX3" fmla="*/ 1656000 w 1656000"/>
              <a:gd name="connsiteY3" fmla="*/ 3322989 h 3492000"/>
              <a:gd name="connsiteX4" fmla="*/ 1486989 w 1656000"/>
              <a:gd name="connsiteY4" fmla="*/ 3492000 h 3492000"/>
              <a:gd name="connsiteX5" fmla="*/ 169011 w 1656000"/>
              <a:gd name="connsiteY5" fmla="*/ 3492000 h 3492000"/>
              <a:gd name="connsiteX6" fmla="*/ 0 w 1656000"/>
              <a:gd name="connsiteY6" fmla="*/ 3322989 h 3492000"/>
              <a:gd name="connsiteX7" fmla="*/ 0 w 1656000"/>
              <a:gd name="connsiteY7" fmla="*/ 169011 h 3492000"/>
              <a:gd name="connsiteX8" fmla="*/ 169011 w 1656000"/>
              <a:gd name="connsiteY8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000" h="3492000">
                <a:moveTo>
                  <a:pt x="169011" y="0"/>
                </a:moveTo>
                <a:lnTo>
                  <a:pt x="1486989" y="0"/>
                </a:lnTo>
                <a:cubicBezTo>
                  <a:pt x="1580331" y="0"/>
                  <a:pt x="1656000" y="75669"/>
                  <a:pt x="1656000" y="169011"/>
                </a:cubicBezTo>
                <a:lnTo>
                  <a:pt x="1656000" y="3322989"/>
                </a:lnTo>
                <a:cubicBezTo>
                  <a:pt x="1656000" y="3416331"/>
                  <a:pt x="1580331" y="3492000"/>
                  <a:pt x="1486989" y="3492000"/>
                </a:cubicBezTo>
                <a:lnTo>
                  <a:pt x="169011" y="3492000"/>
                </a:lnTo>
                <a:cubicBezTo>
                  <a:pt x="75669" y="3492000"/>
                  <a:pt x="0" y="3416331"/>
                  <a:pt x="0" y="3322989"/>
                </a:cubicBezTo>
                <a:lnTo>
                  <a:pt x="0" y="169011"/>
                </a:lnTo>
                <a:cubicBezTo>
                  <a:pt x="0" y="75669"/>
                  <a:pt x="75669" y="0"/>
                  <a:pt x="1690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8E9F7-EE2B-42A9-A16C-7AAEC1D3F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48" y="2109288"/>
            <a:ext cx="5267401" cy="180457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54C8A16-B78D-44F9-9396-6A904B7F02FA}"/>
              </a:ext>
            </a:extLst>
          </p:cNvPr>
          <p:cNvSpPr/>
          <p:nvPr/>
        </p:nvSpPr>
        <p:spPr>
          <a:xfrm>
            <a:off x="-3854" y="4178836"/>
            <a:ext cx="9147854" cy="69717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porte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CRLV-e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da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CNH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dispensado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quando for possível a 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verificação via sistema informatizado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133 Parágrafo único e art. 159 § 1º)</a:t>
            </a:r>
          </a:p>
        </p:txBody>
      </p:sp>
      <p:pic>
        <p:nvPicPr>
          <p:cNvPr id="4" name="Imagem 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973EB127-D88C-02BD-26EC-3771C04483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4607" r="15615" b="3067"/>
          <a:stretch/>
        </p:blipFill>
        <p:spPr>
          <a:xfrm>
            <a:off x="424698" y="2403891"/>
            <a:ext cx="1990372" cy="1402094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8FBCF3A-C1FD-EBA6-4EDD-52A3E39B5D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9230" r="4262" b="10057"/>
          <a:stretch/>
        </p:blipFill>
        <p:spPr>
          <a:xfrm rot="5400000">
            <a:off x="5139973" y="1882515"/>
            <a:ext cx="2663795" cy="1339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0A1B0C-8294-37EE-02FC-5209112ED864}"/>
              </a:ext>
            </a:extLst>
          </p:cNvPr>
          <p:cNvSpPr txBox="1"/>
          <p:nvPr/>
        </p:nvSpPr>
        <p:spPr>
          <a:xfrm>
            <a:off x="5833869" y="3826029"/>
            <a:ext cx="128753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Res. 886/21, Contran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F2997A-00C8-D5FC-4474-212206569555}"/>
              </a:ext>
            </a:extLst>
          </p:cNvPr>
          <p:cNvSpPr txBox="1"/>
          <p:nvPr/>
        </p:nvSpPr>
        <p:spPr>
          <a:xfrm>
            <a:off x="7391804" y="3826029"/>
            <a:ext cx="128753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Res. 809/20, Contran</a:t>
            </a:r>
          </a:p>
        </p:txBody>
      </p:sp>
    </p:spTree>
    <p:extLst>
      <p:ext uri="{BB962C8B-B14F-4D97-AF65-F5344CB8AC3E}">
        <p14:creationId xmlns:p14="http://schemas.microsoft.com/office/powerpoint/2010/main" val="34452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3" grpId="0"/>
      <p:bldP spid="5" grpId="0" animBg="1"/>
      <p:bldP spid="13" grpId="0" animBg="1"/>
      <p:bldP spid="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Imagem 21" descr="compr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16" y="1208929"/>
            <a:ext cx="2219052" cy="157884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0" name="Retângulo de cantos arredondados 19"/>
          <p:cNvSpPr/>
          <p:nvPr/>
        </p:nvSpPr>
        <p:spPr>
          <a:xfrm>
            <a:off x="2627784" y="1203598"/>
            <a:ext cx="6016182" cy="1578845"/>
          </a:xfrm>
          <a:prstGeom prst="roundRect">
            <a:avLst>
              <a:gd name="adj" fmla="val 1141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</a:rPr>
              <a:t>COMPRADOR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</a:rPr>
              <a:t> de um veículo tem o prazo de 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30 dias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</a:rPr>
              <a:t> para </a:t>
            </a:r>
            <a:r>
              <a:rPr lang="pt-BR" sz="2000" b="1" dirty="0">
                <a:solidFill>
                  <a:srgbClr val="0070C0"/>
                </a:solidFill>
                <a:latin typeface="Calibri" pitchFamily="34" charset="0"/>
              </a:rPr>
              <a:t>transferi-lo para o seu nome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</a:rPr>
              <a:t>, estando sujeito à pena de multa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</a:rPr>
              <a:t>MÉDIA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</a:rPr>
              <a:t> pelo descumprimento desta determinação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</a:rPr>
              <a:t>(CTB. art. 233)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395536" y="3219822"/>
            <a:ext cx="8248430" cy="1633702"/>
            <a:chOff x="395534" y="3117718"/>
            <a:chExt cx="8248430" cy="1633702"/>
          </a:xfrm>
        </p:grpSpPr>
        <p:pic>
          <p:nvPicPr>
            <p:cNvPr id="23" name="Imagem 22" descr="problem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7481" y="3117718"/>
              <a:ext cx="1516483" cy="163370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21" name="Retângulo de cantos arredondados 20"/>
            <p:cNvSpPr/>
            <p:nvPr/>
          </p:nvSpPr>
          <p:spPr>
            <a:xfrm>
              <a:off x="395534" y="3117718"/>
              <a:ext cx="6445948" cy="1578845"/>
            </a:xfrm>
            <a:prstGeom prst="roundRect">
              <a:avLst>
                <a:gd name="adj" fmla="val 11086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008000"/>
                  </a:solidFill>
                  <a:latin typeface="Calibri" pitchFamily="34" charset="0"/>
                </a:rPr>
                <a:t>O </a:t>
              </a:r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</a:rPr>
                <a:t>VENDEDOR</a:t>
              </a:r>
              <a:r>
                <a:rPr lang="pt-BR" sz="2000" dirty="0">
                  <a:solidFill>
                    <a:srgbClr val="008000"/>
                  </a:solidFill>
                  <a:latin typeface="Calibri" pitchFamily="34" charset="0"/>
                </a:rPr>
                <a:t>  tem prazo de </a:t>
              </a:r>
              <a:r>
                <a:rPr lang="pt-BR" sz="2000" b="1" dirty="0">
                  <a:solidFill>
                    <a:srgbClr val="FF0000"/>
                  </a:solidFill>
                  <a:latin typeface="Calibri" pitchFamily="34" charset="0"/>
                </a:rPr>
                <a:t>60 dias</a:t>
              </a:r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</a:rPr>
                <a:t> </a:t>
              </a:r>
              <a:r>
                <a:rPr lang="pt-BR" sz="2000" dirty="0">
                  <a:solidFill>
                    <a:srgbClr val="008000"/>
                  </a:solidFill>
                  <a:latin typeface="Calibri" pitchFamily="34" charset="0"/>
                </a:rPr>
                <a:t>para apresentar ao Órgão de trânsito </a:t>
              </a:r>
              <a:r>
                <a:rPr lang="pt-BR" sz="2000" b="1" dirty="0">
                  <a:solidFill>
                    <a:srgbClr val="0070C0"/>
                  </a:solidFill>
                  <a:latin typeface="Calibri" pitchFamily="34" charset="0"/>
                </a:rPr>
                <a:t>comunicação de venda</a:t>
              </a:r>
              <a:r>
                <a:rPr lang="pt-BR" sz="2000" dirty="0">
                  <a:solidFill>
                    <a:srgbClr val="008000"/>
                  </a:solidFill>
                  <a:latin typeface="Calibri" pitchFamily="34" charset="0"/>
                </a:rPr>
                <a:t> do veículo, sob pena ser responsabilizado solidariamente pelas penalidades aplicadas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</a:t>
              </a:r>
              <a:r>
                <a:rPr lang="pt-BR" sz="1000" dirty="0">
                  <a:solidFill>
                    <a:srgbClr val="008000"/>
                  </a:solidFill>
                  <a:latin typeface="Calibri" pitchFamily="34" charset="0"/>
                </a:rPr>
                <a:t>(CTB, art. 134)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.  </a:t>
              </a:r>
              <a:endParaRPr lang="pt-BR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 –</a:t>
            </a:r>
            <a:r>
              <a:rPr lang="pt-BR" sz="2200" b="1" dirty="0"/>
              <a:t> COMPRA / VENDA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" name="Imagem 30" descr="PLACA LACR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2383500"/>
            <a:ext cx="3407915" cy="20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chassi NUME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34" y="2859782"/>
            <a:ext cx="2363481" cy="154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9"/>
          <a:stretch/>
        </p:blipFill>
        <p:spPr>
          <a:xfrm>
            <a:off x="3131840" y="1059582"/>
            <a:ext cx="2363482" cy="16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3629" y="1148335"/>
            <a:ext cx="3129839" cy="3739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558419"/>
            <a:ext cx="3143872" cy="1063654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Placas: dianteira e traseira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-8403" y="2859782"/>
            <a:ext cx="3129839" cy="37398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OBRIGATÓRIA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-12032" y="3269866"/>
            <a:ext cx="3143872" cy="1063654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Numeração do</a:t>
            </a:r>
          </a:p>
          <a:p>
            <a:pPr algn="ctr"/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Chassi</a:t>
            </a:r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Monobloco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796137" y="1080438"/>
            <a:ext cx="3348463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CTB – Art. 230 I</a:t>
            </a:r>
          </a:p>
        </p:txBody>
      </p:sp>
      <p:sp>
        <p:nvSpPr>
          <p:cNvPr id="30" name="CaixaDeTexto 29"/>
          <p:cNvSpPr txBox="1">
            <a:spLocks/>
          </p:cNvSpPr>
          <p:nvPr/>
        </p:nvSpPr>
        <p:spPr>
          <a:xfrm>
            <a:off x="5796137" y="1366190"/>
            <a:ext cx="3347864" cy="30308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Conduzir o veículo com o lacre, a inscrição do chassi, o selo, a placa ou qualquer outro elemento de identificação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violado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falsificado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é:</a:t>
            </a:r>
          </a:p>
          <a:p>
            <a:pPr>
              <a:lnSpc>
                <a:spcPts val="2500"/>
              </a:lnSpc>
            </a:pP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 Gravíssima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Multa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Remoção do Veículo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4515966"/>
            <a:ext cx="9144000" cy="3436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sz="17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placas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possuírem tecnologia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permita a identificação do veículo são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dispensadas do </a:t>
            </a:r>
            <a:r>
              <a:rPr lang="pt-BR" sz="1700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lacre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868" y="4397002"/>
            <a:ext cx="1162432" cy="162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115 </a:t>
            </a:r>
            <a:r>
              <a:rPr lang="pt-BR" sz="1000" b="1" dirty="0">
                <a:solidFill>
                  <a:schemeClr val="bg1"/>
                </a:solidFill>
              </a:rPr>
              <a:t>§ 9º</a:t>
            </a:r>
            <a:endParaRPr lang="pt-B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 -</a:t>
            </a:r>
            <a:r>
              <a:rPr lang="pt-BR" sz="2200" b="1" dirty="0"/>
              <a:t>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22097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9" grpId="0" animBg="1"/>
      <p:bldP spid="30" grpId="0" animBg="1"/>
      <p:bldP spid="12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356588" y="1203598"/>
            <a:ext cx="2846690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525220" y="1203598"/>
            <a:ext cx="252000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ESPÉCIE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6391580" y="1203598"/>
            <a:ext cx="2428892" cy="428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CATEGORIA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56588" y="1707654"/>
            <a:ext cx="2846690" cy="3096344"/>
          </a:xfrm>
          <a:prstGeom prst="roundRect">
            <a:avLst>
              <a:gd name="adj" fmla="val 4410"/>
            </a:avLst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►Tração animal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</a:t>
            </a:r>
            <a:r>
              <a:rPr lang="pt-BR" sz="1700" dirty="0">
                <a:solidFill>
                  <a:srgbClr val="7030A0"/>
                </a:solidFill>
                <a:latin typeface="Calibri" pitchFamily="34" charset="0"/>
              </a:rPr>
              <a:t>Reboque e Semirreboque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►Automotor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►Propulsão Humana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525220" y="1707654"/>
            <a:ext cx="2520000" cy="3096343"/>
          </a:xfrm>
          <a:prstGeom prst="roundRect">
            <a:avLst>
              <a:gd name="adj" fmla="val 4010"/>
            </a:avLst>
          </a:prstGeom>
          <a:solidFill>
            <a:srgbClr val="006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►Passageiro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►Carga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►Misto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►Competição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►Tração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►Especial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►Coleção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371910" y="1707654"/>
            <a:ext cx="2448562" cy="3096343"/>
          </a:xfrm>
          <a:prstGeom prst="roundRect">
            <a:avLst>
              <a:gd name="adj" fmla="val 4219"/>
            </a:avLst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►Oficial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►Rep. Diplomática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►Aluguel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►Particular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►Aprendizagem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 -</a:t>
            </a:r>
            <a:r>
              <a:rPr lang="pt-BR" sz="2200" b="1" dirty="0"/>
              <a:t> CLASSIFICAÇÃO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563888" y="1995686"/>
            <a:ext cx="5256584" cy="16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400" dirty="0">
                <a:latin typeface="Calibri" pitchFamily="34" charset="0"/>
              </a:rPr>
              <a:t>O </a:t>
            </a:r>
            <a:r>
              <a:rPr lang="pt-BR" sz="2400" b="1" dirty="0">
                <a:latin typeface="Calibri" pitchFamily="34" charset="0"/>
              </a:rPr>
              <a:t>processo de habilitação</a:t>
            </a:r>
            <a:r>
              <a:rPr lang="pt-BR" sz="2400" dirty="0">
                <a:latin typeface="Calibri" pitchFamily="34" charset="0"/>
              </a:rPr>
              <a:t> terá a </a:t>
            </a:r>
            <a:r>
              <a:rPr lang="pt-BR" sz="24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duração de 12 meses</a:t>
            </a:r>
            <a:r>
              <a:rPr lang="pt-BR" sz="2400" b="1" dirty="0">
                <a:latin typeface="+mj-lt"/>
                <a:cs typeface="MV Boli" pitchFamily="2" charset="0"/>
              </a:rPr>
              <a:t>,</a:t>
            </a:r>
            <a:r>
              <a:rPr lang="pt-BR" sz="2400" dirty="0">
                <a:latin typeface="+mj-lt"/>
                <a:cs typeface="MV Boli" pitchFamily="2" charset="0"/>
              </a:rPr>
              <a:t> contados da data de requerimento do candidato com o seu </a:t>
            </a:r>
            <a:r>
              <a:rPr lang="pt-BR" sz="2400" dirty="0">
                <a:solidFill>
                  <a:srgbClr val="008000"/>
                </a:solidFill>
                <a:latin typeface="Calibri" pitchFamily="34" charset="0"/>
              </a:rPr>
              <a:t>cadastro no RENACH e na BINCO.</a:t>
            </a:r>
            <a:endParaRPr lang="pt-BR" sz="2400" dirty="0">
              <a:solidFill>
                <a:srgbClr val="008000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635646"/>
            <a:ext cx="2630096" cy="24766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Arredondar Retângulo no Mesmo Canto Lateral 4"/>
          <p:cNvSpPr/>
          <p:nvPr/>
        </p:nvSpPr>
        <p:spPr>
          <a:xfrm rot="5400000">
            <a:off x="2032609" y="-902993"/>
            <a:ext cx="360000" cy="443075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789/20 CONTRAN, art. 2º, </a:t>
            </a:r>
            <a:r>
              <a:rPr lang="pt-BR" b="1" dirty="0"/>
              <a:t>§3º</a:t>
            </a:r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657942C-0468-2BC3-B6FD-E91309B748BA}"/>
              </a:ext>
            </a:extLst>
          </p:cNvPr>
          <p:cNvSpPr/>
          <p:nvPr/>
        </p:nvSpPr>
        <p:spPr>
          <a:xfrm>
            <a:off x="-3854" y="4178836"/>
            <a:ext cx="9147854" cy="69717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processo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mudança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adição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categoria terá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duração 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equivalente ao prazo de validade do exame médico preliminar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1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 -</a:t>
            </a:r>
            <a:r>
              <a:rPr lang="pt-BR" sz="2200" b="1" dirty="0"/>
              <a:t> Placas de Identificação</a:t>
            </a:r>
          </a:p>
        </p:txBody>
      </p: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849" r="53943" b="73058"/>
          <a:stretch>
            <a:fillRect/>
          </a:stretch>
        </p:blipFill>
        <p:spPr>
          <a:xfrm>
            <a:off x="269215" y="2276745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2849" r="8531" b="73058"/>
          <a:stretch>
            <a:fillRect/>
          </a:stretch>
        </p:blipFill>
        <p:spPr>
          <a:xfrm>
            <a:off x="2127189" y="2255303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35082" r="53943" b="40825"/>
          <a:stretch>
            <a:fillRect/>
          </a:stretch>
        </p:blipFill>
        <p:spPr>
          <a:xfrm>
            <a:off x="4837731" y="2260552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35530" r="8531" b="40377"/>
          <a:stretch>
            <a:fillRect/>
          </a:stretch>
        </p:blipFill>
        <p:spPr>
          <a:xfrm>
            <a:off x="2104429" y="4324715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6714" r="53943" b="9193"/>
          <a:stretch>
            <a:fillRect/>
          </a:stretch>
        </p:blipFill>
        <p:spPr>
          <a:xfrm>
            <a:off x="265824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3746"/>
          <a:stretch/>
        </p:blipFill>
        <p:spPr>
          <a:xfrm>
            <a:off x="3981927" y="4334769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4" name="Imagem 83" descr="placapretodourad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723" y="1382046"/>
            <a:ext cx="1490730" cy="541632"/>
          </a:xfrm>
          <a:prstGeom prst="rect">
            <a:avLst/>
          </a:prstGeom>
        </p:spPr>
      </p:pic>
      <p:pic>
        <p:nvPicPr>
          <p:cNvPr id="85" name="Imagem 84" descr="placacinzapret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19" y="1366803"/>
            <a:ext cx="1490730" cy="541632"/>
          </a:xfrm>
          <a:prstGeom prst="rect">
            <a:avLst/>
          </a:prstGeom>
        </p:spPr>
      </p:pic>
      <p:pic>
        <p:nvPicPr>
          <p:cNvPr id="86" name="Imagem 85" descr="placapretocinza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730" y="3461997"/>
            <a:ext cx="1490730" cy="541632"/>
          </a:xfrm>
          <a:prstGeom prst="rect">
            <a:avLst/>
          </a:prstGeom>
        </p:spPr>
      </p:pic>
      <p:pic>
        <p:nvPicPr>
          <p:cNvPr id="87" name="Imagem 86" descr="PLACA OFICIA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9585" y="1395088"/>
            <a:ext cx="1443844" cy="469502"/>
          </a:xfrm>
          <a:prstGeom prst="rect">
            <a:avLst/>
          </a:prstGeom>
        </p:spPr>
      </p:pic>
      <p:pic>
        <p:nvPicPr>
          <p:cNvPr id="88" name="Imagem 87" descr="placabrancovermelho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3265" y="1364272"/>
            <a:ext cx="1490730" cy="541632"/>
          </a:xfrm>
          <a:prstGeom prst="rect">
            <a:avLst/>
          </a:prstGeom>
        </p:spPr>
      </p:pic>
      <p:pic>
        <p:nvPicPr>
          <p:cNvPr id="89" name="Imagem 88" descr="placaverdebranco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456" y="3461997"/>
            <a:ext cx="1490897" cy="541692"/>
          </a:xfrm>
          <a:prstGeom prst="rect">
            <a:avLst/>
          </a:prstGeom>
        </p:spPr>
      </p:pic>
      <p:pic>
        <p:nvPicPr>
          <p:cNvPr id="90" name="Imagem 89" descr="placaazulbranco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4100" y="3449852"/>
            <a:ext cx="1490730" cy="541632"/>
          </a:xfrm>
          <a:prstGeom prst="rect">
            <a:avLst/>
          </a:prstGeom>
        </p:spPr>
      </p:pic>
      <p:pic>
        <p:nvPicPr>
          <p:cNvPr id="91" name="Imagem 90" descr="placavermelhobranco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8068" y="1366803"/>
            <a:ext cx="1490730" cy="54163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274128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PARTICULAR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2125214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OFICIAL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771157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APRENDIZAGEM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3916339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ALUGUEL</a:t>
            </a:r>
          </a:p>
        </p:txBody>
      </p:sp>
      <p:sp>
        <p:nvSpPr>
          <p:cNvPr id="99" name="Retângulo 98"/>
          <p:cNvSpPr/>
          <p:nvPr/>
        </p:nvSpPr>
        <p:spPr>
          <a:xfrm>
            <a:off x="291702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EXPER/FABRICAN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4885244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COLEÇÃO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2119481" y="323675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DIPLOMÁTICO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7517239" y="1168945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AUTORIDADES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4851079" y="200762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COMERCIAL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286303" y="4101207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ESPECIAL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87774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Retângulo de cantos arredondados 106"/>
          <p:cNvSpPr/>
          <p:nvPr/>
        </p:nvSpPr>
        <p:spPr>
          <a:xfrm>
            <a:off x="2029419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tângulo de cantos arredondados 107"/>
          <p:cNvSpPr/>
          <p:nvPr/>
        </p:nvSpPr>
        <p:spPr>
          <a:xfrm>
            <a:off x="3829619" y="1076145"/>
            <a:ext cx="3456384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9" name="Retângulo de cantos arredondados 108"/>
          <p:cNvSpPr/>
          <p:nvPr/>
        </p:nvSpPr>
        <p:spPr>
          <a:xfrm>
            <a:off x="179512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tângulo de cantos arredondados 109"/>
          <p:cNvSpPr/>
          <p:nvPr/>
        </p:nvSpPr>
        <p:spPr>
          <a:xfrm>
            <a:off x="3885371" y="3147814"/>
            <a:ext cx="3400632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2029419" y="3148391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Placa preta para carros antigos deve voltar em 2022">
            <a:extLst>
              <a:ext uri="{FF2B5EF4-FFF2-40B4-BE49-F238E27FC236}">
                <a16:creationId xmlns:a16="http://schemas.microsoft.com/office/drawing/2014/main" id="{6DCDF945-0EEA-E53D-789A-7E79E2A73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7572" r="11413" b="35212"/>
          <a:stretch/>
        </p:blipFill>
        <p:spPr bwMode="auto">
          <a:xfrm>
            <a:off x="5701826" y="4297789"/>
            <a:ext cx="1451866" cy="48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0BA5F2-10F4-34D0-E791-69AC2FFE10E4}"/>
              </a:ext>
            </a:extLst>
          </p:cNvPr>
          <p:cNvSpPr txBox="1"/>
          <p:nvPr/>
        </p:nvSpPr>
        <p:spPr>
          <a:xfrm>
            <a:off x="3967927" y="4062204"/>
            <a:ext cx="146815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Uso Mercosul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A0C5BF-DB8F-8A2F-F3B3-071104E78173}"/>
              </a:ext>
            </a:extLst>
          </p:cNvPr>
          <p:cNvSpPr txBox="1"/>
          <p:nvPr/>
        </p:nvSpPr>
        <p:spPr>
          <a:xfrm>
            <a:off x="5687531" y="4001499"/>
            <a:ext cx="141417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Uso Nacional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ACA9724-BBFD-6E81-3754-469B112898E6}"/>
              </a:ext>
            </a:extLst>
          </p:cNvPr>
          <p:cNvSpPr/>
          <p:nvPr/>
        </p:nvSpPr>
        <p:spPr>
          <a:xfrm>
            <a:off x="7451457" y="1076145"/>
            <a:ext cx="1524411" cy="3783298"/>
          </a:xfrm>
          <a:prstGeom prst="roundRect">
            <a:avLst>
              <a:gd name="adj" fmla="val 411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 este modelo NÃO há um novo no padrão Mercosul</a:t>
            </a:r>
          </a:p>
        </p:txBody>
      </p:sp>
    </p:spTree>
    <p:extLst>
      <p:ext uri="{BB962C8B-B14F-4D97-AF65-F5344CB8AC3E}">
        <p14:creationId xmlns:p14="http://schemas.microsoft.com/office/powerpoint/2010/main" val="3388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6" grpId="0" animBg="1"/>
      <p:bldP spid="99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3" grpId="0"/>
      <p:bldP spid="4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567742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3277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VEÍCULO:</a:t>
            </a:r>
            <a:r>
              <a:rPr lang="pt-BR" sz="2200" b="1" dirty="0"/>
              <a:t> Largura e Altura</a:t>
            </a:r>
            <a:endParaRPr lang="pt-BR" sz="1000" dirty="0"/>
          </a:p>
        </p:txBody>
      </p:sp>
      <p:pic>
        <p:nvPicPr>
          <p:cNvPr id="5" name="Picture 4" descr="A white bus with a red circle and a red line&#10;&#10;Description automatically generated">
            <a:extLst>
              <a:ext uri="{FF2B5EF4-FFF2-40B4-BE49-F238E27FC236}">
                <a16:creationId xmlns:a16="http://schemas.microsoft.com/office/drawing/2014/main" id="{D10D953C-12DB-9B6B-FFD3-6D023C33F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21553"/>
            <a:ext cx="2781046" cy="2224837"/>
          </a:xfrm>
          <a:prstGeom prst="rect">
            <a:avLst/>
          </a:prstGeom>
        </p:spPr>
      </p:pic>
      <p:pic>
        <p:nvPicPr>
          <p:cNvPr id="7" name="Picture 6" descr="A front view of a truck&#10;&#10;Description automatically generated">
            <a:extLst>
              <a:ext uri="{FF2B5EF4-FFF2-40B4-BE49-F238E27FC236}">
                <a16:creationId xmlns:a16="http://schemas.microsoft.com/office/drawing/2014/main" id="{C0F01D23-04E7-0E67-C976-3EF6FB826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597"/>
          <a:stretch/>
        </p:blipFill>
        <p:spPr>
          <a:xfrm>
            <a:off x="1363502" y="2163650"/>
            <a:ext cx="1843227" cy="23406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D4C3CBB-A1AC-A5D9-8FBC-E625D2693BD4}"/>
              </a:ext>
            </a:extLst>
          </p:cNvPr>
          <p:cNvSpPr txBox="1"/>
          <p:nvPr/>
        </p:nvSpPr>
        <p:spPr>
          <a:xfrm>
            <a:off x="179034" y="937849"/>
            <a:ext cx="8641437" cy="12248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1000" dirty="0"/>
              <a:t>[Res, 882/21] </a:t>
            </a:r>
            <a:br>
              <a:rPr lang="pt-BR" sz="1000" dirty="0"/>
            </a:br>
            <a:r>
              <a:rPr lang="pt-BR" sz="2200" dirty="0"/>
              <a:t>O Contran estabelece quais são os </a:t>
            </a:r>
            <a:r>
              <a:rPr lang="pt-BR" sz="2200" dirty="0">
                <a:highlight>
                  <a:srgbClr val="FFFF00"/>
                </a:highlight>
              </a:rPr>
              <a:t>limites máximos</a:t>
            </a:r>
            <a:r>
              <a:rPr lang="pt-BR" sz="2200" dirty="0"/>
              <a:t> admitidos para as </a:t>
            </a:r>
            <a:r>
              <a:rPr lang="pt-BR" sz="2200" b="1" dirty="0">
                <a:cs typeface="Calibri" pitchFamily="34" charset="0"/>
              </a:rPr>
              <a:t>dimensões</a:t>
            </a:r>
            <a:r>
              <a:rPr lang="pt-BR" sz="2200" b="1" dirty="0"/>
              <a:t> dos veículos</a:t>
            </a:r>
            <a:r>
              <a:rPr lang="pt-BR" sz="2200" dirty="0"/>
              <a:t>, tais como </a:t>
            </a:r>
            <a:r>
              <a:rPr lang="pt-BR" sz="2200" dirty="0">
                <a:solidFill>
                  <a:srgbClr val="0070C0"/>
                </a:solidFill>
              </a:rPr>
              <a:t>largura</a:t>
            </a:r>
            <a:r>
              <a:rPr lang="pt-BR" sz="2200" dirty="0"/>
              <a:t>, </a:t>
            </a:r>
            <a:r>
              <a:rPr lang="pt-BR" sz="2200" dirty="0">
                <a:solidFill>
                  <a:srgbClr val="0070C0"/>
                </a:solidFill>
              </a:rPr>
              <a:t>altura</a:t>
            </a:r>
            <a:r>
              <a:rPr lang="pt-BR" sz="2200" dirty="0"/>
              <a:t>, </a:t>
            </a:r>
            <a:r>
              <a:rPr lang="pt-BR" sz="2200" dirty="0">
                <a:solidFill>
                  <a:srgbClr val="0070C0"/>
                </a:solidFill>
              </a:rPr>
              <a:t>comprimento</a:t>
            </a:r>
            <a:r>
              <a:rPr lang="pt-BR" sz="2200" dirty="0"/>
              <a:t> e </a:t>
            </a:r>
            <a:r>
              <a:rPr lang="pt-BR" sz="2200" dirty="0">
                <a:solidFill>
                  <a:srgbClr val="0070C0"/>
                </a:solidFill>
              </a:rPr>
              <a:t>peso</a:t>
            </a:r>
            <a:r>
              <a:rPr lang="pt-BR" sz="2200" dirty="0"/>
              <a:t>.</a:t>
            </a:r>
            <a:endParaRPr lang="pt-BR" sz="1300" dirty="0"/>
          </a:p>
        </p:txBody>
      </p:sp>
      <p:pic>
        <p:nvPicPr>
          <p:cNvPr id="3" name="Imagem 13">
            <a:extLst>
              <a:ext uri="{FF2B5EF4-FFF2-40B4-BE49-F238E27FC236}">
                <a16:creationId xmlns:a16="http://schemas.microsoft.com/office/drawing/2014/main" id="{1869DC45-8AD1-7234-F54F-58FCA7AFF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983" y="4726598"/>
            <a:ext cx="402521" cy="363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4ABB6-9E43-4224-530E-B0DC10E5F454}"/>
              </a:ext>
            </a:extLst>
          </p:cNvPr>
          <p:cNvSpPr txBox="1"/>
          <p:nvPr/>
        </p:nvSpPr>
        <p:spPr>
          <a:xfrm>
            <a:off x="1490145" y="4504294"/>
            <a:ext cx="1589939" cy="369332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LARGURA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8930E-EC19-819E-84BD-C99F530324FD}"/>
              </a:ext>
            </a:extLst>
          </p:cNvPr>
          <p:cNvSpPr txBox="1"/>
          <p:nvPr/>
        </p:nvSpPr>
        <p:spPr>
          <a:xfrm>
            <a:off x="5436096" y="4472457"/>
            <a:ext cx="1589939" cy="369332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ALTURA</a:t>
            </a:r>
          </a:p>
        </p:txBody>
      </p:sp>
    </p:spTree>
    <p:extLst>
      <p:ext uri="{BB962C8B-B14F-4D97-AF65-F5344CB8AC3E}">
        <p14:creationId xmlns:p14="http://schemas.microsoft.com/office/powerpoint/2010/main" val="20704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BASE - Instruto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22">
            <a:extLst>
              <a:ext uri="{FF2B5EF4-FFF2-40B4-BE49-F238E27FC236}">
                <a16:creationId xmlns:a16="http://schemas.microsoft.com/office/drawing/2014/main" id="{D14C02A5-8E6C-C7B8-56E3-9D991A448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567742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2998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VEÍCULO:</a:t>
            </a:r>
            <a:r>
              <a:rPr lang="pt-BR" sz="2200" b="1" dirty="0"/>
              <a:t> Comprimento</a:t>
            </a:r>
            <a:endParaRPr lang="pt-BR" sz="1000" dirty="0"/>
          </a:p>
        </p:txBody>
      </p:sp>
      <p:pic>
        <p:nvPicPr>
          <p:cNvPr id="5" name="Picture 4" descr="A white bus with black windows&#10;&#10;Description automatically generated">
            <a:extLst>
              <a:ext uri="{FF2B5EF4-FFF2-40B4-BE49-F238E27FC236}">
                <a16:creationId xmlns:a16="http://schemas.microsoft.com/office/drawing/2014/main" id="{400C66A9-8FB1-991C-5A69-40C2748EF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5" y="2718233"/>
            <a:ext cx="2200861" cy="789621"/>
          </a:xfrm>
          <a:prstGeom prst="rect">
            <a:avLst/>
          </a:prstGeom>
        </p:spPr>
      </p:pic>
      <p:pic>
        <p:nvPicPr>
          <p:cNvPr id="7" name="Picture 6" descr="A white truck with a trailer&#10;&#10;Description automatically generated">
            <a:extLst>
              <a:ext uri="{FF2B5EF4-FFF2-40B4-BE49-F238E27FC236}">
                <a16:creationId xmlns:a16="http://schemas.microsoft.com/office/drawing/2014/main" id="{FFDA0FD0-3E12-28C6-3FAA-00EB65387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4" y="1388189"/>
            <a:ext cx="1741648" cy="915625"/>
          </a:xfrm>
          <a:prstGeom prst="rect">
            <a:avLst/>
          </a:prstGeom>
        </p:spPr>
      </p:pic>
      <p:pic>
        <p:nvPicPr>
          <p:cNvPr id="9" name="Picture 8" descr="A trailer with a white trailer&#10;&#10;Description automatically generated">
            <a:extLst>
              <a:ext uri="{FF2B5EF4-FFF2-40B4-BE49-F238E27FC236}">
                <a16:creationId xmlns:a16="http://schemas.microsoft.com/office/drawing/2014/main" id="{B59F83BC-1C48-D1F6-551C-45F5EA8649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1" y="3957790"/>
            <a:ext cx="3074585" cy="915884"/>
          </a:xfrm>
          <a:prstGeom prst="rect">
            <a:avLst/>
          </a:prstGeom>
        </p:spPr>
      </p:pic>
      <p:pic>
        <p:nvPicPr>
          <p:cNvPr id="11" name="Picture 10" descr="A white bus with black stripes&#10;&#10;Description automatically generated">
            <a:extLst>
              <a:ext uri="{FF2B5EF4-FFF2-40B4-BE49-F238E27FC236}">
                <a16:creationId xmlns:a16="http://schemas.microsoft.com/office/drawing/2014/main" id="{8759800B-AC6A-B31D-90D5-71A6187EF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28" y="2687597"/>
            <a:ext cx="3797387" cy="775556"/>
          </a:xfrm>
          <a:prstGeom prst="rect">
            <a:avLst/>
          </a:prstGeom>
        </p:spPr>
      </p:pic>
      <p:pic>
        <p:nvPicPr>
          <p:cNvPr id="13" name="Picture 12" descr="A white truck with black wheels&#10;&#10;Description automatically generated">
            <a:extLst>
              <a:ext uri="{FF2B5EF4-FFF2-40B4-BE49-F238E27FC236}">
                <a16:creationId xmlns:a16="http://schemas.microsoft.com/office/drawing/2014/main" id="{15E62DA0-C405-D23C-E59F-A2EAD7679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44" y="1277025"/>
            <a:ext cx="3307434" cy="912752"/>
          </a:xfrm>
          <a:prstGeom prst="rect">
            <a:avLst/>
          </a:prstGeom>
        </p:spPr>
      </p:pic>
      <p:pic>
        <p:nvPicPr>
          <p:cNvPr id="15" name="Picture 14" descr="A trailer with a white trailer&#10;&#10;Description automatically generated">
            <a:extLst>
              <a:ext uri="{FF2B5EF4-FFF2-40B4-BE49-F238E27FC236}">
                <a16:creationId xmlns:a16="http://schemas.microsoft.com/office/drawing/2014/main" id="{4E994AC4-8B7B-279F-12D1-6E39C3583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58" y="3935857"/>
            <a:ext cx="4572782" cy="9158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4CAB3E-4DE6-78CD-2517-33AEAE6034AC}"/>
              </a:ext>
            </a:extLst>
          </p:cNvPr>
          <p:cNvCxnSpPr>
            <a:cxnSpLocks/>
          </p:cNvCxnSpPr>
          <p:nvPr/>
        </p:nvCxnSpPr>
        <p:spPr>
          <a:xfrm>
            <a:off x="1986189" y="1295702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41398B-A485-28A8-D5B7-510EA334F58E}"/>
              </a:ext>
            </a:extLst>
          </p:cNvPr>
          <p:cNvCxnSpPr>
            <a:cxnSpLocks/>
          </p:cNvCxnSpPr>
          <p:nvPr/>
        </p:nvCxnSpPr>
        <p:spPr>
          <a:xfrm>
            <a:off x="256326" y="1620016"/>
            <a:ext cx="428" cy="6837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sign with a truck and arrow&#10;&#10;Description automatically generated">
            <a:extLst>
              <a:ext uri="{FF2B5EF4-FFF2-40B4-BE49-F238E27FC236}">
                <a16:creationId xmlns:a16="http://schemas.microsoft.com/office/drawing/2014/main" id="{ADFCBE07-3B42-F171-0E31-E9B8CEDE80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21" y="1103373"/>
            <a:ext cx="720000" cy="720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143EAB-769C-A8E2-58A4-4A7324D4F9F5}"/>
              </a:ext>
            </a:extLst>
          </p:cNvPr>
          <p:cNvCxnSpPr>
            <a:cxnSpLocks/>
          </p:cNvCxnSpPr>
          <p:nvPr/>
        </p:nvCxnSpPr>
        <p:spPr>
          <a:xfrm>
            <a:off x="2481639" y="2539934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BCCCBB1-B841-0A77-9FB3-A68C916E32CB}"/>
              </a:ext>
            </a:extLst>
          </p:cNvPr>
          <p:cNvCxnSpPr>
            <a:cxnSpLocks/>
          </p:cNvCxnSpPr>
          <p:nvPr/>
        </p:nvCxnSpPr>
        <p:spPr>
          <a:xfrm>
            <a:off x="295174" y="3559766"/>
            <a:ext cx="21483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7FF83FA-DBDC-D5A6-8D1D-87F4CC44DE62}"/>
              </a:ext>
            </a:extLst>
          </p:cNvPr>
          <p:cNvCxnSpPr>
            <a:cxnSpLocks/>
          </p:cNvCxnSpPr>
          <p:nvPr/>
        </p:nvCxnSpPr>
        <p:spPr>
          <a:xfrm>
            <a:off x="261748" y="2806898"/>
            <a:ext cx="0" cy="74114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sign with a truck and arrows&#10;&#10;Description automatically generated">
            <a:extLst>
              <a:ext uri="{FF2B5EF4-FFF2-40B4-BE49-F238E27FC236}">
                <a16:creationId xmlns:a16="http://schemas.microsoft.com/office/drawing/2014/main" id="{428FD755-0E71-1097-D8FE-086D545F8F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81" y="2386675"/>
            <a:ext cx="720000" cy="720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765ED5-1A1A-43FF-DCD1-660D9B22E710}"/>
              </a:ext>
            </a:extLst>
          </p:cNvPr>
          <p:cNvCxnSpPr>
            <a:cxnSpLocks/>
          </p:cNvCxnSpPr>
          <p:nvPr/>
        </p:nvCxnSpPr>
        <p:spPr>
          <a:xfrm>
            <a:off x="3357912" y="3827319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289019-8109-ACB5-4332-303EC7AE9EAE}"/>
              </a:ext>
            </a:extLst>
          </p:cNvPr>
          <p:cNvCxnSpPr>
            <a:cxnSpLocks/>
          </p:cNvCxnSpPr>
          <p:nvPr/>
        </p:nvCxnSpPr>
        <p:spPr>
          <a:xfrm flipV="1">
            <a:off x="269194" y="4873674"/>
            <a:ext cx="3057404" cy="1676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B7634E-3C5A-E62F-641A-2AAC5A4C39A8}"/>
              </a:ext>
            </a:extLst>
          </p:cNvPr>
          <p:cNvCxnSpPr>
            <a:cxnSpLocks/>
          </p:cNvCxnSpPr>
          <p:nvPr/>
        </p:nvCxnSpPr>
        <p:spPr>
          <a:xfrm flipH="1">
            <a:off x="241691" y="4031970"/>
            <a:ext cx="274" cy="8574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sign with a truck and arrows&#10;&#10;Description automatically generated">
            <a:extLst>
              <a:ext uri="{FF2B5EF4-FFF2-40B4-BE49-F238E27FC236}">
                <a16:creationId xmlns:a16="http://schemas.microsoft.com/office/drawing/2014/main" id="{7DCCF3CE-EC8E-1881-EDDC-214514D5CC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13" y="3556805"/>
            <a:ext cx="720000" cy="7200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61285E-095F-07E7-91F9-490AA607F3B7}"/>
              </a:ext>
            </a:extLst>
          </p:cNvPr>
          <p:cNvCxnSpPr>
            <a:cxnSpLocks/>
          </p:cNvCxnSpPr>
          <p:nvPr/>
        </p:nvCxnSpPr>
        <p:spPr>
          <a:xfrm>
            <a:off x="8724236" y="1212192"/>
            <a:ext cx="0" cy="366068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93DFE4-50D6-FE40-932B-8FD02DDC9E19}"/>
              </a:ext>
            </a:extLst>
          </p:cNvPr>
          <p:cNvCxnSpPr>
            <a:cxnSpLocks/>
          </p:cNvCxnSpPr>
          <p:nvPr/>
        </p:nvCxnSpPr>
        <p:spPr>
          <a:xfrm>
            <a:off x="4131358" y="4876006"/>
            <a:ext cx="457278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8858CA-8932-9919-0124-D5945F6772AB}"/>
              </a:ext>
            </a:extLst>
          </p:cNvPr>
          <p:cNvCxnSpPr>
            <a:cxnSpLocks/>
          </p:cNvCxnSpPr>
          <p:nvPr/>
        </p:nvCxnSpPr>
        <p:spPr>
          <a:xfrm>
            <a:off x="4105676" y="3935857"/>
            <a:ext cx="0" cy="9370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sign with a truck and arrows&#10;&#10;Description automatically generated">
            <a:extLst>
              <a:ext uri="{FF2B5EF4-FFF2-40B4-BE49-F238E27FC236}">
                <a16:creationId xmlns:a16="http://schemas.microsoft.com/office/drawing/2014/main" id="{574F9E55-EB8E-7968-1162-A27432F3D8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43" y="913769"/>
            <a:ext cx="720000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4A43F-62DB-5028-233A-124D6CB9516F}"/>
              </a:ext>
            </a:extLst>
          </p:cNvPr>
          <p:cNvSpPr txBox="1"/>
          <p:nvPr/>
        </p:nvSpPr>
        <p:spPr>
          <a:xfrm>
            <a:off x="181184" y="1129527"/>
            <a:ext cx="1361270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articulado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3D568D-DF17-AC4C-114F-299C69311CA9}"/>
              </a:ext>
            </a:extLst>
          </p:cNvPr>
          <p:cNvCxnSpPr>
            <a:cxnSpLocks/>
          </p:cNvCxnSpPr>
          <p:nvPr/>
        </p:nvCxnSpPr>
        <p:spPr>
          <a:xfrm flipV="1">
            <a:off x="279992" y="2311339"/>
            <a:ext cx="1668416" cy="684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9D74B8-6ED5-B8D0-C9A0-0013C5005888}"/>
              </a:ext>
            </a:extLst>
          </p:cNvPr>
          <p:cNvCxnSpPr>
            <a:cxnSpLocks/>
          </p:cNvCxnSpPr>
          <p:nvPr/>
        </p:nvCxnSpPr>
        <p:spPr>
          <a:xfrm>
            <a:off x="4134273" y="3489966"/>
            <a:ext cx="457278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518F88-6B38-2C8A-C324-A71095FB1D5F}"/>
              </a:ext>
            </a:extLst>
          </p:cNvPr>
          <p:cNvCxnSpPr>
            <a:cxnSpLocks/>
          </p:cNvCxnSpPr>
          <p:nvPr/>
        </p:nvCxnSpPr>
        <p:spPr>
          <a:xfrm>
            <a:off x="4105676" y="2687597"/>
            <a:ext cx="2915" cy="79924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2CEB24-7FCC-859A-C3AC-1D7D022880F1}"/>
              </a:ext>
            </a:extLst>
          </p:cNvPr>
          <p:cNvCxnSpPr>
            <a:cxnSpLocks/>
          </p:cNvCxnSpPr>
          <p:nvPr/>
        </p:nvCxnSpPr>
        <p:spPr>
          <a:xfrm>
            <a:off x="4132601" y="2251737"/>
            <a:ext cx="457278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77FCF3-8949-C932-4CD2-CA79B975F3F0}"/>
              </a:ext>
            </a:extLst>
          </p:cNvPr>
          <p:cNvCxnSpPr>
            <a:cxnSpLocks/>
          </p:cNvCxnSpPr>
          <p:nvPr/>
        </p:nvCxnSpPr>
        <p:spPr>
          <a:xfrm>
            <a:off x="4106919" y="1311588"/>
            <a:ext cx="0" cy="9370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EC37C1-9665-C300-3784-A66169FCEA30}"/>
              </a:ext>
            </a:extLst>
          </p:cNvPr>
          <p:cNvSpPr txBox="1"/>
          <p:nvPr/>
        </p:nvSpPr>
        <p:spPr>
          <a:xfrm>
            <a:off x="181184" y="2475396"/>
            <a:ext cx="1744004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Transporte Coletivo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633585-E32E-7523-EA20-2EC480989E92}"/>
              </a:ext>
            </a:extLst>
          </p:cNvPr>
          <p:cNvSpPr txBox="1"/>
          <p:nvPr/>
        </p:nvSpPr>
        <p:spPr>
          <a:xfrm>
            <a:off x="166043" y="3705928"/>
            <a:ext cx="2827312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Caminhão Trator + Semirreboque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7A5101-D9B0-5DE0-6D8F-C340930085AE}"/>
              </a:ext>
            </a:extLst>
          </p:cNvPr>
          <p:cNvSpPr txBox="1"/>
          <p:nvPr/>
        </p:nvSpPr>
        <p:spPr>
          <a:xfrm>
            <a:off x="4014360" y="996251"/>
            <a:ext cx="188263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Caminhão + Reboque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1D05A-18E5-5647-879F-497DC8A37760}"/>
              </a:ext>
            </a:extLst>
          </p:cNvPr>
          <p:cNvSpPr txBox="1"/>
          <p:nvPr/>
        </p:nvSpPr>
        <p:spPr>
          <a:xfrm>
            <a:off x="4032895" y="2429285"/>
            <a:ext cx="2859694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Articulado de Transporte Coletivo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21D876-D5D0-DE96-EA37-8FAD4D235E1E}"/>
              </a:ext>
            </a:extLst>
          </p:cNvPr>
          <p:cNvSpPr txBox="1"/>
          <p:nvPr/>
        </p:nvSpPr>
        <p:spPr>
          <a:xfrm>
            <a:off x="4036789" y="3681849"/>
            <a:ext cx="2990562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Articulado com mais de 2 Unidades</a:t>
            </a:r>
          </a:p>
        </p:txBody>
      </p:sp>
      <p:pic>
        <p:nvPicPr>
          <p:cNvPr id="8" name="Imagem 13">
            <a:extLst>
              <a:ext uri="{FF2B5EF4-FFF2-40B4-BE49-F238E27FC236}">
                <a16:creationId xmlns:a16="http://schemas.microsoft.com/office/drawing/2014/main" id="{AD76E680-49F7-F284-D03C-0CD9D136E5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5551" y="4771338"/>
            <a:ext cx="352953" cy="3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1" grpId="0"/>
      <p:bldP spid="37" grpId="0"/>
      <p:bldP spid="38" grpId="0"/>
      <p:bldP spid="4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22">
            <a:extLst>
              <a:ext uri="{FF2B5EF4-FFF2-40B4-BE49-F238E27FC236}">
                <a16:creationId xmlns:a16="http://schemas.microsoft.com/office/drawing/2014/main" id="{1CE3ABC3-8795-8D3A-8EA1-E35549B5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567742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234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VEÍCULO:</a:t>
            </a:r>
            <a:r>
              <a:rPr lang="pt-BR" sz="2200" b="1" dirty="0"/>
              <a:t> Peso</a:t>
            </a:r>
            <a:endParaRPr lang="pt-BR" sz="1000" dirty="0"/>
          </a:p>
        </p:txBody>
      </p:sp>
      <p:pic>
        <p:nvPicPr>
          <p:cNvPr id="10" name="Picture 9" descr="A truck on a flatbed&#10;&#10;Description automatically generated">
            <a:extLst>
              <a:ext uri="{FF2B5EF4-FFF2-40B4-BE49-F238E27FC236}">
                <a16:creationId xmlns:a16="http://schemas.microsoft.com/office/drawing/2014/main" id="{A1DA4A55-7FC8-ECF5-B5B4-615DBCBC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b="21724"/>
          <a:stretch/>
        </p:blipFill>
        <p:spPr>
          <a:xfrm>
            <a:off x="4274948" y="606363"/>
            <a:ext cx="4182857" cy="1527311"/>
          </a:xfrm>
          <a:prstGeom prst="rect">
            <a:avLst/>
          </a:prstGeom>
        </p:spPr>
      </p:pic>
      <p:pic>
        <p:nvPicPr>
          <p:cNvPr id="12" name="Picture 11" descr="A truck on a trailer&#10;&#10;Description automatically generated">
            <a:extLst>
              <a:ext uri="{FF2B5EF4-FFF2-40B4-BE49-F238E27FC236}">
                <a16:creationId xmlns:a16="http://schemas.microsoft.com/office/drawing/2014/main" id="{F3F56953-B225-2DE5-B269-057F86DE5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1" b="30597"/>
          <a:stretch/>
        </p:blipFill>
        <p:spPr>
          <a:xfrm>
            <a:off x="3023320" y="3554564"/>
            <a:ext cx="5472608" cy="1386834"/>
          </a:xfrm>
          <a:prstGeom prst="rect">
            <a:avLst/>
          </a:prstGeom>
        </p:spPr>
      </p:pic>
      <p:pic>
        <p:nvPicPr>
          <p:cNvPr id="14" name="Picture 13" descr="A white truck on a flatbed&#10;&#10;Description automatically generated">
            <a:extLst>
              <a:ext uri="{FF2B5EF4-FFF2-40B4-BE49-F238E27FC236}">
                <a16:creationId xmlns:a16="http://schemas.microsoft.com/office/drawing/2014/main" id="{5563A9DB-3DE7-0B4E-5A54-93B798108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8" b="22078"/>
          <a:stretch/>
        </p:blipFill>
        <p:spPr>
          <a:xfrm>
            <a:off x="4346956" y="2321923"/>
            <a:ext cx="4058782" cy="1152128"/>
          </a:xfrm>
          <a:prstGeom prst="rect">
            <a:avLst/>
          </a:prstGeom>
        </p:spPr>
      </p:pic>
      <p:sp>
        <p:nvSpPr>
          <p:cNvPr id="15" name="CaixaDeTexto 6">
            <a:extLst>
              <a:ext uri="{FF2B5EF4-FFF2-40B4-BE49-F238E27FC236}">
                <a16:creationId xmlns:a16="http://schemas.microsoft.com/office/drawing/2014/main" id="{52E13652-60A7-1844-FFB8-7300C0BA693B}"/>
              </a:ext>
            </a:extLst>
          </p:cNvPr>
          <p:cNvSpPr txBox="1"/>
          <p:nvPr/>
        </p:nvSpPr>
        <p:spPr>
          <a:xfrm>
            <a:off x="159172" y="1170212"/>
            <a:ext cx="4058782" cy="2419945"/>
          </a:xfrm>
          <a:prstGeom prst="roundRect">
            <a:avLst>
              <a:gd name="adj" fmla="val 917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  <a:cs typeface="Calibri" pitchFamily="34" charset="0"/>
              </a:rPr>
              <a:t>O </a:t>
            </a:r>
            <a:r>
              <a:rPr lang="pt-BR" sz="2400" dirty="0">
                <a:solidFill>
                  <a:srgbClr val="FF6600"/>
                </a:solidFill>
                <a:latin typeface="Calibri" pitchFamily="34" charset="0"/>
              </a:rPr>
              <a:t>peso máximo</a:t>
            </a:r>
            <a:r>
              <a:rPr lang="pt-BR" sz="2400" dirty="0">
                <a:latin typeface="+mj-lt"/>
                <a:cs typeface="Calibri" pitchFamily="34" charset="0"/>
              </a:rPr>
              <a:t> que um veículo ou combinação de veículos </a:t>
            </a:r>
            <a:r>
              <a:rPr lang="pt-BR" sz="2400" b="1" dirty="0">
                <a:latin typeface="+mj-lt"/>
                <a:cs typeface="Calibri" pitchFamily="34" charset="0"/>
              </a:rPr>
              <a:t>pode transmitir ao pavimento</a:t>
            </a:r>
            <a:r>
              <a:rPr lang="pt-BR" sz="2400" dirty="0">
                <a:latin typeface="+mj-lt"/>
                <a:cs typeface="Calibri" pitchFamily="34" charset="0"/>
              </a:rPr>
              <a:t> varia conforme </a:t>
            </a:r>
            <a:r>
              <a:rPr lang="pt-BR" sz="2400" dirty="0">
                <a:solidFill>
                  <a:srgbClr val="0070C0"/>
                </a:solidFill>
                <a:latin typeface="+mj-lt"/>
                <a:cs typeface="Calibri" pitchFamily="34" charset="0"/>
              </a:rPr>
              <a:t>configurações diversas</a:t>
            </a:r>
            <a:r>
              <a:rPr lang="pt-BR" sz="2400" dirty="0">
                <a:latin typeface="+mj-lt"/>
                <a:cs typeface="Calibri" pitchFamily="34" charset="0"/>
              </a:rPr>
              <a:t>, sendo as principais: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5F4DE-B470-5184-FF5B-A75DF47A7A0A}"/>
              </a:ext>
            </a:extLst>
          </p:cNvPr>
          <p:cNvSpPr txBox="1"/>
          <p:nvPr/>
        </p:nvSpPr>
        <p:spPr>
          <a:xfrm rot="20760000">
            <a:off x="4158825" y="1165615"/>
            <a:ext cx="1361270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Não articulado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7DC903-C09E-0F4D-3427-65E0484409A3}"/>
              </a:ext>
            </a:extLst>
          </p:cNvPr>
          <p:cNvSpPr txBox="1"/>
          <p:nvPr/>
        </p:nvSpPr>
        <p:spPr>
          <a:xfrm rot="20760000">
            <a:off x="4223115" y="2546432"/>
            <a:ext cx="1302344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Com Reboque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6C58B0-755A-E844-80D0-DA4A213A7A4C}"/>
              </a:ext>
            </a:extLst>
          </p:cNvPr>
          <p:cNvSpPr txBox="1"/>
          <p:nvPr/>
        </p:nvSpPr>
        <p:spPr>
          <a:xfrm rot="20760000">
            <a:off x="2888591" y="3846147"/>
            <a:ext cx="1513428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Caminhão Trator</a:t>
            </a:r>
            <a:br>
              <a:rPr lang="pt-BR" sz="1500" b="1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</a:br>
            <a:r>
              <a:rPr lang="pt-BR" sz="1500" b="1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 + Semirreboque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3D8D8B-0982-F0AD-71D3-19F161321637}"/>
              </a:ext>
            </a:extLst>
          </p:cNvPr>
          <p:cNvCxnSpPr>
            <a:cxnSpLocks/>
          </p:cNvCxnSpPr>
          <p:nvPr/>
        </p:nvCxnSpPr>
        <p:spPr>
          <a:xfrm>
            <a:off x="8406625" y="3777590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73B025-A339-E787-056C-158DE3E138DF}"/>
              </a:ext>
            </a:extLst>
          </p:cNvPr>
          <p:cNvCxnSpPr>
            <a:cxnSpLocks/>
          </p:cNvCxnSpPr>
          <p:nvPr/>
        </p:nvCxnSpPr>
        <p:spPr>
          <a:xfrm flipV="1">
            <a:off x="5382932" y="4823945"/>
            <a:ext cx="3057404" cy="1676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ign with a red circle and black text&#10;&#10;Description automatically generated">
            <a:extLst>
              <a:ext uri="{FF2B5EF4-FFF2-40B4-BE49-F238E27FC236}">
                <a16:creationId xmlns:a16="http://schemas.microsoft.com/office/drawing/2014/main" id="{13AB44FC-B477-6884-D7AF-7980D7D35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344" y="3607574"/>
            <a:ext cx="648072" cy="6480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36A5F4-DF96-252F-28F3-D55EB9ADE8D6}"/>
              </a:ext>
            </a:extLst>
          </p:cNvPr>
          <p:cNvCxnSpPr>
            <a:cxnSpLocks/>
          </p:cNvCxnSpPr>
          <p:nvPr/>
        </p:nvCxnSpPr>
        <p:spPr>
          <a:xfrm>
            <a:off x="8440336" y="2220086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3673E1-96BB-44BA-E94E-B74C8F001596}"/>
              </a:ext>
            </a:extLst>
          </p:cNvPr>
          <p:cNvCxnSpPr>
            <a:cxnSpLocks/>
          </p:cNvCxnSpPr>
          <p:nvPr/>
        </p:nvCxnSpPr>
        <p:spPr>
          <a:xfrm flipV="1">
            <a:off x="6326107" y="3255036"/>
            <a:ext cx="2092963" cy="7531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ign with a red circle and black text&#10;&#10;Description automatically generated">
            <a:extLst>
              <a:ext uri="{FF2B5EF4-FFF2-40B4-BE49-F238E27FC236}">
                <a16:creationId xmlns:a16="http://schemas.microsoft.com/office/drawing/2014/main" id="{B5B28D0E-CFF6-0500-51F6-AAF2C10AEF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51" y="2113042"/>
            <a:ext cx="64800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2F6F8-1BA1-EDAF-11FE-13C21957663B}"/>
              </a:ext>
            </a:extLst>
          </p:cNvPr>
          <p:cNvCxnSpPr>
            <a:cxnSpLocks/>
          </p:cNvCxnSpPr>
          <p:nvPr/>
        </p:nvCxnSpPr>
        <p:spPr>
          <a:xfrm>
            <a:off x="8474709" y="853606"/>
            <a:ext cx="0" cy="10168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801526-2C80-265D-AD9B-29B9C753D8F9}"/>
              </a:ext>
            </a:extLst>
          </p:cNvPr>
          <p:cNvCxnSpPr>
            <a:cxnSpLocks/>
          </p:cNvCxnSpPr>
          <p:nvPr/>
        </p:nvCxnSpPr>
        <p:spPr>
          <a:xfrm flipV="1">
            <a:off x="6360480" y="1891862"/>
            <a:ext cx="2092963" cy="7531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sign with a red circle and black text&#10;&#10;Description automatically generated">
            <a:extLst>
              <a:ext uri="{FF2B5EF4-FFF2-40B4-BE49-F238E27FC236}">
                <a16:creationId xmlns:a16="http://schemas.microsoft.com/office/drawing/2014/main" id="{7425F7E4-1686-485D-57EA-2CA43FA88E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87" y="60422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4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38F632-F2F9-5F57-3D72-FD956D50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24" y="1490552"/>
            <a:ext cx="3865340" cy="2899005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54085-0DCC-2282-0945-DC3D99EC6CCA}"/>
              </a:ext>
            </a:extLst>
          </p:cNvPr>
          <p:cNvSpPr txBox="1"/>
          <p:nvPr/>
        </p:nvSpPr>
        <p:spPr>
          <a:xfrm>
            <a:off x="214282" y="1536485"/>
            <a:ext cx="4596834" cy="2409997"/>
          </a:xfrm>
          <a:prstGeom prst="roundRect">
            <a:avLst>
              <a:gd name="adj" fmla="val 917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pt-BR" sz="2400" dirty="0">
                <a:highlight>
                  <a:srgbClr val="FFFF00"/>
                </a:highlight>
                <a:latin typeface="+mj-lt"/>
              </a:rPr>
              <a:t>ATENÇÃO</a:t>
            </a:r>
            <a:r>
              <a:rPr lang="pt-BR" sz="2400" dirty="0">
                <a:latin typeface="+mj-lt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pt-BR" sz="2200" dirty="0">
                <a:latin typeface="+mj-lt"/>
              </a:rPr>
              <a:t>Os limites de </a:t>
            </a:r>
            <a:r>
              <a:rPr lang="pt-BR" sz="2200" dirty="0">
                <a:solidFill>
                  <a:srgbClr val="FF6600"/>
                </a:solidFill>
                <a:latin typeface="+mj-lt"/>
                <a:cs typeface="MV Boli" pitchFamily="2" charset="0"/>
              </a:rPr>
              <a:t>peso</a:t>
            </a:r>
            <a:r>
              <a:rPr lang="pt-BR" sz="2200" dirty="0">
                <a:latin typeface="+mj-lt"/>
              </a:rPr>
              <a:t>, </a:t>
            </a:r>
            <a:r>
              <a:rPr lang="pt-BR" sz="2200" dirty="0">
                <a:solidFill>
                  <a:srgbClr val="FF6600"/>
                </a:solidFill>
                <a:latin typeface="+mj-lt"/>
                <a:cs typeface="MV Boli" pitchFamily="2" charset="0"/>
              </a:rPr>
              <a:t>largura</a:t>
            </a:r>
            <a:r>
              <a:rPr lang="pt-BR" sz="2200" dirty="0">
                <a:latin typeface="+mj-lt"/>
              </a:rPr>
              <a:t>, </a:t>
            </a:r>
            <a:r>
              <a:rPr lang="pt-BR" sz="2200" dirty="0">
                <a:solidFill>
                  <a:srgbClr val="FF6600"/>
                </a:solidFill>
                <a:latin typeface="+mj-lt"/>
                <a:cs typeface="MV Boli" pitchFamily="2" charset="0"/>
              </a:rPr>
              <a:t>altura</a:t>
            </a:r>
            <a:r>
              <a:rPr lang="pt-BR" sz="2200" dirty="0">
                <a:latin typeface="+mj-lt"/>
              </a:rPr>
              <a:t> e </a:t>
            </a:r>
            <a:r>
              <a:rPr lang="pt-BR" sz="2200" dirty="0">
                <a:solidFill>
                  <a:srgbClr val="FF6600"/>
                </a:solidFill>
                <a:latin typeface="+mj-lt"/>
                <a:cs typeface="MV Boli" pitchFamily="2" charset="0"/>
              </a:rPr>
              <a:t>comprimento</a:t>
            </a:r>
            <a:r>
              <a:rPr lang="pt-BR" sz="2200" dirty="0">
                <a:latin typeface="+mj-lt"/>
              </a:rPr>
              <a:t> </a:t>
            </a:r>
            <a:r>
              <a:rPr lang="pt-BR" sz="2200" b="1" dirty="0">
                <a:highlight>
                  <a:srgbClr val="00FFFF"/>
                </a:highlight>
                <a:latin typeface="+mj-lt"/>
              </a:rPr>
              <a:t>podem ser excedidos</a:t>
            </a:r>
            <a:r>
              <a:rPr lang="pt-BR" sz="2200" dirty="0">
                <a:highlight>
                  <a:srgbClr val="00FFFF"/>
                </a:highlight>
                <a:latin typeface="+mj-lt"/>
              </a:rPr>
              <a:t> </a:t>
            </a:r>
            <a:r>
              <a:rPr lang="pt-BR" sz="2200" dirty="0">
                <a:latin typeface="+mj-lt"/>
              </a:rPr>
              <a:t>mediante uma </a:t>
            </a:r>
            <a:r>
              <a:rPr lang="pt-BR" sz="2200" b="1" dirty="0">
                <a:solidFill>
                  <a:srgbClr val="0070C0"/>
                </a:solidFill>
                <a:latin typeface="+mj-lt"/>
              </a:rPr>
              <a:t>AET - Autorização Especial de Trânsito</a:t>
            </a:r>
            <a:r>
              <a:rPr lang="pt-BR" sz="2200" dirty="0">
                <a:latin typeface="+mj-lt"/>
              </a:rPr>
              <a:t>.</a:t>
            </a:r>
            <a:endParaRPr lang="pt-BR" sz="2200" dirty="0">
              <a:latin typeface="+mj-lt"/>
              <a:cs typeface="Calibri" pitchFamily="34" charset="0"/>
            </a:endParaRPr>
          </a:p>
        </p:txBody>
      </p:sp>
      <p:pic>
        <p:nvPicPr>
          <p:cNvPr id="4" name="Imagem 22">
            <a:extLst>
              <a:ext uri="{FF2B5EF4-FFF2-40B4-BE49-F238E27FC236}">
                <a16:creationId xmlns:a16="http://schemas.microsoft.com/office/drawing/2014/main" id="{F404395D-F267-B2E1-FBEF-7598E1728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567742" cy="484816"/>
          </a:xfrm>
          <a:prstGeom prst="rect">
            <a:avLst/>
          </a:prstGeom>
        </p:spPr>
      </p:pic>
      <p:sp>
        <p:nvSpPr>
          <p:cNvPr id="5" name="CaixaDeTexto 29">
            <a:extLst>
              <a:ext uri="{FF2B5EF4-FFF2-40B4-BE49-F238E27FC236}">
                <a16:creationId xmlns:a16="http://schemas.microsoft.com/office/drawing/2014/main" id="{08189120-2922-3DCB-A93B-4B993C81E537}"/>
              </a:ext>
            </a:extLst>
          </p:cNvPr>
          <p:cNvSpPr txBox="1"/>
          <p:nvPr/>
        </p:nvSpPr>
        <p:spPr>
          <a:xfrm>
            <a:off x="214282" y="577298"/>
            <a:ext cx="2998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DIMENSÕES:</a:t>
            </a:r>
            <a:r>
              <a:rPr lang="pt-BR" sz="2200" b="1" dirty="0"/>
              <a:t> AET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317411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de cantos arredondados 33">
            <a:extLst>
              <a:ext uri="{FF2B5EF4-FFF2-40B4-BE49-F238E27FC236}">
                <a16:creationId xmlns:a16="http://schemas.microsoft.com/office/drawing/2014/main" id="{D123FC6F-981C-802A-8CB1-92CC13673F9E}"/>
              </a:ext>
            </a:extLst>
          </p:cNvPr>
          <p:cNvSpPr/>
          <p:nvPr/>
        </p:nvSpPr>
        <p:spPr>
          <a:xfrm>
            <a:off x="4067944" y="607438"/>
            <a:ext cx="4968552" cy="4032448"/>
          </a:xfrm>
          <a:prstGeom prst="roundRect">
            <a:avLst>
              <a:gd name="adj" fmla="val 124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►Lanterna de posição traseira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de freio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de Placa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►Retrorrefletores traseiros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ruído do motor (silenciador no escape)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temperatura (protetor no escape)</a:t>
            </a:r>
          </a:p>
          <a:p>
            <a:pPr>
              <a:lnSpc>
                <a:spcPts val="2400"/>
              </a:lnSpc>
            </a:pPr>
            <a:r>
              <a:rPr lang="pt-BR" sz="17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►Sistema ABS / CBS, nos freios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*</a:t>
            </a:r>
          </a:p>
        </p:txBody>
      </p:sp>
      <p:sp>
        <p:nvSpPr>
          <p:cNvPr id="3" name="Retângulo 39">
            <a:extLst>
              <a:ext uri="{FF2B5EF4-FFF2-40B4-BE49-F238E27FC236}">
                <a16:creationId xmlns:a16="http://schemas.microsoft.com/office/drawing/2014/main" id="{BEF676D9-95BD-BC9A-269C-97D678F1D656}"/>
              </a:ext>
            </a:extLst>
          </p:cNvPr>
          <p:cNvSpPr/>
          <p:nvPr/>
        </p:nvSpPr>
        <p:spPr>
          <a:xfrm>
            <a:off x="7020272" y="607438"/>
            <a:ext cx="2016224" cy="115212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MOTOCICLETA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MOTONETA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TRICICLO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CICLOMOTOR</a:t>
            </a:r>
          </a:p>
        </p:txBody>
      </p:sp>
      <p:pic>
        <p:nvPicPr>
          <p:cNvPr id="6" name="Imagem 31">
            <a:extLst>
              <a:ext uri="{FF2B5EF4-FFF2-40B4-BE49-F238E27FC236}">
                <a16:creationId xmlns:a16="http://schemas.microsoft.com/office/drawing/2014/main" id="{4720DA07-3A91-2625-9B1F-A0523E558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639750" cy="707886"/>
          </a:xfrm>
          <a:prstGeom prst="rect">
            <a:avLst/>
          </a:prstGeom>
        </p:spPr>
      </p:pic>
      <p:sp>
        <p:nvSpPr>
          <p:cNvPr id="7" name="CaixaDeTexto 32">
            <a:extLst>
              <a:ext uri="{FF2B5EF4-FFF2-40B4-BE49-F238E27FC236}">
                <a16:creationId xmlns:a16="http://schemas.microsoft.com/office/drawing/2014/main" id="{FF166EEE-4E19-6202-052A-4F500B2D1551}"/>
              </a:ext>
            </a:extLst>
          </p:cNvPr>
          <p:cNvSpPr txBox="1"/>
          <p:nvPr/>
        </p:nvSpPr>
        <p:spPr>
          <a:xfrm>
            <a:off x="83658" y="547154"/>
            <a:ext cx="355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VEÍCULO</a:t>
            </a:r>
          </a:p>
          <a:p>
            <a:r>
              <a:rPr lang="pt-BR" sz="2000" b="1" dirty="0"/>
              <a:t>Equipamentos Obrigatórios</a:t>
            </a:r>
          </a:p>
        </p:txBody>
      </p:sp>
      <p:sp>
        <p:nvSpPr>
          <p:cNvPr id="8" name="Retângulo 1">
            <a:extLst>
              <a:ext uri="{FF2B5EF4-FFF2-40B4-BE49-F238E27FC236}">
                <a16:creationId xmlns:a16="http://schemas.microsoft.com/office/drawing/2014/main" id="{EEA1176B-193B-FD98-A805-592B5A504552}"/>
              </a:ext>
            </a:extLst>
          </p:cNvPr>
          <p:cNvSpPr/>
          <p:nvPr/>
        </p:nvSpPr>
        <p:spPr>
          <a:xfrm>
            <a:off x="0" y="4720270"/>
            <a:ext cx="9144000" cy="21602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* Ciclomotor não precisa</a:t>
            </a:r>
            <a:endParaRPr lang="pt-BR" sz="13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CF094E41-24E9-A3E2-1DE8-0E79CD3B156B}"/>
              </a:ext>
            </a:extLst>
          </p:cNvPr>
          <p:cNvSpPr txBox="1"/>
          <p:nvPr/>
        </p:nvSpPr>
        <p:spPr>
          <a:xfrm>
            <a:off x="179512" y="1698730"/>
            <a:ext cx="3639750" cy="19942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1000" dirty="0"/>
              <a:t>Contran, Res. 993/23</a:t>
            </a:r>
            <a:br>
              <a:rPr lang="pt-BR" sz="1000" dirty="0"/>
            </a:br>
            <a:r>
              <a:rPr lang="pt-BR" sz="2200" dirty="0"/>
              <a:t>Para circular em vias públicas, </a:t>
            </a:r>
            <a:r>
              <a:rPr lang="pt-BR" sz="2200" dirty="0">
                <a:solidFill>
                  <a:srgbClr val="0070C0"/>
                </a:solidFill>
              </a:rPr>
              <a:t>os veículos</a:t>
            </a:r>
            <a:r>
              <a:rPr lang="pt-BR" sz="2200" dirty="0"/>
              <a:t> </a:t>
            </a:r>
            <a:r>
              <a:rPr lang="pt-BR" sz="2200" b="1" dirty="0"/>
              <a:t>precisam estar dotados</a:t>
            </a:r>
            <a:r>
              <a:rPr lang="pt-BR" sz="2200" dirty="0"/>
              <a:t> dos seguintes </a:t>
            </a:r>
            <a:r>
              <a:rPr lang="pt-BR" sz="2200" dirty="0">
                <a:highlight>
                  <a:srgbClr val="FFFF00"/>
                </a:highlight>
              </a:rPr>
              <a:t>equipamentos</a:t>
            </a:r>
            <a:r>
              <a:rPr lang="pt-BR" sz="2200" dirty="0"/>
              <a:t>:</a:t>
            </a:r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42690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de cantos arredondados 4">
            <a:extLst>
              <a:ext uri="{FF2B5EF4-FFF2-40B4-BE49-F238E27FC236}">
                <a16:creationId xmlns:a16="http://schemas.microsoft.com/office/drawing/2014/main" id="{99C98D0B-EBCA-723D-4AC7-34F64D255985}"/>
              </a:ext>
            </a:extLst>
          </p:cNvPr>
          <p:cNvSpPr/>
          <p:nvPr/>
        </p:nvSpPr>
        <p:spPr>
          <a:xfrm>
            <a:off x="4716016" y="1151687"/>
            <a:ext cx="4307380" cy="3600000"/>
          </a:xfrm>
          <a:prstGeom prst="roundRect">
            <a:avLst>
              <a:gd name="adj" fmla="val 12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►Isofix (fixador da caderinha)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2, 3, 4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►Redutor de ruído do motor (no escapamento)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►Roda sobressalente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►Macaco, Chave de roda / fenda, e Triângulo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►Sistema de travamento do capô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►Sistema ABS / CBS, nos freios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►Controle de estabilidade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►Velocímetro, Buzina e Quebra-sol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►Extintor de Incêndio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1, 3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►Cronotacógrafo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1, 3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►Protetor das Rodas Traseiras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1, 2, 3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►Protetor Lateral (só em Caminhão)</a:t>
            </a:r>
          </a:p>
          <a:p>
            <a:endParaRPr lang="pt-BR" sz="13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►Sistema de Retenção de Cadeira de Rodas</a:t>
            </a:r>
          </a:p>
          <a:p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►Saídas e Janelas de Emergência</a:t>
            </a:r>
          </a:p>
          <a:p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►Dispositivo Anti-intrusão Traseiro</a:t>
            </a:r>
          </a:p>
          <a:p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►Retrorrefletores Laterais (catadióptricos)</a:t>
            </a:r>
          </a:p>
          <a:p>
            <a:endParaRPr lang="pt-BR" sz="13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110717" y="1142154"/>
            <a:ext cx="4461283" cy="3600000"/>
          </a:xfrm>
          <a:prstGeom prst="roundRect">
            <a:avLst>
              <a:gd name="adj" fmla="val 12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54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indicadora de direção: Dianteira, Traseira e Lateral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freio: Padrão [e Elevada - </a:t>
            </a:r>
            <a:r>
              <a:rPr lang="pt-BR" sz="13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Break Light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2, 4</a:t>
            </a:r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placa e Luz de marcha à ré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Posição: Traseira e Dianteira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Rodagem Diurna – DRL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Intermitente de Advertência (pisca-alerta)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►Farol dianteiro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►Lanternas Delimitadoras e Laterais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►Retrorrefletor Traseiro (catadióptrico)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►Faixa Retrorrefletiva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1, 3</a:t>
            </a:r>
            <a:endParaRPr lang="pt-BR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►Para-choques: Dianteiro [e Traseiro, exceto Caminhão-trator]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►Retrovisores: Externos e Interno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►Limpador e Lavador de para-brisa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►Freio de serviço e de estacionamento (independentes)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►Cinto de segurança [e Encosto de Cabeça</a:t>
            </a:r>
            <a:r>
              <a:rPr lang="pt-BR" sz="1300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►Aviso sonoro do Cinto de Segurança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►Cinto de Segurança para Árvore de Transmissão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►Air Bag frontal: Condutor e Passageiro da Frente</a:t>
            </a:r>
            <a:r>
              <a:rPr lang="pt-BR" sz="1300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2, 4</a:t>
            </a:r>
            <a:endParaRPr lang="pt-BR" sz="13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31">
            <a:extLst>
              <a:ext uri="{FF2B5EF4-FFF2-40B4-BE49-F238E27FC236}">
                <a16:creationId xmlns:a16="http://schemas.microsoft.com/office/drawing/2014/main" id="{E806A6F6-BF1D-0147-5A30-57AD962F6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4191"/>
          <a:stretch/>
        </p:blipFill>
        <p:spPr>
          <a:xfrm>
            <a:off x="-3855" y="535430"/>
            <a:ext cx="9147855" cy="591792"/>
          </a:xfrm>
          <a:prstGeom prst="rect">
            <a:avLst/>
          </a:prstGeom>
        </p:spPr>
      </p:pic>
      <p:sp>
        <p:nvSpPr>
          <p:cNvPr id="9" name="CaixaDeTexto 32">
            <a:extLst>
              <a:ext uri="{FF2B5EF4-FFF2-40B4-BE49-F238E27FC236}">
                <a16:creationId xmlns:a16="http://schemas.microsoft.com/office/drawing/2014/main" id="{D651BAE2-208C-245D-9303-E447BE334ECC}"/>
              </a:ext>
            </a:extLst>
          </p:cNvPr>
          <p:cNvSpPr txBox="1"/>
          <p:nvPr/>
        </p:nvSpPr>
        <p:spPr>
          <a:xfrm>
            <a:off x="83657" y="506962"/>
            <a:ext cx="90603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</a:t>
            </a:r>
            <a:r>
              <a:rPr lang="pt-BR" sz="2000" b="1" dirty="0"/>
              <a:t>Equipamentos Obrigatórios</a:t>
            </a:r>
            <a:r>
              <a:rPr lang="pt-BR" sz="2000" dirty="0"/>
              <a:t> para:</a:t>
            </a:r>
          </a:p>
          <a:p>
            <a:r>
              <a:rPr lang="pt-BR" sz="1500" baseline="30000" dirty="0"/>
              <a:t>1</a:t>
            </a:r>
            <a:r>
              <a:rPr lang="pt-BR" sz="1500" dirty="0"/>
              <a:t>Automóvel, Caminhoneta e Utilitário  | </a:t>
            </a:r>
            <a:r>
              <a:rPr lang="pt-BR" sz="1500" baseline="30000" dirty="0"/>
              <a:t>2</a:t>
            </a:r>
            <a:r>
              <a:rPr lang="pt-BR" sz="1500" dirty="0"/>
              <a:t>Ônibus e Micro-ônibus  | </a:t>
            </a:r>
            <a:r>
              <a:rPr lang="pt-BR" sz="1500" baseline="30000" dirty="0"/>
              <a:t>3</a:t>
            </a:r>
            <a:r>
              <a:rPr lang="pt-BR" sz="1500" dirty="0"/>
              <a:t>Caminhonete | </a:t>
            </a:r>
            <a:r>
              <a:rPr lang="pt-BR" sz="1500" baseline="30000" dirty="0"/>
              <a:t>4</a:t>
            </a:r>
            <a:r>
              <a:rPr lang="pt-BR" sz="1500" dirty="0"/>
              <a:t>Caminhão e Caminhão-trator</a:t>
            </a:r>
          </a:p>
        </p:txBody>
      </p:sp>
      <p:sp>
        <p:nvSpPr>
          <p:cNvPr id="11" name="Retângulo 41">
            <a:extLst>
              <a:ext uri="{FF2B5EF4-FFF2-40B4-BE49-F238E27FC236}">
                <a16:creationId xmlns:a16="http://schemas.microsoft.com/office/drawing/2014/main" id="{3BD7DDC1-AA91-8870-B0E0-C75C5C7200D8}"/>
              </a:ext>
            </a:extLst>
          </p:cNvPr>
          <p:cNvSpPr/>
          <p:nvPr/>
        </p:nvSpPr>
        <p:spPr>
          <a:xfrm>
            <a:off x="4709466" y="3743974"/>
            <a:ext cx="4307380" cy="1930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Nos ÔNIBUS e MICRO-ÔNIBUS, também são obrigatórios:</a:t>
            </a:r>
          </a:p>
        </p:txBody>
      </p:sp>
      <p:sp>
        <p:nvSpPr>
          <p:cNvPr id="12" name="Retângulo 41">
            <a:extLst>
              <a:ext uri="{FF2B5EF4-FFF2-40B4-BE49-F238E27FC236}">
                <a16:creationId xmlns:a16="http://schemas.microsoft.com/office/drawing/2014/main" id="{01224685-8C4E-B7BD-A9FB-FD7951254594}"/>
              </a:ext>
            </a:extLst>
          </p:cNvPr>
          <p:cNvSpPr/>
          <p:nvPr/>
        </p:nvSpPr>
        <p:spPr>
          <a:xfrm>
            <a:off x="-3856" y="4785566"/>
            <a:ext cx="9147855" cy="160336"/>
          </a:xfrm>
          <a:prstGeom prst="rect">
            <a:avLst/>
          </a:prstGeom>
          <a:solidFill>
            <a:srgbClr val="FFFF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ATENÇÃO: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Os itens sobrescritos em </a:t>
            </a:r>
            <a:r>
              <a:rPr lang="pt-BR" sz="1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vermelho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excluem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os grupos de veículos da respectiva numeração.</a:t>
            </a:r>
          </a:p>
        </p:txBody>
      </p:sp>
    </p:spTree>
    <p:extLst>
      <p:ext uri="{BB962C8B-B14F-4D97-AF65-F5344CB8AC3E}">
        <p14:creationId xmlns:p14="http://schemas.microsoft.com/office/powerpoint/2010/main" val="20262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Retângulo de cantos arredondados 37"/>
          <p:cNvSpPr/>
          <p:nvPr/>
        </p:nvSpPr>
        <p:spPr>
          <a:xfrm>
            <a:off x="107504" y="1061254"/>
            <a:ext cx="4320480" cy="3814752"/>
          </a:xfrm>
          <a:prstGeom prst="roundRect">
            <a:avLst>
              <a:gd name="adj" fmla="val 124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►Para-choque Traseiro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►Protetor das Rodas Traseiras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►Protetor Lateral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►Faixas Retrorrefletivas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►Retrorrefletores: Dianteiro, Traseiro e Lateral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►Lanternas Delimitadoras e Laterais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de Posição: Traseira e Dianteira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de freio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de placa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de marcha à ré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Intermitente de Advertência (pisca-alerta)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►Luz indicadora de direção (Seta: Traseira e Lateral)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►Freios: Serviço e Estacionamento (independentes)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►Sistema ABS / CBS, nos freios</a:t>
            </a:r>
            <a:endParaRPr lang="pt-BR" sz="1500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endParaRPr lang="pt-BR" sz="13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15816" y="1061253"/>
            <a:ext cx="1502120" cy="538633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REBOQUE e </a:t>
            </a:r>
          </a:p>
          <a:p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SEMIRREBOQUE</a:t>
            </a:r>
          </a:p>
        </p:txBody>
      </p:sp>
      <p:sp>
        <p:nvSpPr>
          <p:cNvPr id="2" name="Retângulo de cantos arredondados 36">
            <a:extLst>
              <a:ext uri="{FF2B5EF4-FFF2-40B4-BE49-F238E27FC236}">
                <a16:creationId xmlns:a16="http://schemas.microsoft.com/office/drawing/2014/main" id="{86BCD1AB-18FD-C69B-60F5-6C51C4C2C57E}"/>
              </a:ext>
            </a:extLst>
          </p:cNvPr>
          <p:cNvSpPr/>
          <p:nvPr/>
        </p:nvSpPr>
        <p:spPr>
          <a:xfrm>
            <a:off x="4572000" y="1008178"/>
            <a:ext cx="4464496" cy="3867828"/>
          </a:xfrm>
          <a:prstGeom prst="roundRect">
            <a:avLst>
              <a:gd name="adj" fmla="val 12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►Farol Dianteiro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►Lanterna de posição traseira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►Luz de placa (se tiver placa)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►Luz indicadora de direção (Seta: Dianteira e Traseira)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►Alerta sonoro de marcha à ré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►Luz de marcha à ré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►Luz de Freio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►Luz intermitente de advertência (Pisca-alerta)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►Faixas Retrorrefletivas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►Velocímetro e Cronotacógrafo (+ 60 km/h)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►Pneus e esteiras em boas condições</a:t>
            </a:r>
          </a:p>
          <a:p>
            <a:pPr>
              <a:lnSpc>
                <a:spcPts val="1900"/>
              </a:lnSpc>
            </a:pP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►Redutor de ruído do motor (no escapamento)</a:t>
            </a:r>
          </a:p>
        </p:txBody>
      </p:sp>
      <p:sp>
        <p:nvSpPr>
          <p:cNvPr id="3" name="Retângulo 38">
            <a:extLst>
              <a:ext uri="{FF2B5EF4-FFF2-40B4-BE49-F238E27FC236}">
                <a16:creationId xmlns:a16="http://schemas.microsoft.com/office/drawing/2014/main" id="{3611C895-A249-91C5-D3A4-B2A85579D10B}"/>
              </a:ext>
            </a:extLst>
          </p:cNvPr>
          <p:cNvSpPr/>
          <p:nvPr/>
        </p:nvSpPr>
        <p:spPr>
          <a:xfrm>
            <a:off x="7507274" y="1005998"/>
            <a:ext cx="1517502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TRATORES</a:t>
            </a:r>
          </a:p>
        </p:txBody>
      </p:sp>
      <p:pic>
        <p:nvPicPr>
          <p:cNvPr id="8" name="Imagem 31">
            <a:extLst>
              <a:ext uri="{FF2B5EF4-FFF2-40B4-BE49-F238E27FC236}">
                <a16:creationId xmlns:a16="http://schemas.microsoft.com/office/drawing/2014/main" id="{5AECF10A-B27E-B4D0-D6D8-1E44DDEB2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45230" cy="374292"/>
          </a:xfrm>
          <a:prstGeom prst="rect">
            <a:avLst/>
          </a:prstGeom>
        </p:spPr>
      </p:pic>
      <p:sp>
        <p:nvSpPr>
          <p:cNvPr id="9" name="CaixaDeTexto 32">
            <a:extLst>
              <a:ext uri="{FF2B5EF4-FFF2-40B4-BE49-F238E27FC236}">
                <a16:creationId xmlns:a16="http://schemas.microsoft.com/office/drawing/2014/main" id="{4D5560A6-A8EE-3359-1B7B-1975BA366D7A}"/>
              </a:ext>
            </a:extLst>
          </p:cNvPr>
          <p:cNvSpPr txBox="1"/>
          <p:nvPr/>
        </p:nvSpPr>
        <p:spPr>
          <a:xfrm>
            <a:off x="83658" y="547154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VEÍCULO</a:t>
            </a:r>
            <a:r>
              <a:rPr lang="pt-BR" sz="2000" b="1" dirty="0"/>
              <a:t> – Equipamentos Obrigatórios</a:t>
            </a:r>
          </a:p>
        </p:txBody>
      </p:sp>
    </p:spTree>
    <p:extLst>
      <p:ext uri="{BB962C8B-B14F-4D97-AF65-F5344CB8AC3E}">
        <p14:creationId xmlns:p14="http://schemas.microsoft.com/office/powerpoint/2010/main" val="32634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C9B7-3C68-0A5F-7942-6A01A7D0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0F6CDC4-FCF0-2330-DFE9-464F1E7D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295934" cy="484816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9F5008F0-59C8-981A-FEAD-7F00F29BEFAC}"/>
              </a:ext>
            </a:extLst>
          </p:cNvPr>
          <p:cNvSpPr txBox="1"/>
          <p:nvPr/>
        </p:nvSpPr>
        <p:spPr>
          <a:xfrm>
            <a:off x="179512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Equipamentos:</a:t>
            </a:r>
            <a:r>
              <a:rPr lang="pt-BR" sz="2200" b="1" dirty="0"/>
              <a:t> BICICLETA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BC106E3-6336-96BF-C676-4545561B4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078412"/>
            <a:ext cx="5112417" cy="33307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8B3FF1-3635-70BF-9FAD-0BB83653F630}"/>
              </a:ext>
            </a:extLst>
          </p:cNvPr>
          <p:cNvSpPr txBox="1"/>
          <p:nvPr/>
        </p:nvSpPr>
        <p:spPr>
          <a:xfrm>
            <a:off x="222438" y="1133439"/>
            <a:ext cx="8699124" cy="35680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1. </a:t>
            </a:r>
            <a:r>
              <a:rPr lang="pt-BR" sz="2000" b="1" dirty="0"/>
              <a:t>Retrovisor esquerdo</a:t>
            </a:r>
            <a:endParaRPr lang="pt-BR" sz="2000" dirty="0"/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2. </a:t>
            </a:r>
            <a:r>
              <a:rPr lang="pt-BR" sz="2000" b="1" dirty="0"/>
              <a:t>Sinalização noturna dianteira</a:t>
            </a:r>
            <a:br>
              <a:rPr lang="pt-BR" sz="2000" dirty="0"/>
            </a:br>
            <a:r>
              <a:rPr lang="pt-BR" sz="2000" dirty="0"/>
              <a:t>    (branca ou amarela)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3. </a:t>
            </a:r>
            <a:r>
              <a:rPr lang="pt-BR" sz="2000" b="1" dirty="0"/>
              <a:t>Sinalização noturna traseira</a:t>
            </a:r>
            <a:br>
              <a:rPr lang="pt-BR" sz="2000" dirty="0"/>
            </a:br>
            <a:r>
              <a:rPr lang="pt-BR" sz="2000" dirty="0"/>
              <a:t>    (vermelha)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4. </a:t>
            </a:r>
            <a:r>
              <a:rPr lang="pt-BR" sz="2000" b="1" dirty="0"/>
              <a:t>Sinalização noturna lateral</a:t>
            </a:r>
            <a:br>
              <a:rPr lang="pt-BR" sz="2000" dirty="0"/>
            </a:br>
            <a:r>
              <a:rPr lang="pt-BR" sz="2000" dirty="0"/>
              <a:t>    (retrorrefletores nos pedais)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5. </a:t>
            </a:r>
            <a:r>
              <a:rPr lang="pt-BR" sz="2000" b="1" dirty="0"/>
              <a:t>Campainha</a:t>
            </a:r>
            <a:r>
              <a:rPr lang="pt-BR" sz="2000" dirty="0"/>
              <a:t> (dispositivo sonoro) </a:t>
            </a:r>
          </a:p>
        </p:txBody>
      </p:sp>
    </p:spTree>
    <p:extLst>
      <p:ext uri="{BB962C8B-B14F-4D97-AF65-F5344CB8AC3E}">
        <p14:creationId xmlns:p14="http://schemas.microsoft.com/office/powerpoint/2010/main" val="20933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4443958"/>
            <a:ext cx="9144000" cy="3600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OPCIONAL ►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em </a:t>
            </a:r>
            <a:r>
              <a:rPr lang="pt-BR" sz="1600" b="1" dirty="0">
                <a:solidFill>
                  <a:schemeClr val="tx1"/>
                </a:solidFill>
              </a:rPr>
              <a:t>automóveis, utilitários, camionetas, caminhonetes </a:t>
            </a:r>
            <a:r>
              <a:rPr lang="pt-BR" sz="1600" dirty="0">
                <a:solidFill>
                  <a:schemeClr val="tx1"/>
                </a:solidFill>
              </a:rPr>
              <a:t>e</a:t>
            </a:r>
            <a:r>
              <a:rPr lang="pt-BR" sz="1600" b="1" dirty="0">
                <a:solidFill>
                  <a:schemeClr val="tx1"/>
                </a:solidFill>
              </a:rPr>
              <a:t> triciclos de cabine fechada.</a:t>
            </a:r>
            <a:endParaRPr lang="pt-BR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29593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79512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Equipamentos:</a:t>
            </a:r>
            <a:r>
              <a:rPr lang="pt-BR" sz="2200" b="1" dirty="0"/>
              <a:t> EXTINTOR DE INCÊNDIO</a:t>
            </a:r>
          </a:p>
        </p:txBody>
      </p:sp>
      <p:pic>
        <p:nvPicPr>
          <p:cNvPr id="4" name="Imagem 3" descr="Uma imagem contendo objeto&#10;&#10;O conteúdo gerado por IA pode estar incorreto.">
            <a:extLst>
              <a:ext uri="{FF2B5EF4-FFF2-40B4-BE49-F238E27FC236}">
                <a16:creationId xmlns:a16="http://schemas.microsoft.com/office/drawing/2014/main" id="{E02D6F49-0A26-AAD4-C2D6-BC645AD65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0" b="95754" l="8868" r="90000">
                        <a14:foregroundMark x1="59434" y1="17622" x2="47925" y2="5520"/>
                        <a14:foregroundMark x1="47925" y1="5520" x2="21698" y2="2548"/>
                        <a14:foregroundMark x1="21698" y1="2548" x2="8868" y2="14650"/>
                        <a14:foregroundMark x1="8868" y1="14650" x2="30377" y2="25902"/>
                        <a14:foregroundMark x1="30377" y1="25902" x2="56415" y2="25796"/>
                        <a14:foregroundMark x1="56415" y1="25796" x2="57736" y2="25796"/>
                        <a14:foregroundMark x1="47736" y1="7643" x2="23585" y2="2866"/>
                        <a14:foregroundMark x1="23585" y1="2866" x2="13774" y2="6369"/>
                        <a14:foregroundMark x1="53208" y1="95754" x2="57170" y2="67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71" y="982263"/>
            <a:ext cx="1875125" cy="333277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CE2E62-AEF5-B087-E2F1-BA39F4FFBF81}"/>
              </a:ext>
            </a:extLst>
          </p:cNvPr>
          <p:cNvSpPr txBox="1"/>
          <p:nvPr/>
        </p:nvSpPr>
        <p:spPr>
          <a:xfrm>
            <a:off x="6948264" y="2427734"/>
            <a:ext cx="2088232" cy="94994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>
                <a:highlight>
                  <a:srgbClr val="FFFF00"/>
                </a:highlight>
              </a:rPr>
              <a:t>Classe:</a:t>
            </a:r>
            <a:r>
              <a:rPr lang="pt-BR" sz="2000" b="1" dirty="0">
                <a:highlight>
                  <a:srgbClr val="FFFF00"/>
                </a:highlight>
              </a:rPr>
              <a:t> ABC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>
                <a:highlight>
                  <a:srgbClr val="FFFF00"/>
                </a:highlight>
              </a:rPr>
              <a:t>Validade:</a:t>
            </a:r>
            <a:r>
              <a:rPr lang="pt-BR" sz="2000" b="1" dirty="0">
                <a:highlight>
                  <a:srgbClr val="FFFF00"/>
                </a:highlight>
              </a:rPr>
              <a:t> 5 anos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782546-65C1-672D-3C83-CCCD382369D8}"/>
              </a:ext>
            </a:extLst>
          </p:cNvPr>
          <p:cNvSpPr/>
          <p:nvPr/>
        </p:nvSpPr>
        <p:spPr>
          <a:xfrm>
            <a:off x="179513" y="1811819"/>
            <a:ext cx="4572000" cy="2272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500"/>
              </a:spcAft>
            </a:pPr>
            <a:r>
              <a:rPr lang="pt-BR" sz="2200" dirty="0">
                <a:solidFill>
                  <a:schemeClr val="tx1"/>
                </a:solidFill>
              </a:rPr>
              <a:t>► </a:t>
            </a:r>
            <a:r>
              <a:rPr lang="pt-BR" sz="2200" b="1" dirty="0">
                <a:solidFill>
                  <a:schemeClr val="tx1"/>
                </a:solidFill>
              </a:rPr>
              <a:t>Caminhão</a:t>
            </a:r>
            <a:r>
              <a:rPr lang="pt-BR" sz="2200" dirty="0">
                <a:solidFill>
                  <a:schemeClr val="tx1"/>
                </a:solidFill>
              </a:rPr>
              <a:t> e </a:t>
            </a:r>
            <a:r>
              <a:rPr lang="pt-BR" sz="2200" b="1" dirty="0">
                <a:solidFill>
                  <a:schemeClr val="tx1"/>
                </a:solidFill>
              </a:rPr>
              <a:t>Caminhão-trator</a:t>
            </a:r>
          </a:p>
          <a:p>
            <a:pPr>
              <a:spcAft>
                <a:spcPts val="2500"/>
              </a:spcAft>
            </a:pPr>
            <a:r>
              <a:rPr lang="pt-BR" sz="2200" dirty="0">
                <a:solidFill>
                  <a:schemeClr val="tx1"/>
                </a:solidFill>
              </a:rPr>
              <a:t>► Transporte </a:t>
            </a:r>
            <a:r>
              <a:rPr lang="pt-BR" sz="2200" b="1" dirty="0">
                <a:solidFill>
                  <a:schemeClr val="tx1"/>
                </a:solidFill>
              </a:rPr>
              <a:t>Produtos Perigosos</a:t>
            </a:r>
          </a:p>
          <a:p>
            <a:pPr>
              <a:spcAft>
                <a:spcPts val="2500"/>
              </a:spcAft>
            </a:pPr>
            <a:r>
              <a:rPr lang="pt-BR" sz="2200" dirty="0">
                <a:solidFill>
                  <a:schemeClr val="tx1"/>
                </a:solidFill>
              </a:rPr>
              <a:t>► Transporte </a:t>
            </a:r>
            <a:r>
              <a:rPr lang="pt-BR" sz="2200" b="1" dirty="0">
                <a:solidFill>
                  <a:schemeClr val="tx1"/>
                </a:solidFill>
              </a:rPr>
              <a:t>Coletivo de Passageiros</a:t>
            </a:r>
            <a:br>
              <a:rPr lang="pt-BR" sz="2200" dirty="0">
                <a:solidFill>
                  <a:schemeClr val="tx1"/>
                </a:solidFill>
              </a:rPr>
            </a:br>
            <a:r>
              <a:rPr lang="pt-BR" sz="2200" dirty="0">
                <a:solidFill>
                  <a:schemeClr val="tx1"/>
                </a:solidFill>
              </a:rPr>
              <a:t>     (ônibus e micro-ônibus)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5EDECFF-9059-22D2-2247-DAD7E3817EB4}"/>
              </a:ext>
            </a:extLst>
          </p:cNvPr>
          <p:cNvSpPr/>
          <p:nvPr/>
        </p:nvSpPr>
        <p:spPr>
          <a:xfrm>
            <a:off x="0" y="1107082"/>
            <a:ext cx="5292080" cy="36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2000" b="1" dirty="0">
                <a:solidFill>
                  <a:schemeClr val="bg1"/>
                </a:solidFill>
              </a:rPr>
              <a:t>Obrigatório nos veículos: </a:t>
            </a:r>
            <a:r>
              <a:rPr lang="pt-BR" sz="1000" dirty="0">
                <a:solidFill>
                  <a:schemeClr val="bg1"/>
                </a:solidFill>
              </a:rPr>
              <a:t>(Res 919/22 Contran)</a:t>
            </a:r>
          </a:p>
        </p:txBody>
      </p:sp>
    </p:spTree>
    <p:extLst>
      <p:ext uri="{BB962C8B-B14F-4D97-AF65-F5344CB8AC3E}">
        <p14:creationId xmlns:p14="http://schemas.microsoft.com/office/powerpoint/2010/main" val="39459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46926" y="2406684"/>
            <a:ext cx="5568082" cy="943902"/>
            <a:chOff x="1795187" y="2099799"/>
            <a:chExt cx="5553625" cy="943902"/>
          </a:xfrm>
        </p:grpSpPr>
        <p:grpSp>
          <p:nvGrpSpPr>
            <p:cNvPr id="13" name="Grupo 12"/>
            <p:cNvGrpSpPr/>
            <p:nvPr/>
          </p:nvGrpSpPr>
          <p:grpSpPr>
            <a:xfrm>
              <a:off x="3199196" y="2194190"/>
              <a:ext cx="4149616" cy="755121"/>
              <a:chOff x="1556154" y="1086918"/>
              <a:chExt cx="4149616" cy="755121"/>
            </a:xfrm>
          </p:grpSpPr>
          <p:sp>
            <p:nvSpPr>
              <p:cNvPr id="14" name="Arredondar Retângulo no Mesmo Canto Lateral 13"/>
              <p:cNvSpPr/>
              <p:nvPr/>
            </p:nvSpPr>
            <p:spPr>
              <a:xfrm rot="5400000">
                <a:off x="3253401" y="-610329"/>
                <a:ext cx="755121" cy="4149616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Arredondar Retângulo no Mesmo Canto Lateral 4"/>
              <p:cNvSpPr/>
              <p:nvPr/>
            </p:nvSpPr>
            <p:spPr>
              <a:xfrm>
                <a:off x="1556154" y="1123780"/>
                <a:ext cx="4112754" cy="6813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123825" rIns="247650" bIns="123825" numCol="1" spcCol="1270" anchor="ctr" anchorCtr="0">
                <a:noAutofit/>
              </a:bodyPr>
              <a:lstStyle/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sz="1800" kern="1200" dirty="0">
                    <a:latin typeface="Calibri" pitchFamily="34" charset="0"/>
                  </a:rPr>
                  <a:t>Curso </a:t>
                </a:r>
                <a:r>
                  <a:rPr lang="pt-BR" sz="1800" b="1" kern="1200" dirty="0">
                    <a:solidFill>
                      <a:srgbClr val="0070C0"/>
                    </a:solidFill>
                    <a:latin typeface="Calibri" pitchFamily="34" charset="0"/>
                  </a:rPr>
                  <a:t>Teórico Técnico</a:t>
                </a:r>
                <a:endParaRPr lang="pt-BR" sz="1800" kern="1200" dirty="0">
                  <a:latin typeface="Calibri" pitchFamily="34" charset="0"/>
                </a:endParaRPr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sz="1800" kern="1200" dirty="0">
                    <a:latin typeface="Calibri" pitchFamily="34" charset="0"/>
                  </a:rPr>
                  <a:t>Exame </a:t>
                </a:r>
                <a:r>
                  <a:rPr lang="pt-BR" sz="1800" b="1" kern="1200" dirty="0">
                    <a:solidFill>
                      <a:srgbClr val="0070C0"/>
                    </a:solidFill>
                    <a:latin typeface="Calibri" pitchFamily="34" charset="0"/>
                  </a:rPr>
                  <a:t>Teórico Técnico</a:t>
                </a:r>
                <a:endParaRPr lang="pt-BR" sz="1800" kern="1200" dirty="0">
                  <a:latin typeface="Calibri" pitchFamily="34" charset="0"/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1795187" y="2099799"/>
              <a:ext cx="1404008" cy="943902"/>
              <a:chOff x="152145" y="992527"/>
              <a:chExt cx="1404008" cy="943902"/>
            </a:xfrm>
          </p:grpSpPr>
          <p:sp>
            <p:nvSpPr>
              <p:cNvPr id="17" name="Retângulo de cantos arredondados 16"/>
              <p:cNvSpPr/>
              <p:nvPr/>
            </p:nvSpPr>
            <p:spPr>
              <a:xfrm>
                <a:off x="152145" y="992527"/>
                <a:ext cx="1404008" cy="94390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198223" y="1038605"/>
                <a:ext cx="1311852" cy="8517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" tIns="45720" rIns="3600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400" b="1" kern="1200" dirty="0">
                    <a:latin typeface="Calibri" pitchFamily="34" charset="0"/>
                  </a:rPr>
                  <a:t>2ª  Etapa</a:t>
                </a:r>
              </a:p>
            </p:txBody>
          </p:sp>
        </p:grpSp>
      </p:grpSp>
      <p:grpSp>
        <p:nvGrpSpPr>
          <p:cNvPr id="20" name="Grupo 19"/>
          <p:cNvGrpSpPr/>
          <p:nvPr/>
        </p:nvGrpSpPr>
        <p:grpSpPr>
          <a:xfrm>
            <a:off x="142845" y="3651870"/>
            <a:ext cx="5572164" cy="1005448"/>
            <a:chOff x="1791116" y="1857387"/>
            <a:chExt cx="5557696" cy="1428725"/>
          </a:xfrm>
        </p:grpSpPr>
        <p:grpSp>
          <p:nvGrpSpPr>
            <p:cNvPr id="21" name="Grupo 7"/>
            <p:cNvGrpSpPr/>
            <p:nvPr/>
          </p:nvGrpSpPr>
          <p:grpSpPr>
            <a:xfrm>
              <a:off x="3199196" y="2000259"/>
              <a:ext cx="4149616" cy="1142980"/>
              <a:chOff x="1556154" y="1643069"/>
              <a:chExt cx="4149616" cy="1142980"/>
            </a:xfrm>
          </p:grpSpPr>
          <p:sp>
            <p:nvSpPr>
              <p:cNvPr id="25" name="Arredondar Retângulo no Mesmo Canto Lateral 24"/>
              <p:cNvSpPr/>
              <p:nvPr/>
            </p:nvSpPr>
            <p:spPr>
              <a:xfrm rot="5400000">
                <a:off x="3059472" y="139751"/>
                <a:ext cx="1142980" cy="4149616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Arredondar Retângulo no Mesmo Canto Lateral 4"/>
              <p:cNvSpPr/>
              <p:nvPr/>
            </p:nvSpPr>
            <p:spPr>
              <a:xfrm>
                <a:off x="1556154" y="1698865"/>
                <a:ext cx="4093820" cy="10313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123825" rIns="247650" bIns="123825" numCol="1" spcCol="1270" anchor="ctr" anchorCtr="0">
                <a:noAutofit/>
              </a:bodyPr>
              <a:lstStyle/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sz="1800" kern="1200" dirty="0">
                    <a:latin typeface="Calibri" pitchFamily="34" charset="0"/>
                  </a:rPr>
                  <a:t>Curso </a:t>
                </a:r>
                <a:r>
                  <a:rPr lang="pt-BR" sz="1800" b="1" kern="1200" dirty="0">
                    <a:solidFill>
                      <a:srgbClr val="0070C0"/>
                    </a:solidFill>
                    <a:latin typeface="Calibri" pitchFamily="34" charset="0"/>
                  </a:rPr>
                  <a:t>Prático de Direção Veicular </a:t>
                </a:r>
                <a:endParaRPr lang="pt-BR" sz="1800" kern="1200" dirty="0">
                  <a:latin typeface="Calibri" pitchFamily="34" charset="0"/>
                </a:endParaRPr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dirty="0">
                    <a:latin typeface="Calibri" pitchFamily="34" charset="0"/>
                  </a:rPr>
                  <a:t>Exame </a:t>
                </a:r>
                <a:r>
                  <a:rPr lang="pt-BR" b="1" dirty="0">
                    <a:solidFill>
                      <a:srgbClr val="0070C0"/>
                    </a:solidFill>
                    <a:latin typeface="Calibri" pitchFamily="34" charset="0"/>
                  </a:rPr>
                  <a:t>Prático de Direção Veicular</a:t>
                </a:r>
                <a:endParaRPr lang="pt-BR" sz="1800" kern="1200" dirty="0">
                  <a:latin typeface="Calibri" pitchFamily="34" charset="0"/>
                </a:endParaRPr>
              </a:p>
            </p:txBody>
          </p:sp>
        </p:grpSp>
        <p:grpSp>
          <p:nvGrpSpPr>
            <p:cNvPr id="22" name="Grupo 8"/>
            <p:cNvGrpSpPr/>
            <p:nvPr/>
          </p:nvGrpSpPr>
          <p:grpSpPr>
            <a:xfrm>
              <a:off x="1791116" y="1857387"/>
              <a:ext cx="1408080" cy="1428725"/>
              <a:chOff x="148074" y="1500197"/>
              <a:chExt cx="1408080" cy="1428725"/>
            </a:xfrm>
          </p:grpSpPr>
          <p:sp>
            <p:nvSpPr>
              <p:cNvPr id="23" name="Retângulo de cantos arredondados 22"/>
              <p:cNvSpPr/>
              <p:nvPr/>
            </p:nvSpPr>
            <p:spPr>
              <a:xfrm>
                <a:off x="152145" y="1500197"/>
                <a:ext cx="1404009" cy="1428725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148074" y="1568737"/>
                <a:ext cx="1339542" cy="12916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" tIns="45720" rIns="3600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400" b="1" kern="1200" dirty="0">
                    <a:latin typeface="Calibri" pitchFamily="34" charset="0"/>
                  </a:rPr>
                  <a:t>3ª  Etapa</a:t>
                </a:r>
              </a:p>
            </p:txBody>
          </p:sp>
        </p:grpSp>
      </p:grpSp>
      <p:grpSp>
        <p:nvGrpSpPr>
          <p:cNvPr id="34" name="Grupo 33"/>
          <p:cNvGrpSpPr/>
          <p:nvPr/>
        </p:nvGrpSpPr>
        <p:grpSpPr>
          <a:xfrm>
            <a:off x="142844" y="1203598"/>
            <a:ext cx="5568082" cy="943902"/>
            <a:chOff x="1795187" y="2099799"/>
            <a:chExt cx="5553625" cy="943902"/>
          </a:xfrm>
        </p:grpSpPr>
        <p:grpSp>
          <p:nvGrpSpPr>
            <p:cNvPr id="35" name="Grupo 12"/>
            <p:cNvGrpSpPr/>
            <p:nvPr/>
          </p:nvGrpSpPr>
          <p:grpSpPr>
            <a:xfrm>
              <a:off x="3199196" y="2194190"/>
              <a:ext cx="4149616" cy="755121"/>
              <a:chOff x="1556154" y="1086918"/>
              <a:chExt cx="4149616" cy="755121"/>
            </a:xfrm>
          </p:grpSpPr>
          <p:sp>
            <p:nvSpPr>
              <p:cNvPr id="39" name="Arredondar Retângulo no Mesmo Canto Lateral 38"/>
              <p:cNvSpPr/>
              <p:nvPr/>
            </p:nvSpPr>
            <p:spPr>
              <a:xfrm rot="5400000">
                <a:off x="3253401" y="-610329"/>
                <a:ext cx="755121" cy="4149616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Arredondar Retângulo no Mesmo Canto Lateral 4"/>
              <p:cNvSpPr/>
              <p:nvPr/>
            </p:nvSpPr>
            <p:spPr>
              <a:xfrm>
                <a:off x="1556154" y="1123780"/>
                <a:ext cx="4112754" cy="6813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123825" rIns="247650" bIns="123825" numCol="1" spcCol="1270" anchor="ctr" anchorCtr="0">
                <a:noAutofit/>
              </a:bodyPr>
              <a:lstStyle/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sz="1800" kern="1200" dirty="0">
                    <a:latin typeface="Calibri" pitchFamily="34" charset="0"/>
                  </a:rPr>
                  <a:t>Avaliação </a:t>
                </a:r>
                <a:r>
                  <a:rPr lang="pt-BR" sz="1800" b="1" kern="1200" dirty="0">
                    <a:solidFill>
                      <a:srgbClr val="0070C0"/>
                    </a:solidFill>
                    <a:latin typeface="Calibri" pitchFamily="34" charset="0"/>
                  </a:rPr>
                  <a:t>Psicológica</a:t>
                </a:r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pt-BR" sz="1800" kern="1200" dirty="0">
                    <a:latin typeface="Calibri" pitchFamily="34" charset="0"/>
                  </a:rPr>
                  <a:t>Exame </a:t>
                </a:r>
                <a:r>
                  <a:rPr lang="pt-BR" sz="1800" b="1" kern="1200" dirty="0">
                    <a:solidFill>
                      <a:srgbClr val="0070C0"/>
                    </a:solidFill>
                    <a:latin typeface="Calibri" pitchFamily="34" charset="0"/>
                  </a:rPr>
                  <a:t>Físico e Mental</a:t>
                </a:r>
                <a:endParaRPr lang="pt-BR" sz="1800" kern="1200" dirty="0">
                  <a:latin typeface="Calibri" pitchFamily="34" charset="0"/>
                </a:endParaRPr>
              </a:p>
            </p:txBody>
          </p:sp>
        </p:grpSp>
        <p:grpSp>
          <p:nvGrpSpPr>
            <p:cNvPr id="36" name="Grupo 15"/>
            <p:cNvGrpSpPr/>
            <p:nvPr/>
          </p:nvGrpSpPr>
          <p:grpSpPr>
            <a:xfrm>
              <a:off x="1795187" y="2099799"/>
              <a:ext cx="1404008" cy="943902"/>
              <a:chOff x="152145" y="992527"/>
              <a:chExt cx="1404008" cy="943902"/>
            </a:xfrm>
          </p:grpSpPr>
          <p:sp>
            <p:nvSpPr>
              <p:cNvPr id="37" name="Retângulo de cantos arredondados 36"/>
              <p:cNvSpPr/>
              <p:nvPr/>
            </p:nvSpPr>
            <p:spPr>
              <a:xfrm>
                <a:off x="152145" y="992527"/>
                <a:ext cx="1404008" cy="94390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198223" y="1038605"/>
                <a:ext cx="1311852" cy="8517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" tIns="45720" rIns="3600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400" b="1" kern="1200" dirty="0">
                    <a:latin typeface="Calibri" pitchFamily="34" charset="0"/>
                  </a:rPr>
                  <a:t>1ª  Etapa</a:t>
                </a:r>
              </a:p>
            </p:txBody>
          </p:sp>
        </p:grpSp>
      </p:grpSp>
      <p:pic>
        <p:nvPicPr>
          <p:cNvPr id="43" name="Imagem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2837" y="1571618"/>
            <a:ext cx="2924803" cy="292895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2" name="Imagem 26">
            <a:extLst>
              <a:ext uri="{FF2B5EF4-FFF2-40B4-BE49-F238E27FC236}">
                <a16:creationId xmlns:a16="http://schemas.microsoft.com/office/drawing/2014/main" id="{3539C2FE-E082-1282-8B27-EE25C9CBB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" name="CaixaDeTexto 27">
            <a:extLst>
              <a:ext uri="{FF2B5EF4-FFF2-40B4-BE49-F238E27FC236}">
                <a16:creationId xmlns:a16="http://schemas.microsoft.com/office/drawing/2014/main" id="{FE5B9E10-AE42-DB76-5E86-4099A2D5288C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 EXAMES </a:t>
            </a:r>
            <a:r>
              <a:rPr lang="pt-BR" sz="1500" dirty="0"/>
              <a:t>(CTB, art. 147)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C8A54-5654-F0AF-3F66-43813BC6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F2CE540-70E4-77BF-2876-EF436F1CB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75854" cy="484816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4E5B9D-09CE-A179-50A4-AD44C1673BBC}"/>
              </a:ext>
            </a:extLst>
          </p:cNvPr>
          <p:cNvSpPr txBox="1"/>
          <p:nvPr/>
        </p:nvSpPr>
        <p:spPr>
          <a:xfrm>
            <a:off x="179512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Equipamentos:</a:t>
            </a:r>
            <a:r>
              <a:rPr lang="pt-BR" sz="2200" b="1" dirty="0"/>
              <a:t> CRONOTACÓGRAFO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75D08-B4B0-C41D-4590-02F06038B32E}"/>
              </a:ext>
            </a:extLst>
          </p:cNvPr>
          <p:cNvSpPr txBox="1"/>
          <p:nvPr/>
        </p:nvSpPr>
        <p:spPr>
          <a:xfrm>
            <a:off x="232674" y="2005969"/>
            <a:ext cx="8699124" cy="26042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► de transporte e condução de </a:t>
            </a:r>
            <a:r>
              <a:rPr lang="pt-BR" sz="2000" dirty="0">
                <a:solidFill>
                  <a:srgbClr val="FF6600"/>
                </a:solidFill>
              </a:rPr>
              <a:t>Escolares</a:t>
            </a:r>
            <a:r>
              <a:rPr lang="pt-BR" sz="2000" dirty="0"/>
              <a:t>; 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► de transporte de passageiros com </a:t>
            </a:r>
            <a:r>
              <a:rPr lang="pt-BR" sz="2000" dirty="0">
                <a:solidFill>
                  <a:srgbClr val="FF6600"/>
                </a:solidFill>
              </a:rPr>
              <a:t>+ de 10 Lugares</a:t>
            </a:r>
            <a:r>
              <a:rPr lang="pt-BR" sz="2000" dirty="0"/>
              <a:t>; 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► de categoria </a:t>
            </a:r>
            <a:r>
              <a:rPr lang="pt-BR" sz="2000" b="1" dirty="0"/>
              <a:t>particular</a:t>
            </a:r>
            <a:r>
              <a:rPr lang="pt-BR" sz="2000" dirty="0"/>
              <a:t> e que realize </a:t>
            </a:r>
            <a:r>
              <a:rPr lang="pt-BR" sz="2000" dirty="0">
                <a:solidFill>
                  <a:srgbClr val="FF6600"/>
                </a:solidFill>
              </a:rPr>
              <a:t>Transporte Remunerado</a:t>
            </a:r>
            <a:r>
              <a:rPr lang="pt-BR" sz="2000" dirty="0"/>
              <a:t> de pessoas; 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► de carga com CMT (Capacidade Máxima de Tração) igual ou </a:t>
            </a:r>
            <a:r>
              <a:rPr lang="pt-BR" sz="2000" dirty="0">
                <a:solidFill>
                  <a:srgbClr val="FF6600"/>
                </a:solidFill>
              </a:rPr>
              <a:t>superior a 19 t</a:t>
            </a:r>
            <a:r>
              <a:rPr lang="pt-BR" sz="2000" dirty="0"/>
              <a:t>;</a:t>
            </a:r>
          </a:p>
          <a:p>
            <a:pPr>
              <a:lnSpc>
                <a:spcPts val="2500"/>
              </a:lnSpc>
              <a:spcAft>
                <a:spcPts val="1800"/>
              </a:spcAft>
            </a:pPr>
            <a:r>
              <a:rPr lang="pt-BR" sz="2000" dirty="0"/>
              <a:t>► de carga com PBT </a:t>
            </a:r>
            <a:r>
              <a:rPr lang="pt-BR" sz="2000" dirty="0">
                <a:solidFill>
                  <a:srgbClr val="FF6600"/>
                </a:solidFill>
              </a:rPr>
              <a:t>superior a 4.536 kg</a:t>
            </a:r>
            <a:r>
              <a:rPr lang="pt-BR" sz="2000" dirty="0"/>
              <a:t>, fabricados a partir de 01/01/1999.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DB03BBF-EE33-6937-BFA8-525A46921E31}"/>
              </a:ext>
            </a:extLst>
          </p:cNvPr>
          <p:cNvSpPr/>
          <p:nvPr/>
        </p:nvSpPr>
        <p:spPr>
          <a:xfrm>
            <a:off x="0" y="1107082"/>
            <a:ext cx="4572000" cy="36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2000" b="1" dirty="0">
                <a:solidFill>
                  <a:schemeClr val="bg1"/>
                </a:solidFill>
              </a:rPr>
              <a:t>Obrigatório nos veículos: </a:t>
            </a:r>
            <a:r>
              <a:rPr lang="pt-BR" sz="1000" dirty="0">
                <a:solidFill>
                  <a:schemeClr val="bg1"/>
                </a:solidFill>
              </a:rPr>
              <a:t>(Res 993/23 Contran)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7FAE55-8C2B-181D-C441-F40D4344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1736" y="550576"/>
            <a:ext cx="3809057" cy="19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142990"/>
            <a:ext cx="8786874" cy="373301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01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Marque a alternativa INCORRETA. São pré-requisitos ao candidato à habilitação:</a:t>
            </a:r>
          </a:p>
          <a:p>
            <a:pPr marL="514350" lvl="0" indent="-5143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Ser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maior de 18 anos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Saber ler e escrever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Possuir documento de identificação</a:t>
            </a:r>
          </a:p>
          <a:p>
            <a:pPr marL="514350" lvl="0" indent="-5143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Possuir Cadastro de Pessoa Física (CPF)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17F01ED9-44AE-F390-8A1D-8CA59B839190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Espaço Reservado para Conteúdo 14"/>
          <p:cNvSpPr txBox="1">
            <a:spLocks/>
          </p:cNvSpPr>
          <p:nvPr/>
        </p:nvSpPr>
        <p:spPr>
          <a:xfrm>
            <a:off x="71406" y="1062115"/>
            <a:ext cx="8929750" cy="386771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just">
              <a:lnSpc>
                <a:spcPts val="2800"/>
              </a:lnSpc>
              <a:spcAft>
                <a:spcPts val="2400"/>
              </a:spcAft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02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Sobre o processo de habilitação, marque a alternativa FALSA :</a:t>
            </a:r>
          </a:p>
          <a:p>
            <a:pPr marL="514350" lvl="0" indent="-514350">
              <a:lnSpc>
                <a:spcPts val="2800"/>
              </a:lnSpc>
              <a:spcAft>
                <a:spcPts val="24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O candidato poderá requerer simultaneamente as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categorias A e B.</a:t>
            </a:r>
          </a:p>
          <a:p>
            <a:pPr marL="360363" lvl="0" indent="-360363">
              <a:lnSpc>
                <a:spcPts val="2800"/>
              </a:lnSpc>
              <a:spcAft>
                <a:spcPts val="24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O Processo de Habilitação tem a validade de 1 ano.</a:t>
            </a:r>
          </a:p>
          <a:p>
            <a:pPr marL="360363" lvl="0" indent="-360363">
              <a:lnSpc>
                <a:spcPts val="2800"/>
              </a:lnSpc>
              <a:spcAft>
                <a:spcPts val="24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Com a ACC o condutor poderá conduzir motonetas.</a:t>
            </a:r>
          </a:p>
          <a:p>
            <a:pPr marL="514350" lvl="0" indent="-514350">
              <a:lnSpc>
                <a:spcPts val="2800"/>
              </a:lnSpc>
              <a:spcAft>
                <a:spcPts val="24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O candidato poderá requerer a ACC e a categoria B simultaneamente.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7940C8B8-A4F2-CEC2-2504-83524AEE4F2B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4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Espaço Reservado para Conteúdo 14"/>
          <p:cNvSpPr txBox="1">
            <a:spLocks/>
          </p:cNvSpPr>
          <p:nvPr/>
        </p:nvSpPr>
        <p:spPr>
          <a:xfrm>
            <a:off x="142844" y="1062115"/>
            <a:ext cx="8893652" cy="386771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03 –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Qual das alternativas corresponde a um documento dispensado do porte, mediante consulta de regularidade?</a:t>
            </a:r>
          </a:p>
          <a:p>
            <a:pPr marL="514350" lvl="0" indent="-5143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Carteira Nacional de Habilitação - CNH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;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Permissão Para Dirigir – PPD;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Certificado de Licenciamento Anual - CLA;</a:t>
            </a:r>
          </a:p>
          <a:p>
            <a:pPr marL="514350" lvl="0" indent="-5143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Todas as alternativas acima.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E21D5151-E98E-40B0-0148-03A5C04805DC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4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Espaço Reservado para Conteúdo 14"/>
          <p:cNvSpPr txBox="1">
            <a:spLocks/>
          </p:cNvSpPr>
          <p:nvPr/>
        </p:nvSpPr>
        <p:spPr>
          <a:xfrm>
            <a:off x="142844" y="1062115"/>
            <a:ext cx="8983184" cy="386771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04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Marque a alternativa INCORRETA. Será necessária a expedição de novo Certificado de Registo do Veículo - CRV:</a:t>
            </a:r>
          </a:p>
          <a:p>
            <a:pPr marL="514350" lvl="0" indent="-514350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Anualmente, desde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que o veículo esteja em dia com os tributos e multas ;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Quando for transferida a propriedade do veículo;</a:t>
            </a: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Ao alterar qualquer característica do veículo;</a:t>
            </a:r>
          </a:p>
          <a:p>
            <a:pPr marL="514350" lvl="0" indent="-5143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Ao mudar a categoria do veículo.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0E68CE55-25E8-A159-FD76-A4F037E4152E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37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142990"/>
            <a:ext cx="8715436" cy="335758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05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O candidato que for encontrado treinando desacompanhado de Instrutor Credenciado, terá sua LADV:</a:t>
            </a:r>
          </a:p>
          <a:p>
            <a:pPr marL="361950" lvl="0" indent="-361950">
              <a:lnSpc>
                <a:spcPts val="28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Cassada por seis meses.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Recolhida por seis meses.</a:t>
            </a: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Apreendida por seis meses.</a:t>
            </a:r>
          </a:p>
          <a:p>
            <a:pPr marL="514350" lvl="0" indent="-514350">
              <a:lnSpc>
                <a:spcPts val="28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Suspensa por seis meses.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2E727761-2BE6-72C4-2A48-529244F17389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4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62113"/>
            <a:ext cx="8893652" cy="386771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06 – </a:t>
            </a:r>
            <a:r>
              <a:rPr lang="pt-BR" sz="2200" b="1" dirty="0">
                <a:latin typeface="Calibri" pitchFamily="34" charset="0"/>
                <a:cs typeface="Calibri" pitchFamily="34" charset="0"/>
              </a:rPr>
              <a:t>A Carteira Nacional de Habilitação atribui, a quem possui-la, a licença para dirigir:</a:t>
            </a:r>
          </a:p>
          <a:p>
            <a:pPr marL="361950" lvl="0" indent="-361950">
              <a:lnSpc>
                <a:spcPts val="25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Qualquer tipo de veículo, apenas no Estado onde foi emitida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pt-BR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Qualquer tipo de veículo automotor, somente em vias urbanas</a:t>
            </a:r>
            <a:r>
              <a:rPr lang="pt-BR" sz="2200" dirty="0">
                <a:latin typeface="Calibri" pitchFamily="34" charset="0"/>
              </a:rPr>
              <a:t>.</a:t>
            </a: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2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Veículos automotores, para os quais foi habilitado,</a:t>
            </a:r>
            <a:br>
              <a:rPr lang="pt-BR" sz="2200" dirty="0">
                <a:latin typeface="Calibri" pitchFamily="34" charset="0"/>
                <a:cs typeface="Calibri" pitchFamily="34" charset="0"/>
              </a:rPr>
            </a:br>
            <a:r>
              <a:rPr lang="pt-BR" sz="2200" dirty="0">
                <a:latin typeface="Calibri" pitchFamily="34" charset="0"/>
                <a:cs typeface="Calibri" pitchFamily="34" charset="0"/>
              </a:rPr>
              <a:t>apenas na localidade onde foi emitida</a:t>
            </a:r>
            <a:r>
              <a:rPr lang="pt-BR" sz="2200" dirty="0">
                <a:latin typeface="Calibri" pitchFamily="34" charset="0"/>
              </a:rPr>
              <a:t>.</a:t>
            </a:r>
          </a:p>
          <a:p>
            <a:pPr marL="514350" lvl="0" indent="-514350">
              <a:lnSpc>
                <a:spcPts val="25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Veículos automotores, para os quais foi habilitado, em</a:t>
            </a:r>
            <a:br>
              <a:rPr lang="pt-BR" sz="2200" dirty="0">
                <a:latin typeface="Calibri" pitchFamily="34" charset="0"/>
                <a:cs typeface="Calibri" pitchFamily="34" charset="0"/>
              </a:rPr>
            </a:br>
            <a:r>
              <a:rPr lang="pt-BR" sz="2200" dirty="0">
                <a:latin typeface="Calibri" pitchFamily="34" charset="0"/>
                <a:cs typeface="Calibri" pitchFamily="34" charset="0"/>
              </a:rPr>
              <a:t>todo território nacional</a:t>
            </a:r>
            <a:r>
              <a:rPr lang="pt-BR" sz="2200" dirty="0">
                <a:latin typeface="Calibri" pitchFamily="34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5A7EB53-EE16-19FA-28BD-91E7351E6532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05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07504" y="1062113"/>
            <a:ext cx="8928992" cy="386771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07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Marque a alternativa CORRETA. É atribuição do Sistema Nacional de Trânsito  - SNT:</a:t>
            </a:r>
          </a:p>
          <a:p>
            <a:pPr marL="514350" lvl="0" indent="-514350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Normatizar o trânsito brasileiro, somente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Apenas julgar os recursos de multas de trânsito</a:t>
            </a:r>
            <a:r>
              <a:rPr lang="pt-BR" sz="2400" dirty="0">
                <a:latin typeface="Calibri" pitchFamily="34" charset="0"/>
              </a:rPr>
              <a:t>.</a:t>
            </a: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Sempre atender às solicitações dos cidadãos</a:t>
            </a:r>
            <a:r>
              <a:rPr lang="pt-BR" sz="2400" dirty="0">
                <a:latin typeface="Calibri" pitchFamily="34" charset="0"/>
              </a:rPr>
              <a:t>.</a:t>
            </a: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Registrar os Veículos e Condutores Habilitados</a:t>
            </a:r>
            <a:r>
              <a:rPr lang="pt-BR" sz="2400" dirty="0">
                <a:latin typeface="Calibri" pitchFamily="34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7BE24860-680F-3EAD-700E-1A8EC5C79C14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7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040343"/>
            <a:ext cx="8822214" cy="388948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08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Assinale a alternativa que corresponde ao Órgão Normativo do Distrito Federal:</a:t>
            </a:r>
          </a:p>
          <a:p>
            <a:pPr marL="361950" lvl="0" indent="-3619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CONTRAN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CETRAN</a:t>
            </a:r>
            <a:r>
              <a:rPr lang="pt-BR" sz="2400" dirty="0">
                <a:latin typeface="Calibri" pitchFamily="34" charset="0"/>
              </a:rPr>
              <a:t>.</a:t>
            </a: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CONTRANDIFE</a:t>
            </a:r>
            <a:r>
              <a:rPr lang="pt-BR" sz="2400" dirty="0">
                <a:latin typeface="Calibri" pitchFamily="34" charset="0"/>
              </a:rPr>
              <a:t>.</a:t>
            </a:r>
          </a:p>
          <a:p>
            <a:pPr marL="514350" lvl="0" indent="-5143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CIRETRAN</a:t>
            </a:r>
            <a:r>
              <a:rPr lang="pt-BR" sz="2400" dirty="0">
                <a:latin typeface="Calibri" pitchFamily="34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B44DEA12-6D00-3E9F-054C-AB283BC3FC5A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0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062115"/>
            <a:ext cx="8715436" cy="386771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09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Para que o condutor possa conduzir veículos com carga perigosa é necessário que ele seja habilitado ...</a:t>
            </a:r>
          </a:p>
          <a:p>
            <a:pPr marL="361950" lvl="0" indent="-3619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pelo menos na categoria A.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pelo menos na categoria B.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pelo menos na categoria C.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pelo menos na categoria D.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FA0CC857-EEA3-D43A-23C3-BF0A30621FEC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302654" y="1243270"/>
            <a:ext cx="3643338" cy="36004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Legislação de Trânsito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108480" y="1243270"/>
            <a:ext cx="820710" cy="360040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 h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302654" y="1733366"/>
            <a:ext cx="3643338" cy="3600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Direção Defensiva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4108480" y="1733366"/>
            <a:ext cx="820710" cy="360040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 h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85720" y="2223462"/>
            <a:ext cx="3643338" cy="36004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Primeiros Socorros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091546" y="2223462"/>
            <a:ext cx="820710" cy="360040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h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85720" y="2713558"/>
            <a:ext cx="3643338" cy="36004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300" b="1" dirty="0">
                <a:latin typeface="Calibri" pitchFamily="34" charset="0"/>
                <a:cs typeface="Calibri" pitchFamily="34" charset="0"/>
              </a:rPr>
              <a:t>Meio Ambiente e Cidadania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4091546" y="2713558"/>
            <a:ext cx="820710" cy="3600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h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85720" y="3203654"/>
            <a:ext cx="3643338" cy="36004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Mecânica Básica de Veículos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4091546" y="3203654"/>
            <a:ext cx="820710" cy="360040"/>
          </a:xfrm>
          <a:prstGeom prst="round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h</a:t>
            </a: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2428860" y="3693750"/>
            <a:ext cx="1500198" cy="3600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Total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091546" y="3693750"/>
            <a:ext cx="820710" cy="3600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45 h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567742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3205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TEÓRICO-TÉCNICO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E679623-BF04-2122-64B0-5386E98456DA}"/>
              </a:ext>
            </a:extLst>
          </p:cNvPr>
          <p:cNvSpPr/>
          <p:nvPr/>
        </p:nvSpPr>
        <p:spPr>
          <a:xfrm>
            <a:off x="5292080" y="681092"/>
            <a:ext cx="3643338" cy="3402826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9D5F3208-76FE-433F-489A-F7ADC60F0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29" y="705585"/>
            <a:ext cx="3595063" cy="18396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B5F4520-33A7-47C6-7D84-76DAF8799933}"/>
              </a:ext>
            </a:extLst>
          </p:cNvPr>
          <p:cNvSpPr txBox="1"/>
          <p:nvPr/>
        </p:nvSpPr>
        <p:spPr>
          <a:xfrm>
            <a:off x="5436096" y="2764055"/>
            <a:ext cx="183749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Curso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Presencial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identificação</a:t>
            </a:r>
          </a:p>
          <a:p>
            <a:pPr algn="just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Biométrica</a:t>
            </a:r>
          </a:p>
        </p:txBody>
      </p:sp>
      <p:pic>
        <p:nvPicPr>
          <p:cNvPr id="9" name="Imagem 8" descr="Imagem editada de rosto de pessoa&#10;&#10;O conteúdo gerado por IA pode estar incorreto.">
            <a:extLst>
              <a:ext uri="{FF2B5EF4-FFF2-40B4-BE49-F238E27FC236}">
                <a16:creationId xmlns:a16="http://schemas.microsoft.com/office/drawing/2014/main" id="{8F29C76D-818E-800C-D38E-FCFC324E8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38" y="2724887"/>
            <a:ext cx="1551353" cy="10342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ACC222-C9C1-AB1C-EF62-A90B362D8B47}"/>
              </a:ext>
            </a:extLst>
          </p:cNvPr>
          <p:cNvSpPr/>
          <p:nvPr/>
        </p:nvSpPr>
        <p:spPr>
          <a:xfrm>
            <a:off x="-3854" y="4202307"/>
            <a:ext cx="9147854" cy="707885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5461B2-4820-52FE-DE4B-06174954732F}"/>
              </a:ext>
            </a:extLst>
          </p:cNvPr>
          <p:cNvSpPr txBox="1"/>
          <p:nvPr/>
        </p:nvSpPr>
        <p:spPr>
          <a:xfrm>
            <a:off x="214282" y="4228604"/>
            <a:ext cx="8881920" cy="656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Após a conclusão do curso, o candidato será submetido à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prova com no mínimo</a:t>
            </a:r>
          </a:p>
          <a:p>
            <a:pPr>
              <a:lnSpc>
                <a:spcPts val="2200"/>
              </a:lnSpc>
            </a:pP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30 questões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deverá ter aproveitamento mínimo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70% para a aprovação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2" grpId="0" animBg="1"/>
      <p:bldP spid="7" grpId="0"/>
      <p:bldP spid="3" grpId="0" animBg="1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062113"/>
            <a:ext cx="8750206" cy="386771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10 –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Marque a INCORRETA. A mudança da categoria C para E exige:</a:t>
            </a:r>
          </a:p>
          <a:p>
            <a:pPr marL="361950" lvl="0" indent="-3619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Ser habilitado a pelo menos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2 anos na categoria C.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Ser maior de 21 anos.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Não possuir mais de uma infração gravíssima no</a:t>
            </a:r>
            <a:br>
              <a:rPr lang="pt-BR" sz="2400" dirty="0">
                <a:latin typeface="Calibri" pitchFamily="34" charset="0"/>
                <a:cs typeface="Calibri" pitchFamily="34" charset="0"/>
              </a:rPr>
            </a:br>
            <a:r>
              <a:rPr lang="pt-BR" sz="2400" dirty="0">
                <a:latin typeface="Calibri" pitchFamily="34" charset="0"/>
                <a:cs typeface="Calibri" pitchFamily="34" charset="0"/>
              </a:rPr>
              <a:t>RENACH.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ts val="28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Que seja aprovado em exame de Direção da</a:t>
            </a:r>
            <a:br>
              <a:rPr lang="pt-BR" sz="2400" dirty="0">
                <a:latin typeface="Calibri" pitchFamily="34" charset="0"/>
                <a:cs typeface="Calibri" pitchFamily="34" charset="0"/>
              </a:rPr>
            </a:br>
            <a:r>
              <a:rPr lang="pt-BR" sz="2400" dirty="0">
                <a:latin typeface="Calibri" pitchFamily="34" charset="0"/>
                <a:cs typeface="Calibri" pitchFamily="34" charset="0"/>
              </a:rPr>
              <a:t>respectiva categoria.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F3DFE478-4059-C681-A4D8-4F85DD23F169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2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Calibri" panose="020F0502020204030204" pitchFamily="34" charset="0"/>
              </a:rPr>
              <a:t>11 - </a:t>
            </a:r>
            <a:r>
              <a:rPr lang="pt-BR" sz="2400" b="1" dirty="0">
                <a:latin typeface="Calibri" panose="020F0502020204030204" pitchFamily="34" charset="0"/>
              </a:rPr>
              <a:t>Constitui mudança de característica em veículo: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O pneu liso.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 descarga livre.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 instalação de rádio toca-fitas.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O rebaixamento da suspensão e a mudança de cor.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AD425DC5-9790-6553-C43A-ABB039792F4A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5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12 - </a:t>
            </a:r>
            <a:r>
              <a:rPr lang="pt-BR" sz="2400" b="1" dirty="0">
                <a:latin typeface="+mj-lt"/>
              </a:rPr>
              <a:t>RENAVAM é o: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Registro Nacional de Veículos Motorizados.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Registro Nacional de Veículos Automotores.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Registro Nacional de Veículos Automotivos e Motorizados.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Registro Nacional de Condutores Motorizados.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F2B716BC-7C8E-DA3B-C390-A8D70A3C13F4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7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13 - </a:t>
            </a:r>
            <a:r>
              <a:rPr lang="pt-BR" sz="2400" b="1" dirty="0">
                <a:latin typeface="+mj-lt"/>
              </a:rPr>
              <a:t>São equipamentos obrigatórios nos veículos: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Para-choque, pneus, buzina e faróis.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Rodas de liga leve e pneus radiais.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CRLV e DUT.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Cintos de segurança, </a:t>
            </a:r>
            <a:r>
              <a:rPr lang="pt-BR" sz="2400" i="1" dirty="0" err="1">
                <a:solidFill>
                  <a:schemeClr val="tx1"/>
                </a:solidFill>
                <a:latin typeface="+mj-lt"/>
              </a:rPr>
              <a:t>airbag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pt-BR" sz="2400" i="1" dirty="0" err="1">
                <a:solidFill>
                  <a:schemeClr val="tx1"/>
                </a:solidFill>
                <a:latin typeface="+mj-lt"/>
              </a:rPr>
              <a:t>bluetooth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625B8CD9-AAD5-1147-680F-B27CFBBEEBD7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0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29957"/>
            <a:ext cx="8924852" cy="38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14 - </a:t>
            </a:r>
            <a:r>
              <a:rPr lang="pt-BR" sz="2400" b="1" dirty="0">
                <a:latin typeface="+mj-lt"/>
              </a:rPr>
              <a:t>O extintor de incêndio é equipamento obrigatório:</a:t>
            </a:r>
          </a:p>
          <a:p>
            <a:pPr marL="265113" indent="-265113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</a:rPr>
              <a:t>c) </a:t>
            </a:r>
            <a:r>
              <a:rPr lang="pt-BR" sz="2400" dirty="0"/>
              <a:t>Caminhão, caminhão-trator, micro-ônibus, veículos  destinados a transporte de produtos inflamáveis e de coletivo de passageiros.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Para todos os veículos automotores, exceto motocicletas.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Somente por ocasião do licenciamento do veículo.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Apenas para veículos novos.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68C03D69-F079-C6AC-9974-F823E27D0D62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1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15 - </a:t>
            </a:r>
            <a:r>
              <a:rPr lang="pt-BR" sz="2400" b="1" dirty="0">
                <a:latin typeface="+mj-lt"/>
              </a:rPr>
              <a:t>Para o licenciamento de um veículo em outro Estado, deve-se: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Obrigatoriamente alterar os caracteres de suas placas.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Pedir autorização ao Conselho Nacional de Trânsito.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Dar ciência ao departamento de trânsito do estado de origem.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Pedir autorização ao conselho de trânsito do</a:t>
            </a:r>
            <a:br>
              <a:rPr lang="pt-BR" sz="2400" dirty="0">
                <a:solidFill>
                  <a:schemeClr val="tx1"/>
                </a:solidFill>
                <a:latin typeface="+mj-lt"/>
              </a:rPr>
            </a:br>
            <a:r>
              <a:rPr lang="pt-BR" sz="2400" dirty="0">
                <a:solidFill>
                  <a:schemeClr val="tx1"/>
                </a:solidFill>
                <a:latin typeface="+mj-lt"/>
              </a:rPr>
              <a:t> estado de origem.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56763183-040D-8BEB-F279-F40F9C9E10FC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7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700"/>
              </a:spcAft>
            </a:pPr>
            <a:r>
              <a:rPr lang="pt-BR" sz="2400" dirty="0">
                <a:latin typeface="+mj-lt"/>
              </a:rPr>
              <a:t>16 - </a:t>
            </a:r>
            <a:r>
              <a:rPr lang="pt-BR" sz="2400" b="1" dirty="0">
                <a:latin typeface="+mj-lt"/>
              </a:rPr>
              <a:t>É competência do CONTRAN: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7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Cumprir e fazer cumprir a legislação e as normas de trânsito.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7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Julgar os recursos interpostos pelos infratores em segunda instância.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7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Organizar e manter o Registro Nacional de</a:t>
            </a:r>
            <a:br>
              <a:rPr lang="pt-BR" sz="2400" dirty="0">
                <a:solidFill>
                  <a:schemeClr val="tx1"/>
                </a:solidFill>
                <a:latin typeface="+mj-lt"/>
              </a:rPr>
            </a:br>
            <a:r>
              <a:rPr lang="pt-BR" sz="2400" dirty="0">
                <a:solidFill>
                  <a:schemeClr val="tx1"/>
                </a:solidFill>
                <a:latin typeface="+mj-lt"/>
              </a:rPr>
              <a:t> Habilitação (RENACH).</a:t>
            </a:r>
          </a:p>
          <a:p>
            <a:pPr marL="265113" lvl="0" indent="-265113">
              <a:lnSpc>
                <a:spcPts val="2800"/>
              </a:lnSpc>
              <a:spcBef>
                <a:spcPts val="1200"/>
              </a:spcBef>
              <a:spcAft>
                <a:spcPts val="7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Coordenar os órgãos do SNT  objetivando a</a:t>
            </a:r>
            <a:br>
              <a:rPr lang="pt-BR" sz="2400" dirty="0">
                <a:solidFill>
                  <a:schemeClr val="tx1"/>
                </a:solidFill>
                <a:latin typeface="+mj-lt"/>
              </a:rPr>
            </a:br>
            <a:r>
              <a:rPr lang="pt-BR" sz="2400" dirty="0">
                <a:solidFill>
                  <a:schemeClr val="tx1"/>
                </a:solidFill>
                <a:latin typeface="+mj-lt"/>
              </a:rPr>
              <a:t> integração de suas atividades.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7B2434D7-C520-A87A-DB3B-0E9265E85637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Calibri" panose="020F0502020204030204" pitchFamily="34" charset="0"/>
              </a:rPr>
              <a:t>17 - </a:t>
            </a:r>
            <a:r>
              <a:rPr lang="pt-BR" sz="2400" b="1" dirty="0">
                <a:latin typeface="Calibri" panose="020F0502020204030204" pitchFamily="34" charset="0"/>
              </a:rPr>
              <a:t>Será conferido ao candidato aprovado em todos os exames exigidos para habilitação, o documento denominado _____________ com validade de __________.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ACC ou CNH; 1 ano.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ACC ou CNH; 5 anos.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ACC ou PPD; 5 anos.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ACC provisória ou PPD; 1 ano.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BE35E53F-C5A0-89A5-D7B5-1AB0EE553BB6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18 - </a:t>
            </a:r>
            <a:r>
              <a:rPr lang="pt-BR" sz="2400" b="1" dirty="0">
                <a:latin typeface="+mj-lt"/>
              </a:rPr>
              <a:t>O condutor habilitado na categoria ‘B’ poderá dirigir: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Ônibus.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Caminhão.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Veículo com até 3.500kg de PBT ou motor-casa até 6t.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Veículos até 3.500 kg e moto.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59A1C4D7-A2CB-C2B5-6B4E-93155DD20BD6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8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400" dirty="0">
                <a:latin typeface="+mj-lt"/>
              </a:rPr>
              <a:t>19 - </a:t>
            </a:r>
            <a:r>
              <a:rPr lang="pt-BR" sz="2400" b="1" dirty="0">
                <a:latin typeface="+mj-lt"/>
              </a:rPr>
              <a:t>Para habilitar-se na categoria ‘A’, o veículo utilizado no exame de direção deverá ter:</a:t>
            </a:r>
          </a:p>
          <a:p>
            <a:pPr lvl="0"/>
            <a:endParaRPr lang="pt-BR" sz="2400" dirty="0">
              <a:latin typeface="+mj-lt"/>
            </a:endParaRP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125 cc.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Acima de 120 cc.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180 cc.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Todas as afirmativas acima estão corretas.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DA939B31-C411-4594-B220-EBA06948A33F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7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FE44F1-E43B-DFEC-DD5A-3283B9D462C9}"/>
              </a:ext>
            </a:extLst>
          </p:cNvPr>
          <p:cNvSpPr/>
          <p:nvPr/>
        </p:nvSpPr>
        <p:spPr>
          <a:xfrm>
            <a:off x="-3854" y="1123467"/>
            <a:ext cx="9147854" cy="2269591"/>
          </a:xfrm>
          <a:prstGeom prst="rect">
            <a:avLst/>
          </a:prstGeom>
          <a:solidFill>
            <a:srgbClr val="BFBFBF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4731" y="3642531"/>
            <a:ext cx="3838091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bg1"/>
                </a:solidFill>
                <a:latin typeface="+mj-lt"/>
                <a:cs typeface="Arial" pitchFamily="34" charset="0"/>
              </a:rPr>
              <a:t>Resolução 789/20 CONTRAN, art. 8º, § 4°  </a:t>
            </a:r>
          </a:p>
        </p:txBody>
      </p:sp>
      <p:sp>
        <p:nvSpPr>
          <p:cNvPr id="36" name="CaixaDeTexto 35"/>
          <p:cNvSpPr txBox="1">
            <a:spLocks/>
          </p:cNvSpPr>
          <p:nvPr/>
        </p:nvSpPr>
        <p:spPr>
          <a:xfrm>
            <a:off x="4730" y="3928283"/>
            <a:ext cx="9139269" cy="78660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 sz="2000" dirty="0"/>
              <a:t>O candidato que for encontrado </a:t>
            </a:r>
            <a:r>
              <a:rPr lang="pt-BR" sz="2000" b="1" dirty="0"/>
              <a:t>conduzindo veículo em desacordo</a:t>
            </a:r>
            <a:r>
              <a:rPr lang="pt-BR" sz="2000" dirty="0"/>
              <a:t> com o disposto nesta resolução terá a LADV </a:t>
            </a:r>
            <a:r>
              <a:rPr lang="pt-BR" sz="2000" b="1" dirty="0">
                <a:solidFill>
                  <a:srgbClr val="FF0000"/>
                </a:solidFill>
              </a:rPr>
              <a:t>suspensa</a:t>
            </a:r>
            <a:r>
              <a:rPr lang="pt-BR" sz="2000" dirty="0"/>
              <a:t> pelo prazo de </a:t>
            </a:r>
            <a:r>
              <a:rPr lang="pt-BR" sz="2000" b="1" dirty="0">
                <a:solidFill>
                  <a:srgbClr val="FF0000"/>
                </a:solidFill>
              </a:rPr>
              <a:t>seis meses</a:t>
            </a:r>
            <a:r>
              <a:rPr lang="pt-BR" sz="2000" dirty="0"/>
              <a:t>.</a:t>
            </a:r>
            <a:endParaRPr lang="pt-B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02595" y="1238366"/>
            <a:ext cx="3640227" cy="211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ICENÇA</a:t>
            </a:r>
          </a:p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PRENDIZAGEM</a:t>
            </a:r>
          </a:p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D</a:t>
            </a:r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IREÇÃO</a:t>
            </a:r>
          </a:p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V</a:t>
            </a:r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EICULAR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B26A1F4-9800-4593-CADD-7975FE022A7F}"/>
              </a:ext>
            </a:extLst>
          </p:cNvPr>
          <p:cNvSpPr txBox="1"/>
          <p:nvPr/>
        </p:nvSpPr>
        <p:spPr>
          <a:xfrm>
            <a:off x="4211960" y="1215473"/>
            <a:ext cx="4824536" cy="608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Documento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expedido pelo Detran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ao candidato aprovado no exame teórico.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00B027-7B56-C0F1-2C9B-3CCD23F97805}"/>
              </a:ext>
            </a:extLst>
          </p:cNvPr>
          <p:cNvSpPr txBox="1"/>
          <p:nvPr/>
        </p:nvSpPr>
        <p:spPr>
          <a:xfrm>
            <a:off x="4211960" y="1956562"/>
            <a:ext cx="4824536" cy="608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2200"/>
              </a:lnSpc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pt-BR" dirty="0"/>
              <a:t>► De </a:t>
            </a:r>
            <a:r>
              <a:rPr lang="pt-BR" b="1" dirty="0"/>
              <a:t>porte obrigatório</a:t>
            </a:r>
            <a:r>
              <a:rPr lang="pt-BR" dirty="0"/>
              <a:t> nas aulas de direção, juntamente com o RG do aluno.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26D6B7-C15B-8020-BA38-EA1E7B7CB83B}"/>
              </a:ext>
            </a:extLst>
          </p:cNvPr>
          <p:cNvSpPr txBox="1"/>
          <p:nvPr/>
        </p:nvSpPr>
        <p:spPr>
          <a:xfrm>
            <a:off x="4211960" y="2688968"/>
            <a:ext cx="4824536" cy="608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2200"/>
              </a:lnSpc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pt-BR" dirty="0"/>
              <a:t>► Válida durante o processo de habilitação, em todo o Estado onde foi expedida.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F1D1239-0C1C-059A-F3E2-BB8BB9DAB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9C66F39-B943-4B35-6A0C-5DFB283C0B4E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PRÁTICA DE DIREÇÃO VEICULAR</a:t>
            </a:r>
          </a:p>
        </p:txBody>
      </p:sp>
    </p:spTree>
    <p:extLst>
      <p:ext uri="{BB962C8B-B14F-4D97-AF65-F5344CB8AC3E}">
        <p14:creationId xmlns:p14="http://schemas.microsoft.com/office/powerpoint/2010/main" val="4126215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" grpId="0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200"/>
              </a:spcAft>
            </a:pPr>
            <a:r>
              <a:rPr lang="pt-BR" sz="2400" dirty="0">
                <a:latin typeface="+mj-lt"/>
              </a:rPr>
              <a:t>20 - </a:t>
            </a:r>
            <a:r>
              <a:rPr lang="pt-BR" sz="2400" b="1" dirty="0">
                <a:latin typeface="+mj-lt"/>
              </a:rPr>
              <a:t>O condutor habilitado na categoria ‘A’ pode conduzir:</a:t>
            </a:r>
          </a:p>
          <a:p>
            <a:pPr lvl="0">
              <a:lnSpc>
                <a:spcPts val="2800"/>
              </a:lnSpc>
              <a:spcAft>
                <a:spcPts val="1200"/>
              </a:spcAft>
            </a:pPr>
            <a:endParaRPr lang="pt-BR" sz="2400" b="1" dirty="0">
              <a:latin typeface="+mj-lt"/>
            </a:endParaRP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Somente motocicletas de até 125 cc.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Veículos automotores de 2 ou 3 rodas.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Somente motocicletas a partir 125 cc.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Veículos motorizados, de qualquer tipo.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92C96FE4-30F1-C764-66D8-BC3A6E20E34E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9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200"/>
              </a:spcAft>
            </a:pPr>
            <a:r>
              <a:rPr lang="pt-BR" sz="2400" dirty="0">
                <a:latin typeface="+mj-lt"/>
              </a:rPr>
              <a:t>21 - </a:t>
            </a:r>
            <a:r>
              <a:rPr lang="pt-BR" sz="2400" b="1" dirty="0">
                <a:latin typeface="+mj-lt"/>
              </a:rPr>
              <a:t>Para habilitar-se na categoria ‘D’, o condutor deverá possuir no mínimo:</a:t>
            </a:r>
          </a:p>
          <a:p>
            <a:pPr lvl="0">
              <a:lnSpc>
                <a:spcPts val="2800"/>
              </a:lnSpc>
              <a:spcAft>
                <a:spcPts val="1200"/>
              </a:spcAft>
            </a:pPr>
            <a:endParaRPr lang="pt-BR" sz="2400" dirty="0">
              <a:latin typeface="+mj-lt"/>
            </a:endParaRP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2 anos de categoria ‘B’.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1 ano na categoria ‘B’.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2 anos na categoria ‘AB’.</a:t>
            </a:r>
          </a:p>
          <a:p>
            <a:pPr marL="265113" lvl="0" indent="-265113">
              <a:lnSpc>
                <a:spcPts val="28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2 anos na categoria ‘C’.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CBA0FFB6-7BDA-223F-D673-936BDAC80B95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4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22 - </a:t>
            </a:r>
            <a:r>
              <a:rPr lang="pt-BR" sz="2400" b="1" dirty="0">
                <a:latin typeface="+mj-lt"/>
              </a:rPr>
              <a:t>Não constitui equipamento obrigatório nas motocicletas:</a:t>
            </a:r>
          </a:p>
          <a:p>
            <a:pPr lvl="0">
              <a:lnSpc>
                <a:spcPts val="2800"/>
              </a:lnSpc>
              <a:spcAft>
                <a:spcPts val="1800"/>
              </a:spcAft>
            </a:pPr>
            <a:endParaRPr lang="pt-BR" sz="2400" dirty="0">
              <a:latin typeface="+mj-lt"/>
            </a:endParaRP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Velocímetro.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Iluminação de placa traseira.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Extintor de incêndio.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Lanterna de freio de cor vermelha.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0B3AE1AB-7E72-DA18-A536-FA6F13B59F38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3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23 - </a:t>
            </a:r>
            <a:r>
              <a:rPr lang="pt-BR" sz="2400" b="1" dirty="0">
                <a:latin typeface="+mj-lt"/>
              </a:rPr>
              <a:t>É órgão executivo rodoviário dos estados:</a:t>
            </a:r>
          </a:p>
          <a:p>
            <a:pPr lvl="0">
              <a:lnSpc>
                <a:spcPts val="2800"/>
              </a:lnSpc>
              <a:spcAft>
                <a:spcPts val="1800"/>
              </a:spcAft>
            </a:pPr>
            <a:endParaRPr lang="pt-BR" sz="2400" dirty="0">
              <a:latin typeface="+mj-lt"/>
            </a:endParaRP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DNIT.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DER.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Polícia Rodoviária Federal.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Todas as afirmativas acima.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27F8E69C-92C4-96A2-770A-51360BCC5D9A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4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24 - </a:t>
            </a:r>
            <a:r>
              <a:rPr lang="pt-BR" sz="2400" b="1" dirty="0">
                <a:latin typeface="+mj-lt"/>
              </a:rPr>
              <a:t>Dispositivo destinado ao controle de ruído do motor é um equipamento obrigatório para veículos dotados de: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Reboque ou semirreboque.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Carroçaria blindada para transporte de valores.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Motor a combustão.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Motor elétrico.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36CCBAF5-29F1-692D-9A2B-0E59DF590CFF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64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800"/>
              </a:lnSpc>
              <a:spcAft>
                <a:spcPts val="1800"/>
              </a:spcAft>
            </a:pPr>
            <a:r>
              <a:rPr lang="pt-BR" sz="2400" dirty="0">
                <a:latin typeface="+mj-lt"/>
              </a:rPr>
              <a:t>25 - </a:t>
            </a:r>
            <a:r>
              <a:rPr lang="pt-BR" sz="2400" b="1" dirty="0">
                <a:latin typeface="+mj-lt"/>
              </a:rPr>
              <a:t>A base índice nacional de condutores, destinada ao arquivo de habilitação é chamada de: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RENACH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BINCO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RENAVAM</a:t>
            </a:r>
          </a:p>
          <a:p>
            <a:pPr marL="265113" lvl="0" indent="-265113">
              <a:lnSpc>
                <a:spcPts val="2800"/>
              </a:lnSpc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+mj-lt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CRLV</a:t>
            </a:r>
            <a:endParaRPr sz="24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2774DAEB-FEE5-DFD7-C270-AAC873C3E5F5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2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400" dirty="0">
                <a:latin typeface="Calibri" panose="020F0502020204030204" pitchFamily="34" charset="0"/>
              </a:rPr>
              <a:t>26 – </a:t>
            </a:r>
            <a:r>
              <a:rPr lang="pt-BR" sz="2400" b="1" dirty="0">
                <a:latin typeface="Calibri" panose="020F0502020204030204" pitchFamily="34" charset="0"/>
              </a:rPr>
              <a:t>O prazo para o antigo proprietário comunicar a venda do veículo ao Detran, é de:</a:t>
            </a:r>
          </a:p>
          <a:p>
            <a:pPr lvl="0"/>
            <a:endParaRPr lang="pt-BR" sz="2400" dirty="0"/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30 dias.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45 dias.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90 dias.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60 dias.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1EFAC9ED-5A03-81A5-E102-43E2F7D63C6B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400" dirty="0">
                <a:latin typeface="Calibri" panose="020F0502020204030204" pitchFamily="34" charset="0"/>
              </a:rPr>
              <a:t>27 - </a:t>
            </a:r>
            <a:r>
              <a:rPr lang="pt-BR" sz="2400" b="1" dirty="0">
                <a:latin typeface="Calibri" panose="020F0502020204030204" pitchFamily="34" charset="0"/>
              </a:rPr>
              <a:t>Veículo misto destinado ao transporte de passageiros e carga no mesmo compartimento, denomina-se:</a:t>
            </a:r>
          </a:p>
          <a:p>
            <a:pPr lvl="0"/>
            <a:endParaRPr lang="pt-BR" sz="2400" dirty="0"/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Caminhonete.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Camioneta.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Caminhão-trator.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Ciclomotor.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8D68BCF2-93BF-B890-74E5-2ED7DFBDC8B0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60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40342"/>
            <a:ext cx="8924852" cy="384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dirty="0">
                <a:latin typeface="Calibri" panose="020F0502020204030204" pitchFamily="34" charset="0"/>
              </a:rPr>
              <a:t>28 - </a:t>
            </a:r>
            <a:r>
              <a:rPr lang="pt-BR" sz="2200" b="1" dirty="0">
                <a:latin typeface="Calibri" panose="020F0502020204030204" pitchFamily="34" charset="0"/>
              </a:rPr>
              <a:t>Realizar, fiscalizar e controlar o processo de formação, aperfeiçoamento, reciclagem e suspensão de condutores, expedir e cassar licença de aprendizagem, permissão para dirigir e Carteira Nacional de Habilitação, mediante delegação do órgão federal competente, são  responsabilidades do: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CONTRAN.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DETRAN.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DENATRAN.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CETRAN.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38886552-FF83-7842-68EF-5500B2B3AED6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8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400" dirty="0">
                <a:latin typeface="Calibri" panose="020F0502020204030204" pitchFamily="34" charset="0"/>
              </a:rPr>
              <a:t>29 – </a:t>
            </a:r>
            <a:r>
              <a:rPr lang="pt-BR" sz="2400" b="1" dirty="0">
                <a:latin typeface="Calibri" panose="020F0502020204030204" pitchFamily="34" charset="0"/>
              </a:rPr>
              <a:t>Os órgãos componentes do Sistema Nacional de Trânsito têm como objetivo:</a:t>
            </a:r>
          </a:p>
          <a:p>
            <a:pPr lvl="0"/>
            <a:endParaRPr lang="pt-BR" sz="2400" dirty="0"/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Realizar ações em defesa da vida.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Administração do trânsito.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Policiamento ostensivo de trânsito.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Todas as afirmativas acima estão corretas.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E2909F73-1D68-B88B-CCC4-F48EDD0C28B0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6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051720" y="1664842"/>
            <a:ext cx="1476460" cy="359613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PPD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765281" y="1686108"/>
            <a:ext cx="1143008" cy="3383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 h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051722" y="2144429"/>
            <a:ext cx="1476461" cy="35961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ADIÇÃO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765283" y="2165695"/>
            <a:ext cx="1143009" cy="338347"/>
          </a:xfrm>
          <a:prstGeom prst="round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 h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5205444" y="1686108"/>
            <a:ext cx="1143008" cy="3383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 h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5183216" y="2144429"/>
            <a:ext cx="1143009" cy="338347"/>
          </a:xfrm>
          <a:prstGeom prst="round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 h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6645604" y="1686108"/>
            <a:ext cx="1143008" cy="3383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XX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623376" y="2144429"/>
            <a:ext cx="1143009" cy="338347"/>
          </a:xfrm>
          <a:prstGeom prst="round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XX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62680" y="3660095"/>
            <a:ext cx="5625744" cy="1143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dirty="0">
                <a:solidFill>
                  <a:schemeClr val="tx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Categoria B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→ permitido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até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aulas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no Simulador</a:t>
            </a:r>
          </a:p>
          <a:p>
            <a:pPr algn="just">
              <a:lnSpc>
                <a:spcPts val="2000"/>
              </a:lnSpc>
            </a:pP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*Somente para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habilitação inicial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na categoria B.</a:t>
            </a:r>
          </a:p>
          <a:p>
            <a:pPr algn="just">
              <a:lnSpc>
                <a:spcPts val="2000"/>
              </a:lnSpc>
            </a:pP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*A escolha por fazer aulas no simulador cabe ao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aluno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2411760" y="3219822"/>
            <a:ext cx="6732240" cy="28800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SIMULADOR FACULTATIVO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PRÁTICA DE DIREÇÃO VEICULAR</a:t>
            </a:r>
          </a:p>
        </p:txBody>
      </p:sp>
      <p:sp>
        <p:nvSpPr>
          <p:cNvPr id="5" name="Retângulo de cantos arredondados 11">
            <a:extLst>
              <a:ext uri="{FF2B5EF4-FFF2-40B4-BE49-F238E27FC236}">
                <a16:creationId xmlns:a16="http://schemas.microsoft.com/office/drawing/2014/main" id="{C62B1891-BC63-053F-B341-DE9C1088DA70}"/>
              </a:ext>
            </a:extLst>
          </p:cNvPr>
          <p:cNvSpPr/>
          <p:nvPr/>
        </p:nvSpPr>
        <p:spPr>
          <a:xfrm>
            <a:off x="2063679" y="2644185"/>
            <a:ext cx="1476461" cy="35961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MUDANÇA</a:t>
            </a:r>
          </a:p>
        </p:txBody>
      </p:sp>
      <p:sp>
        <p:nvSpPr>
          <p:cNvPr id="6" name="Retângulo de cantos arredondados 12">
            <a:extLst>
              <a:ext uri="{FF2B5EF4-FFF2-40B4-BE49-F238E27FC236}">
                <a16:creationId xmlns:a16="http://schemas.microsoft.com/office/drawing/2014/main" id="{57008985-811F-5483-06C1-8659B81BD828}"/>
              </a:ext>
            </a:extLst>
          </p:cNvPr>
          <p:cNvSpPr/>
          <p:nvPr/>
        </p:nvSpPr>
        <p:spPr>
          <a:xfrm>
            <a:off x="3765281" y="2653800"/>
            <a:ext cx="1143009" cy="338347"/>
          </a:xfrm>
          <a:prstGeom prst="roundRect">
            <a:avLst/>
          </a:prstGeom>
          <a:solidFill>
            <a:srgbClr val="00206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XX</a:t>
            </a:r>
          </a:p>
        </p:txBody>
      </p:sp>
      <p:sp>
        <p:nvSpPr>
          <p:cNvPr id="7" name="Retângulo de cantos arredondados 26">
            <a:extLst>
              <a:ext uri="{FF2B5EF4-FFF2-40B4-BE49-F238E27FC236}">
                <a16:creationId xmlns:a16="http://schemas.microsoft.com/office/drawing/2014/main" id="{C8D771DC-1999-3459-CF6A-275C125577E1}"/>
              </a:ext>
            </a:extLst>
          </p:cNvPr>
          <p:cNvSpPr/>
          <p:nvPr/>
        </p:nvSpPr>
        <p:spPr>
          <a:xfrm>
            <a:off x="5183214" y="2632534"/>
            <a:ext cx="1143009" cy="338347"/>
          </a:xfrm>
          <a:prstGeom prst="roundRect">
            <a:avLst/>
          </a:prstGeom>
          <a:solidFill>
            <a:srgbClr val="00206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XX</a:t>
            </a:r>
          </a:p>
        </p:txBody>
      </p:sp>
      <p:sp>
        <p:nvSpPr>
          <p:cNvPr id="8" name="Retângulo de cantos arredondados 15">
            <a:extLst>
              <a:ext uri="{FF2B5EF4-FFF2-40B4-BE49-F238E27FC236}">
                <a16:creationId xmlns:a16="http://schemas.microsoft.com/office/drawing/2014/main" id="{C83A0E6F-6041-BA89-605C-5727392E9C2F}"/>
              </a:ext>
            </a:extLst>
          </p:cNvPr>
          <p:cNvSpPr/>
          <p:nvPr/>
        </p:nvSpPr>
        <p:spPr>
          <a:xfrm>
            <a:off x="6623374" y="2632534"/>
            <a:ext cx="1143009" cy="338347"/>
          </a:xfrm>
          <a:prstGeom prst="roundRect">
            <a:avLst/>
          </a:prstGeom>
          <a:solidFill>
            <a:srgbClr val="00206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 h</a:t>
            </a:r>
          </a:p>
        </p:txBody>
      </p:sp>
      <p:sp>
        <p:nvSpPr>
          <p:cNvPr id="18" name="Retângulo de cantos arredondados 9">
            <a:extLst>
              <a:ext uri="{FF2B5EF4-FFF2-40B4-BE49-F238E27FC236}">
                <a16:creationId xmlns:a16="http://schemas.microsoft.com/office/drawing/2014/main" id="{B08461AA-2B1B-B029-4F59-B73140811C42}"/>
              </a:ext>
            </a:extLst>
          </p:cNvPr>
          <p:cNvSpPr/>
          <p:nvPr/>
        </p:nvSpPr>
        <p:spPr>
          <a:xfrm>
            <a:off x="3765281" y="1198003"/>
            <a:ext cx="1143008" cy="3383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Cat. A</a:t>
            </a:r>
          </a:p>
        </p:txBody>
      </p:sp>
      <p:sp>
        <p:nvSpPr>
          <p:cNvPr id="19" name="Retângulo de cantos arredondados 9">
            <a:extLst>
              <a:ext uri="{FF2B5EF4-FFF2-40B4-BE49-F238E27FC236}">
                <a16:creationId xmlns:a16="http://schemas.microsoft.com/office/drawing/2014/main" id="{2FD9AFFE-7A48-A711-9289-6B6E989AAD9C}"/>
              </a:ext>
            </a:extLst>
          </p:cNvPr>
          <p:cNvSpPr/>
          <p:nvPr/>
        </p:nvSpPr>
        <p:spPr>
          <a:xfrm>
            <a:off x="5205444" y="1203598"/>
            <a:ext cx="1143008" cy="3383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Cat. B</a:t>
            </a:r>
          </a:p>
        </p:txBody>
      </p:sp>
      <p:sp>
        <p:nvSpPr>
          <p:cNvPr id="20" name="Retângulo de cantos arredondados 9">
            <a:extLst>
              <a:ext uri="{FF2B5EF4-FFF2-40B4-BE49-F238E27FC236}">
                <a16:creationId xmlns:a16="http://schemas.microsoft.com/office/drawing/2014/main" id="{4E67EDE1-FF00-2AE6-A098-94677568718B}"/>
              </a:ext>
            </a:extLst>
          </p:cNvPr>
          <p:cNvSpPr/>
          <p:nvPr/>
        </p:nvSpPr>
        <p:spPr>
          <a:xfrm>
            <a:off x="6634397" y="1201623"/>
            <a:ext cx="1143008" cy="3383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C, D, E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1" y="3148573"/>
            <a:ext cx="2243994" cy="1722378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2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26" grpId="0" animBg="1"/>
      <p:bldP spid="27" grpId="0" animBg="1"/>
      <p:bldP spid="15" grpId="0" animBg="1"/>
      <p:bldP spid="16" grpId="0" animBg="1"/>
      <p:bldP spid="22" grpId="0" animBg="1"/>
      <p:bldP spid="5" grpId="0" animBg="1"/>
      <p:bldP spid="6" grpId="0" animBg="1"/>
      <p:bldP spid="7" grpId="0" animBg="1"/>
      <p:bldP spid="8" grpId="0" animBg="1"/>
      <p:bldP spid="18" grpId="0" animBg="1"/>
      <p:bldP spid="19" grpId="0" animBg="1"/>
      <p:bldP spid="2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400" dirty="0">
                <a:latin typeface="Calibri" panose="020F0502020204030204" pitchFamily="34" charset="0"/>
              </a:rPr>
              <a:t>30 - </a:t>
            </a:r>
            <a:r>
              <a:rPr lang="pt-BR" sz="2400" b="1" dirty="0">
                <a:latin typeface="Calibri" panose="020F0502020204030204" pitchFamily="34" charset="0"/>
              </a:rPr>
              <a:t>O candidato à habilitação inicial deverá submeter-se aos exames:</a:t>
            </a:r>
          </a:p>
          <a:p>
            <a:pPr lvl="0"/>
            <a:endParaRPr lang="pt-BR" sz="2400" dirty="0"/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400" dirty="0">
                <a:latin typeface="Calibri" panose="020F0502020204030204" pitchFamily="34" charset="0"/>
              </a:rPr>
              <a:t>De aptidão física, mental e avaliação Psicológica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Teórico-técnico.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De prática em direção veicular.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Todas acima.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2192F75C-4744-773A-3F91-1DD81FB3D090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9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o Princip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>
            <a:alpha val="50000"/>
          </a:srgbClr>
        </a:solidFill>
        <a:ln w="12700">
          <a:solidFill>
            <a:schemeClr val="accent2"/>
          </a:solidFill>
        </a:ln>
        <a:effectLst/>
      </a:spPr>
      <a:bodyPr rtlCol="0" anchor="ctr"/>
      <a:lstStyle>
        <a:defPPr algn="ctr">
          <a:defRPr b="1" dirty="0">
            <a:solidFill>
              <a:srgbClr val="006600"/>
            </a:solidFill>
            <a:latin typeface="Calibri" pitchFamily="34" charset="0"/>
            <a:cs typeface="Calibr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 algn="just">
          <a:defRPr dirty="0" smtClean="0">
            <a:solidFill>
              <a:schemeClr val="tx1"/>
            </a:solidFill>
            <a:latin typeface="Calibri" pitchFamily="34" charset="0"/>
            <a:cs typeface="Calibri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Principal</Template>
  <TotalTime>29120</TotalTime>
  <Words>5539</Words>
  <Application>Microsoft Office PowerPoint</Application>
  <PresentationFormat>Apresentação na tela (16:9)</PresentationFormat>
  <Paragraphs>917</Paragraphs>
  <Slides>90</Slides>
  <Notes>90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7" baseType="lpstr">
      <vt:lpstr>Arial</vt:lpstr>
      <vt:lpstr>Arial Black</vt:lpstr>
      <vt:lpstr>Calibri</vt:lpstr>
      <vt:lpstr>Comic Sans MS</vt:lpstr>
      <vt:lpstr>MV Boli</vt:lpstr>
      <vt:lpstr>Wingdings</vt:lpstr>
      <vt:lpstr>Modelo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2239</cp:revision>
  <dcterms:created xsi:type="dcterms:W3CDTF">2012-09-21T18:40:16Z</dcterms:created>
  <dcterms:modified xsi:type="dcterms:W3CDTF">2025-03-08T18:39:28Z</dcterms:modified>
</cp:coreProperties>
</file>