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1"/>
  </p:notesMasterIdLst>
  <p:sldIdLst>
    <p:sldId id="385" r:id="rId2"/>
    <p:sldId id="260" r:id="rId3"/>
    <p:sldId id="323" r:id="rId4"/>
    <p:sldId id="324" r:id="rId5"/>
    <p:sldId id="325" r:id="rId6"/>
    <p:sldId id="326" r:id="rId7"/>
    <p:sldId id="426" r:id="rId8"/>
    <p:sldId id="427" r:id="rId9"/>
    <p:sldId id="428" r:id="rId10"/>
    <p:sldId id="331" r:id="rId11"/>
    <p:sldId id="394" r:id="rId12"/>
    <p:sldId id="332" r:id="rId13"/>
    <p:sldId id="333" r:id="rId14"/>
    <p:sldId id="327" r:id="rId15"/>
    <p:sldId id="334" r:id="rId16"/>
    <p:sldId id="395" r:id="rId17"/>
    <p:sldId id="396" r:id="rId18"/>
    <p:sldId id="397" r:id="rId19"/>
    <p:sldId id="398" r:id="rId20"/>
    <p:sldId id="399" r:id="rId21"/>
    <p:sldId id="400" r:id="rId22"/>
    <p:sldId id="336" r:id="rId23"/>
    <p:sldId id="347" r:id="rId24"/>
    <p:sldId id="348" r:id="rId25"/>
    <p:sldId id="349" r:id="rId26"/>
    <p:sldId id="350" r:id="rId27"/>
    <p:sldId id="351" r:id="rId28"/>
    <p:sldId id="343" r:id="rId29"/>
    <p:sldId id="352" r:id="rId30"/>
    <p:sldId id="353" r:id="rId31"/>
    <p:sldId id="354" r:id="rId32"/>
    <p:sldId id="355" r:id="rId33"/>
    <p:sldId id="356" r:id="rId34"/>
    <p:sldId id="357" r:id="rId35"/>
    <p:sldId id="401" r:id="rId36"/>
    <p:sldId id="361" r:id="rId37"/>
    <p:sldId id="370" r:id="rId38"/>
    <p:sldId id="371" r:id="rId39"/>
    <p:sldId id="372" r:id="rId40"/>
    <p:sldId id="386" r:id="rId41"/>
    <p:sldId id="424" r:id="rId42"/>
    <p:sldId id="387" r:id="rId43"/>
    <p:sldId id="388" r:id="rId44"/>
    <p:sldId id="389" r:id="rId45"/>
    <p:sldId id="390" r:id="rId46"/>
    <p:sldId id="391" r:id="rId47"/>
    <p:sldId id="425" r:id="rId48"/>
    <p:sldId id="393" r:id="rId49"/>
    <p:sldId id="402" r:id="rId50"/>
    <p:sldId id="375" r:id="rId51"/>
    <p:sldId id="376" r:id="rId52"/>
    <p:sldId id="377" r:id="rId53"/>
    <p:sldId id="378" r:id="rId54"/>
    <p:sldId id="379" r:id="rId55"/>
    <p:sldId id="380" r:id="rId56"/>
    <p:sldId id="381" r:id="rId57"/>
    <p:sldId id="382" r:id="rId58"/>
    <p:sldId id="383" r:id="rId59"/>
    <p:sldId id="384" r:id="rId60"/>
    <p:sldId id="404" r:id="rId61"/>
    <p:sldId id="405" r:id="rId62"/>
    <p:sldId id="406" r:id="rId63"/>
    <p:sldId id="407" r:id="rId64"/>
    <p:sldId id="408" r:id="rId65"/>
    <p:sldId id="409" r:id="rId66"/>
    <p:sldId id="410" r:id="rId67"/>
    <p:sldId id="411" r:id="rId68"/>
    <p:sldId id="412" r:id="rId69"/>
    <p:sldId id="413" r:id="rId70"/>
    <p:sldId id="414" r:id="rId71"/>
    <p:sldId id="415" r:id="rId72"/>
    <p:sldId id="416" r:id="rId73"/>
    <p:sldId id="417" r:id="rId74"/>
    <p:sldId id="418" r:id="rId75"/>
    <p:sldId id="419" r:id="rId76"/>
    <p:sldId id="420" r:id="rId77"/>
    <p:sldId id="421" r:id="rId78"/>
    <p:sldId id="422" r:id="rId79"/>
    <p:sldId id="423" r:id="rId80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KIZv1KMKBxHVnWpWeMEcA==" hashData="Pm58a007NG1tkRlSPCVsRMVgeYboxAYqWvNI7GGGx5Qrq5H4J/sFgQaUPfa7Tq+h8AWTt2x9YgmGFdBHqAC1LQ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C00000"/>
    <a:srgbClr val="006600"/>
    <a:srgbClr val="008000"/>
    <a:srgbClr val="75767B"/>
    <a:srgbClr val="FF6600"/>
    <a:srgbClr val="FFFF99"/>
    <a:srgbClr val="FFC219"/>
    <a:srgbClr val="1F487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91" autoAdjust="0"/>
    <p:restoredTop sz="98566" autoAdjust="0"/>
  </p:normalViewPr>
  <p:slideViewPr>
    <p:cSldViewPr>
      <p:cViewPr varScale="1">
        <p:scale>
          <a:sx n="81" d="100"/>
          <a:sy n="81" d="100"/>
        </p:scale>
        <p:origin x="828" y="3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702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61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70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2269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6018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4900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5084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0900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3014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1133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2129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8863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992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8840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9577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6759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0218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7119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1855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9266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465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8860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4876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512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2484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355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0693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17369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8534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73510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7018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04675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31575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28400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315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66179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02235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8731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3039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64672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08231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35851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55791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95182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06903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2586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83309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44569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73863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21128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12017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31235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18503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26548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43145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08595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676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21371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2280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9385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2472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5515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4199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2289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8799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5680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385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087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A8F1-D0AA-6774-394B-9A7F7D435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665743-5E94-3545-3869-A38DAD3F5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F55617B-41ED-F7ED-81F0-F7C43E6B05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F60A32-0A4F-32E4-094C-C325CDB182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120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2226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9411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9776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7875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5275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8692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6299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2014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5360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53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68768-C817-DEA2-E05C-FE5016E84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4187E1-6297-14CB-7175-62B6F7AC5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78409B5-C60C-8F70-D2C2-FB738C2AC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C823D2B-B7C2-35AD-B165-85433E35A7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1934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E5FF3-DF2B-3D70-10DC-C9D7EDB3C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1BBAC9B-80D5-3824-78D0-3F14EF7C4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F953FA-5CD4-BBF5-B4AE-74F4AB43B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B11C99-CB51-7E04-8380-1A6F015F56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092341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06/03/2025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9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eg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6" Type="http://schemas.openxmlformats.org/officeDocument/2006/relationships/image" Target="../media/image5.jpg"/><Relationship Id="rId7" Type="http://schemas.openxmlformats.org/officeDocument/2006/relationships/image" Target="../media/image91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91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91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34.jpg"/><Relationship Id="rId5" Type="http://schemas.openxmlformats.org/officeDocument/2006/relationships/image" Target="../media/image9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Relationship Id="rId4" Type="http://schemas.openxmlformats.org/officeDocument/2006/relationships/image" Target="../media/image35.png"/><Relationship Id="rId5" Type="http://schemas.openxmlformats.org/officeDocument/2006/relationships/image" Target="../media/image36.jpg"/><Relationship Id="rId6" Type="http://schemas.openxmlformats.org/officeDocument/2006/relationships/image" Target="../media/image9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5.jpg"/><Relationship Id="rId7" Type="http://schemas.openxmlformats.org/officeDocument/2006/relationships/image" Target="../media/image9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5.jpg"/><Relationship Id="rId7" Type="http://schemas.openxmlformats.org/officeDocument/2006/relationships/image" Target="../media/image9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jpeg"/><Relationship Id="rId4" Type="http://schemas.openxmlformats.org/officeDocument/2006/relationships/image" Target="../media/image5.jpg"/><Relationship Id="rId5" Type="http://schemas.openxmlformats.org/officeDocument/2006/relationships/image" Target="../media/image33.png"/><Relationship Id="rId6" Type="http://schemas.openxmlformats.org/officeDocument/2006/relationships/image" Target="../media/image91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jpeg"/><Relationship Id="rId4" Type="http://schemas.openxmlformats.org/officeDocument/2006/relationships/image" Target="../media/image61.jp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7.pn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jpg"/><Relationship Id="rId4" Type="http://schemas.openxmlformats.org/officeDocument/2006/relationships/image" Target="../media/image69.png"/><Relationship Id="rId5" Type="http://schemas.openxmlformats.org/officeDocument/2006/relationships/image" Target="../media/image91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0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1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2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3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jpg"/><Relationship Id="rId4" Type="http://schemas.openxmlformats.org/officeDocument/2006/relationships/image" Target="../media/image74.jpeg"/><Relationship Id="rId5" Type="http://schemas.openxmlformats.org/officeDocument/2006/relationships/image" Target="../media/image9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5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76.jp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jpeg"/><Relationship Id="rId4" Type="http://schemas.openxmlformats.org/officeDocument/2006/relationships/image" Target="../media/image5.jpg"/><Relationship Id="rId5" Type="http://schemas.openxmlformats.org/officeDocument/2006/relationships/image" Target="../media/image78.jpe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microsoft.com/office/2007/relationships/hdphoto" Target="../media/hdphoto1.wdp"/><Relationship Id="rId10" Type="http://schemas.openxmlformats.org/officeDocument/2006/relationships/image" Target="../media/image91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4.jpeg"/><Relationship Id="rId4" Type="http://schemas.openxmlformats.org/officeDocument/2006/relationships/image" Target="../media/image5.jpg"/><Relationship Id="rId5" Type="http://schemas.openxmlformats.org/officeDocument/2006/relationships/image" Target="../media/image91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5.jpg"/><Relationship Id="rId6" Type="http://schemas.openxmlformats.org/officeDocument/2006/relationships/image" Target="../media/image91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9.jpeg"/><Relationship Id="rId4" Type="http://schemas.openxmlformats.org/officeDocument/2006/relationships/image" Target="../media/image5.jpg"/><Relationship Id="rId5" Type="http://schemas.openxmlformats.org/officeDocument/2006/relationships/image" Target="../media/image90.png"/><Relationship Id="rId6" Type="http://schemas.microsoft.com/office/2007/relationships/hdphoto" Target="../media/hdphoto2.wdp"/><Relationship Id="rId7" Type="http://schemas.openxmlformats.org/officeDocument/2006/relationships/image" Target="../media/image9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7.png"/><Relationship Id="rId5" Type="http://schemas.openxmlformats.org/officeDocument/2006/relationships/image" Target="../media/image91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91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5.jpg"/><Relationship Id="rId5" Type="http://schemas.openxmlformats.org/officeDocument/2006/relationships/image" Target="../media/image16.jpeg"/><Relationship Id="rId6" Type="http://schemas.openxmlformats.org/officeDocument/2006/relationships/image" Target="../media/image17.jpg"/><Relationship Id="rId7" Type="http://schemas.openxmlformats.org/officeDocument/2006/relationships/image" Target="../media/image18.jpeg"/><Relationship Id="rId8" Type="http://schemas.openxmlformats.org/officeDocument/2006/relationships/image" Target="../media/image91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91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23.jpg"/><Relationship Id="rId5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06376"/>
            <a:ext cx="4584294" cy="12901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640572" y="627534"/>
            <a:ext cx="59263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Direção Defensiva</a:t>
            </a:r>
            <a:endParaRPr lang="pt-BR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m 5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D7089A6C-B2BC-4658-ACCC-C7651FC92E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5" b="5252"/>
          <a:stretch/>
        </p:blipFill>
        <p:spPr>
          <a:xfrm>
            <a:off x="5913" y="1488286"/>
            <a:ext cx="359983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61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09635" y="1214428"/>
            <a:ext cx="25560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IMPERÍCIA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272522" y="1214428"/>
            <a:ext cx="25560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IMPRUDÊNCIA</a:t>
            </a:r>
          </a:p>
        </p:txBody>
      </p:sp>
      <p:sp>
        <p:nvSpPr>
          <p:cNvPr id="5" name="Retângulo 4"/>
          <p:cNvSpPr/>
          <p:nvPr/>
        </p:nvSpPr>
        <p:spPr>
          <a:xfrm>
            <a:off x="6326051" y="1214428"/>
            <a:ext cx="2571736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NEGLIGÊNCIA</a:t>
            </a:r>
          </a:p>
        </p:txBody>
      </p:sp>
      <p:pic>
        <p:nvPicPr>
          <p:cNvPr id="6" name="Imagem 5" descr="Imperíc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977803"/>
            <a:ext cx="2428892" cy="1879963"/>
          </a:xfrm>
          <a:prstGeom prst="rect">
            <a:avLst/>
          </a:prstGeom>
        </p:spPr>
      </p:pic>
      <p:pic>
        <p:nvPicPr>
          <p:cNvPr id="7" name="Imagem 6" descr="Avanço de Sina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3071816"/>
            <a:ext cx="1789975" cy="1694509"/>
          </a:xfrm>
          <a:prstGeom prst="rect">
            <a:avLst/>
          </a:prstGeom>
        </p:spPr>
      </p:pic>
      <p:pic>
        <p:nvPicPr>
          <p:cNvPr id="9" name="Imagem 8" descr="Condutor com son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2857502"/>
            <a:ext cx="1619250" cy="196215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7274" y="1714494"/>
            <a:ext cx="2675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F6600"/>
                </a:solidFill>
              </a:rPr>
              <a:t>Falta de habilidade</a:t>
            </a:r>
            <a:r>
              <a:rPr lang="pt-BR" sz="2000" dirty="0">
                <a:solidFill>
                  <a:schemeClr val="tx2"/>
                </a:solidFill>
              </a:rPr>
              <a:t>, de treinamento e de </a:t>
            </a:r>
            <a:r>
              <a:rPr lang="pt-BR" sz="2000" b="1" dirty="0">
                <a:solidFill>
                  <a:schemeClr val="tx2"/>
                </a:solidFill>
              </a:rPr>
              <a:t>domínio com o veículo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90763" y="1714494"/>
            <a:ext cx="255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F6600"/>
                </a:solidFill>
              </a:rPr>
              <a:t>Ato inseguro</a:t>
            </a:r>
            <a:r>
              <a:rPr lang="pt-BR" sz="2000" dirty="0">
                <a:solidFill>
                  <a:schemeClr val="tx2"/>
                </a:solidFill>
              </a:rPr>
              <a:t> praticado pelo </a:t>
            </a:r>
            <a:r>
              <a:rPr lang="pt-BR" sz="2000" b="1" dirty="0">
                <a:solidFill>
                  <a:schemeClr val="tx2"/>
                </a:solidFill>
              </a:rPr>
              <a:t>condutor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06330" y="1142990"/>
            <a:ext cx="2786050" cy="37147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169153" y="1135894"/>
            <a:ext cx="2786050" cy="37218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6215074" y="1135895"/>
            <a:ext cx="2786050" cy="37218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391580" y="1689651"/>
            <a:ext cx="2428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F6600"/>
                </a:solidFill>
              </a:rPr>
              <a:t>Indiferença</a:t>
            </a:r>
            <a:r>
              <a:rPr lang="pt-BR" dirty="0">
                <a:solidFill>
                  <a:schemeClr val="tx2"/>
                </a:solidFill>
              </a:rPr>
              <a:t> do condutor diante de uma </a:t>
            </a:r>
            <a:r>
              <a:rPr lang="pt-BR" b="1" dirty="0">
                <a:solidFill>
                  <a:schemeClr val="tx2"/>
                </a:solidFill>
              </a:rPr>
              <a:t>condição adversa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SINISTROS – Principais causas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61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0C854565-4280-1B7F-063B-A8F2C06E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718" y="1047450"/>
            <a:ext cx="3743268" cy="1865538"/>
          </a:xfrm>
          <a:prstGeom prst="rect">
            <a:avLst/>
          </a:prstGeom>
        </p:spPr>
      </p:pic>
      <p:sp>
        <p:nvSpPr>
          <p:cNvPr id="4" name="Retângulo de cantos arredondados 3"/>
          <p:cNvSpPr/>
          <p:nvPr/>
        </p:nvSpPr>
        <p:spPr>
          <a:xfrm>
            <a:off x="1547664" y="3651870"/>
            <a:ext cx="7587698" cy="1064160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Contudo, deve-se tomar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cuidado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com esta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</a:rPr>
              <a:t>facilidade subjetiva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,</a:t>
            </a:r>
          </a:p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não descuidando-se da atenção e conduta correta ao dirigir.</a:t>
            </a:r>
            <a:endParaRPr lang="pt-BR" sz="2000" i="1" dirty="0">
              <a:solidFill>
                <a:schemeClr val="tx1"/>
              </a:solidFill>
            </a:endParaRPr>
          </a:p>
        </p:txBody>
      </p:sp>
      <p:pic>
        <p:nvPicPr>
          <p:cNvPr id="7" name="Imagem 6" descr="Postura corre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8" y="3114343"/>
            <a:ext cx="1857388" cy="184148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13893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277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ERGONOMIA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75D7588-1FC7-7E4F-4BD9-CC24DB20BB4D}"/>
              </a:ext>
            </a:extLst>
          </p:cNvPr>
          <p:cNvSpPr txBox="1"/>
          <p:nvPr/>
        </p:nvSpPr>
        <p:spPr>
          <a:xfrm>
            <a:off x="102781" y="1121284"/>
            <a:ext cx="4253195" cy="160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/>
              <a:t>... é a </a:t>
            </a:r>
            <a:r>
              <a:rPr lang="pt-BR" sz="2200" b="1" i="1" dirty="0"/>
              <a:t>ciência</a:t>
            </a:r>
            <a:r>
              <a:rPr lang="pt-BR" sz="2200" i="1" dirty="0"/>
              <a:t> que estuda a </a:t>
            </a:r>
            <a:r>
              <a:rPr lang="pt-BR" sz="2200" i="1" dirty="0">
                <a:highlight>
                  <a:srgbClr val="FFFF00"/>
                </a:highlight>
              </a:rPr>
              <a:t>relação entre o ser humano e as máquinas</a:t>
            </a:r>
            <a:r>
              <a:rPr lang="pt-BR" sz="2200" i="1" dirty="0"/>
              <a:t>, buscando oferecer maior </a:t>
            </a:r>
            <a:r>
              <a:rPr lang="pt-BR" sz="2200" i="1" dirty="0">
                <a:highlight>
                  <a:srgbClr val="00FFFF"/>
                </a:highlight>
              </a:rPr>
              <a:t>conforto e segurança</a:t>
            </a:r>
            <a:r>
              <a:rPr lang="pt-BR" sz="2200" i="1" dirty="0"/>
              <a:t> aos usuários.</a:t>
            </a:r>
          </a:p>
        </p:txBody>
      </p:sp>
      <p:grpSp>
        <p:nvGrpSpPr>
          <p:cNvPr id="155" name="Agrupar 154">
            <a:extLst>
              <a:ext uri="{FF2B5EF4-FFF2-40B4-BE49-F238E27FC236}">
                <a16:creationId xmlns:a16="http://schemas.microsoft.com/office/drawing/2014/main" id="{82CF184A-B5CD-F2DD-71C1-6E93999B1D5D}"/>
              </a:ext>
            </a:extLst>
          </p:cNvPr>
          <p:cNvGrpSpPr/>
          <p:nvPr/>
        </p:nvGrpSpPr>
        <p:grpSpPr>
          <a:xfrm>
            <a:off x="4542740" y="539811"/>
            <a:ext cx="892617" cy="1437525"/>
            <a:chOff x="4542740" y="539811"/>
            <a:chExt cx="892617" cy="1437525"/>
          </a:xfrm>
        </p:grpSpPr>
        <p:sp>
          <p:nvSpPr>
            <p:cNvPr id="103" name="CaixaDeTexto 102">
              <a:extLst>
                <a:ext uri="{FF2B5EF4-FFF2-40B4-BE49-F238E27FC236}">
                  <a16:creationId xmlns:a16="http://schemas.microsoft.com/office/drawing/2014/main" id="{0FFD1CFE-6155-C52B-A335-35CA07A5D3A5}"/>
                </a:ext>
              </a:extLst>
            </p:cNvPr>
            <p:cNvSpPr txBox="1"/>
            <p:nvPr/>
          </p:nvSpPr>
          <p:spPr>
            <a:xfrm>
              <a:off x="4542740" y="539811"/>
              <a:ext cx="892617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sz="1200" dirty="0"/>
                <a:t>Carroceria</a:t>
              </a:r>
              <a:br>
                <a:rPr lang="pt-BR" sz="1200" dirty="0"/>
              </a:br>
              <a:r>
                <a:rPr lang="pt-BR" sz="1200" dirty="0"/>
                <a:t>deformável</a:t>
              </a:r>
            </a:p>
          </p:txBody>
        </p: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DF7A2618-6469-0C14-16AA-DF5941E9DC75}"/>
                </a:ext>
              </a:extLst>
            </p:cNvPr>
            <p:cNvCxnSpPr>
              <a:cxnSpLocks/>
              <a:stCxn id="103" idx="2"/>
              <a:endCxn id="105" idx="0"/>
            </p:cNvCxnSpPr>
            <p:nvPr/>
          </p:nvCxnSpPr>
          <p:spPr>
            <a:xfrm flipH="1">
              <a:off x="4987655" y="942101"/>
              <a:ext cx="1394" cy="92723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EF7164A2-D6D5-B47F-7AE8-DF98822C19CB}"/>
                </a:ext>
              </a:extLst>
            </p:cNvPr>
            <p:cNvSpPr/>
            <p:nvPr/>
          </p:nvSpPr>
          <p:spPr>
            <a:xfrm>
              <a:off x="4933655" y="1869336"/>
              <a:ext cx="108000" cy="10800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33F1F19B-B0E0-004F-FC68-4AAAB1EE6CC7}"/>
              </a:ext>
            </a:extLst>
          </p:cNvPr>
          <p:cNvGrpSpPr/>
          <p:nvPr/>
        </p:nvGrpSpPr>
        <p:grpSpPr>
          <a:xfrm>
            <a:off x="5214617" y="1001646"/>
            <a:ext cx="588623" cy="619441"/>
            <a:chOff x="5214617" y="1001646"/>
            <a:chExt cx="588623" cy="619441"/>
          </a:xfrm>
        </p:grpSpPr>
        <p:sp>
          <p:nvSpPr>
            <p:cNvPr id="108" name="CaixaDeTexto 107">
              <a:extLst>
                <a:ext uri="{FF2B5EF4-FFF2-40B4-BE49-F238E27FC236}">
                  <a16:creationId xmlns:a16="http://schemas.microsoft.com/office/drawing/2014/main" id="{3E54C556-4785-C0BD-E5B8-F75E067EFE43}"/>
                </a:ext>
              </a:extLst>
            </p:cNvPr>
            <p:cNvSpPr txBox="1"/>
            <p:nvPr/>
          </p:nvSpPr>
          <p:spPr>
            <a:xfrm>
              <a:off x="5214617" y="1001646"/>
              <a:ext cx="588623" cy="248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sz="1200" dirty="0"/>
                <a:t>Airbag</a:t>
              </a:r>
            </a:p>
          </p:txBody>
        </p: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956952B2-0861-795E-A2C2-527FC3F14D98}"/>
                </a:ext>
              </a:extLst>
            </p:cNvPr>
            <p:cNvSpPr/>
            <p:nvPr/>
          </p:nvSpPr>
          <p:spPr>
            <a:xfrm>
              <a:off x="5452147" y="1513087"/>
              <a:ext cx="108000" cy="10800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B5908578-93D6-0004-F605-119EFA7F53EE}"/>
                </a:ext>
              </a:extLst>
            </p:cNvPr>
            <p:cNvCxnSpPr>
              <a:cxnSpLocks/>
              <a:stCxn id="108" idx="2"/>
              <a:endCxn id="109" idx="0"/>
            </p:cNvCxnSpPr>
            <p:nvPr/>
          </p:nvCxnSpPr>
          <p:spPr>
            <a:xfrm flipH="1">
              <a:off x="5506147" y="1250047"/>
              <a:ext cx="2782" cy="26304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Agrupar 156">
            <a:extLst>
              <a:ext uri="{FF2B5EF4-FFF2-40B4-BE49-F238E27FC236}">
                <a16:creationId xmlns:a16="http://schemas.microsoft.com/office/drawing/2014/main" id="{7AECAF6A-615E-5BBD-F772-0C238261443B}"/>
              </a:ext>
            </a:extLst>
          </p:cNvPr>
          <p:cNvGrpSpPr/>
          <p:nvPr/>
        </p:nvGrpSpPr>
        <p:grpSpPr>
          <a:xfrm>
            <a:off x="5775067" y="537415"/>
            <a:ext cx="810478" cy="1029672"/>
            <a:chOff x="5775067" y="537415"/>
            <a:chExt cx="810478" cy="1029672"/>
          </a:xfrm>
        </p:grpSpPr>
        <p:sp>
          <p:nvSpPr>
            <p:cNvPr id="113" name="CaixaDeTexto 112">
              <a:extLst>
                <a:ext uri="{FF2B5EF4-FFF2-40B4-BE49-F238E27FC236}">
                  <a16:creationId xmlns:a16="http://schemas.microsoft.com/office/drawing/2014/main" id="{BE6F9D24-CE5A-CD60-A824-AAAAA6704258}"/>
                </a:ext>
              </a:extLst>
            </p:cNvPr>
            <p:cNvSpPr txBox="1"/>
            <p:nvPr/>
          </p:nvSpPr>
          <p:spPr>
            <a:xfrm>
              <a:off x="5775067" y="537415"/>
              <a:ext cx="810478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sz="1200" dirty="0"/>
                <a:t>Encosto</a:t>
              </a:r>
              <a:br>
                <a:rPr lang="pt-BR" sz="1200" dirty="0"/>
              </a:br>
              <a:r>
                <a:rPr lang="pt-BR" sz="1200" dirty="0"/>
                <a:t>de cabeça</a:t>
              </a:r>
            </a:p>
          </p:txBody>
        </p: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96134F59-290A-ABB4-D3B1-D6440AED5BE2}"/>
                </a:ext>
              </a:extLst>
            </p:cNvPr>
            <p:cNvCxnSpPr>
              <a:cxnSpLocks/>
              <a:stCxn id="113" idx="2"/>
              <a:endCxn id="117" idx="0"/>
            </p:cNvCxnSpPr>
            <p:nvPr/>
          </p:nvCxnSpPr>
          <p:spPr>
            <a:xfrm flipH="1">
              <a:off x="6174533" y="939705"/>
              <a:ext cx="5773" cy="519382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Elipse 116">
              <a:extLst>
                <a:ext uri="{FF2B5EF4-FFF2-40B4-BE49-F238E27FC236}">
                  <a16:creationId xmlns:a16="http://schemas.microsoft.com/office/drawing/2014/main" id="{41F90233-C807-69FD-EBCC-388732A5383B}"/>
                </a:ext>
              </a:extLst>
            </p:cNvPr>
            <p:cNvSpPr/>
            <p:nvPr/>
          </p:nvSpPr>
          <p:spPr>
            <a:xfrm>
              <a:off x="6120533" y="1459087"/>
              <a:ext cx="108000" cy="10800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8" name="Agrupar 157">
            <a:extLst>
              <a:ext uri="{FF2B5EF4-FFF2-40B4-BE49-F238E27FC236}">
                <a16:creationId xmlns:a16="http://schemas.microsoft.com/office/drawing/2014/main" id="{B1B5190A-7A8E-CF59-768C-56F8017D46A2}"/>
              </a:ext>
            </a:extLst>
          </p:cNvPr>
          <p:cNvGrpSpPr/>
          <p:nvPr/>
        </p:nvGrpSpPr>
        <p:grpSpPr>
          <a:xfrm>
            <a:off x="8040543" y="1887103"/>
            <a:ext cx="1094819" cy="556178"/>
            <a:chOff x="8040543" y="1887103"/>
            <a:chExt cx="1094819" cy="556178"/>
          </a:xfrm>
        </p:grpSpPr>
        <p:sp>
          <p:nvSpPr>
            <p:cNvPr id="119" name="CaixaDeTexto 118">
              <a:extLst>
                <a:ext uri="{FF2B5EF4-FFF2-40B4-BE49-F238E27FC236}">
                  <a16:creationId xmlns:a16="http://schemas.microsoft.com/office/drawing/2014/main" id="{3F30FFD9-AA7D-C59D-DEBB-4A433D8D6BD7}"/>
                </a:ext>
              </a:extLst>
            </p:cNvPr>
            <p:cNvSpPr txBox="1"/>
            <p:nvPr/>
          </p:nvSpPr>
          <p:spPr>
            <a:xfrm>
              <a:off x="8410968" y="1887103"/>
              <a:ext cx="724394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sz="1200" dirty="0"/>
                <a:t>Câmera e sensor de ré</a:t>
              </a:r>
            </a:p>
          </p:txBody>
        </p:sp>
        <p:grpSp>
          <p:nvGrpSpPr>
            <p:cNvPr id="120" name="Agrupar 119">
              <a:extLst>
                <a:ext uri="{FF2B5EF4-FFF2-40B4-BE49-F238E27FC236}">
                  <a16:creationId xmlns:a16="http://schemas.microsoft.com/office/drawing/2014/main" id="{FD2F932F-0E7B-BB4B-B898-220943BDFE17}"/>
                </a:ext>
              </a:extLst>
            </p:cNvPr>
            <p:cNvGrpSpPr/>
            <p:nvPr/>
          </p:nvGrpSpPr>
          <p:grpSpPr>
            <a:xfrm>
              <a:off x="8040543" y="2117350"/>
              <a:ext cx="370425" cy="108000"/>
              <a:chOff x="2869131" y="3375114"/>
              <a:chExt cx="370425" cy="108000"/>
            </a:xfrm>
          </p:grpSpPr>
          <p:cxnSp>
            <p:nvCxnSpPr>
              <p:cNvPr id="121" name="Conector reto 120">
                <a:extLst>
                  <a:ext uri="{FF2B5EF4-FFF2-40B4-BE49-F238E27FC236}">
                    <a16:creationId xmlns:a16="http://schemas.microsoft.com/office/drawing/2014/main" id="{51CFC1DE-A0A5-ED72-0F23-B38E82983ABF}"/>
                  </a:ext>
                </a:extLst>
              </p:cNvPr>
              <p:cNvCxnSpPr>
                <a:cxnSpLocks/>
                <a:stCxn id="119" idx="1"/>
                <a:endCxn id="122" idx="6"/>
              </p:cNvCxnSpPr>
              <p:nvPr/>
            </p:nvCxnSpPr>
            <p:spPr>
              <a:xfrm flipH="1">
                <a:off x="2977131" y="3422956"/>
                <a:ext cx="262425" cy="615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Elipse 121">
                <a:extLst>
                  <a:ext uri="{FF2B5EF4-FFF2-40B4-BE49-F238E27FC236}">
                    <a16:creationId xmlns:a16="http://schemas.microsoft.com/office/drawing/2014/main" id="{5E033FED-9B09-D110-7E14-0091B00F8E64}"/>
                  </a:ext>
                </a:extLst>
              </p:cNvPr>
              <p:cNvSpPr/>
              <p:nvPr/>
            </p:nvSpPr>
            <p:spPr>
              <a:xfrm>
                <a:off x="2869131" y="3375114"/>
                <a:ext cx="108000" cy="108000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78B9ADC7-FC90-9AEE-25D7-62BCECF004C1}"/>
              </a:ext>
            </a:extLst>
          </p:cNvPr>
          <p:cNvGrpSpPr/>
          <p:nvPr/>
        </p:nvGrpSpPr>
        <p:grpSpPr>
          <a:xfrm>
            <a:off x="6185116" y="1567087"/>
            <a:ext cx="1411220" cy="1949546"/>
            <a:chOff x="6185116" y="1567087"/>
            <a:chExt cx="1411220" cy="1949546"/>
          </a:xfrm>
        </p:grpSpPr>
        <p:sp>
          <p:nvSpPr>
            <p:cNvPr id="132" name="CaixaDeTexto 131">
              <a:extLst>
                <a:ext uri="{FF2B5EF4-FFF2-40B4-BE49-F238E27FC236}">
                  <a16:creationId xmlns:a16="http://schemas.microsoft.com/office/drawing/2014/main" id="{620FB291-BF36-CE38-6C53-65B28C4F1734}"/>
                </a:ext>
              </a:extLst>
            </p:cNvPr>
            <p:cNvSpPr txBox="1"/>
            <p:nvPr/>
          </p:nvSpPr>
          <p:spPr>
            <a:xfrm>
              <a:off x="6185116" y="3114343"/>
              <a:ext cx="141122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sz="1200" dirty="0"/>
                <a:t>Cinto de segurança</a:t>
              </a:r>
              <a:br>
                <a:rPr lang="pt-BR" sz="1200" dirty="0"/>
              </a:br>
              <a:r>
                <a:rPr lang="pt-BR" sz="1200" dirty="0"/>
                <a:t>de 3 pontos Retrátil</a:t>
              </a:r>
            </a:p>
          </p:txBody>
        </p:sp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85BE43EA-741C-A872-DEAF-3CCB8EFF52A9}"/>
                </a:ext>
              </a:extLst>
            </p:cNvPr>
            <p:cNvSpPr/>
            <p:nvPr/>
          </p:nvSpPr>
          <p:spPr>
            <a:xfrm>
              <a:off x="6850234" y="1567087"/>
              <a:ext cx="108000" cy="10800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cxnSp>
          <p:nvCxnSpPr>
            <p:cNvPr id="134" name="Conector reto 133">
              <a:extLst>
                <a:ext uri="{FF2B5EF4-FFF2-40B4-BE49-F238E27FC236}">
                  <a16:creationId xmlns:a16="http://schemas.microsoft.com/office/drawing/2014/main" id="{1829CF9B-6E76-A925-3EB0-EACF15F1FA6C}"/>
                </a:ext>
              </a:extLst>
            </p:cNvPr>
            <p:cNvCxnSpPr>
              <a:cxnSpLocks/>
              <a:stCxn id="133" idx="4"/>
              <a:endCxn id="132" idx="0"/>
            </p:cNvCxnSpPr>
            <p:nvPr/>
          </p:nvCxnSpPr>
          <p:spPr>
            <a:xfrm flipH="1">
              <a:off x="6890726" y="1675087"/>
              <a:ext cx="13508" cy="143925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Agrupar 160">
            <a:extLst>
              <a:ext uri="{FF2B5EF4-FFF2-40B4-BE49-F238E27FC236}">
                <a16:creationId xmlns:a16="http://schemas.microsoft.com/office/drawing/2014/main" id="{CD4A31D1-C658-5209-3118-A1DC0D1335BC}"/>
              </a:ext>
            </a:extLst>
          </p:cNvPr>
          <p:cNvGrpSpPr/>
          <p:nvPr/>
        </p:nvGrpSpPr>
        <p:grpSpPr>
          <a:xfrm>
            <a:off x="5222896" y="2104280"/>
            <a:ext cx="806696" cy="1248010"/>
            <a:chOff x="5222896" y="2104280"/>
            <a:chExt cx="806696" cy="1248010"/>
          </a:xfrm>
        </p:grpSpPr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70DBDEA3-9D7C-8B97-9B38-0413B918E662}"/>
                </a:ext>
              </a:extLst>
            </p:cNvPr>
            <p:cNvSpPr txBox="1"/>
            <p:nvPr/>
          </p:nvSpPr>
          <p:spPr>
            <a:xfrm>
              <a:off x="5222896" y="2796112"/>
              <a:ext cx="806696" cy="556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sz="1200" dirty="0"/>
                <a:t>Barras de </a:t>
              </a:r>
              <a:br>
                <a:rPr lang="pt-BR" sz="1200" dirty="0"/>
              </a:br>
              <a:r>
                <a:rPr lang="pt-BR" sz="1200" dirty="0"/>
                <a:t>proteção</a:t>
              </a:r>
              <a:br>
                <a:rPr lang="pt-BR" sz="1200" dirty="0"/>
              </a:br>
              <a:r>
                <a:rPr lang="pt-BR" sz="1200" dirty="0"/>
                <a:t>lateral</a:t>
              </a:r>
            </a:p>
          </p:txBody>
        </p:sp>
        <p:sp>
          <p:nvSpPr>
            <p:cNvPr id="138" name="Elipse 137">
              <a:extLst>
                <a:ext uri="{FF2B5EF4-FFF2-40B4-BE49-F238E27FC236}">
                  <a16:creationId xmlns:a16="http://schemas.microsoft.com/office/drawing/2014/main" id="{59307AFB-2960-9756-425F-D30D4244110D}"/>
                </a:ext>
              </a:extLst>
            </p:cNvPr>
            <p:cNvSpPr/>
            <p:nvPr/>
          </p:nvSpPr>
          <p:spPr>
            <a:xfrm>
              <a:off x="5571527" y="2104280"/>
              <a:ext cx="108000" cy="10800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cxnSp>
          <p:nvCxnSpPr>
            <p:cNvPr id="139" name="Conector reto 138">
              <a:extLst>
                <a:ext uri="{FF2B5EF4-FFF2-40B4-BE49-F238E27FC236}">
                  <a16:creationId xmlns:a16="http://schemas.microsoft.com/office/drawing/2014/main" id="{201F438E-0D16-25EA-07A8-C032101125B6}"/>
                </a:ext>
              </a:extLst>
            </p:cNvPr>
            <p:cNvCxnSpPr>
              <a:cxnSpLocks/>
              <a:stCxn id="138" idx="4"/>
              <a:endCxn id="137" idx="0"/>
            </p:cNvCxnSpPr>
            <p:nvPr/>
          </p:nvCxnSpPr>
          <p:spPr>
            <a:xfrm>
              <a:off x="5625527" y="2212280"/>
              <a:ext cx="717" cy="583832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Agrupar 158">
            <a:extLst>
              <a:ext uri="{FF2B5EF4-FFF2-40B4-BE49-F238E27FC236}">
                <a16:creationId xmlns:a16="http://schemas.microsoft.com/office/drawing/2014/main" id="{5C79C2B1-83A9-D18B-CA11-A8D93FD95ABC}"/>
              </a:ext>
            </a:extLst>
          </p:cNvPr>
          <p:cNvGrpSpPr/>
          <p:nvPr/>
        </p:nvGrpSpPr>
        <p:grpSpPr>
          <a:xfrm>
            <a:off x="7402257" y="2485112"/>
            <a:ext cx="1054483" cy="782946"/>
            <a:chOff x="7402257" y="2485112"/>
            <a:chExt cx="1054483" cy="782946"/>
          </a:xfrm>
        </p:grpSpPr>
        <p:sp>
          <p:nvSpPr>
            <p:cNvPr id="126" name="CaixaDeTexto 125">
              <a:extLst>
                <a:ext uri="{FF2B5EF4-FFF2-40B4-BE49-F238E27FC236}">
                  <a16:creationId xmlns:a16="http://schemas.microsoft.com/office/drawing/2014/main" id="{D9986E4B-83FA-92FA-3E11-46543E6C19CE}"/>
                </a:ext>
              </a:extLst>
            </p:cNvPr>
            <p:cNvSpPr txBox="1"/>
            <p:nvPr/>
          </p:nvSpPr>
          <p:spPr>
            <a:xfrm>
              <a:off x="7732346" y="2865768"/>
              <a:ext cx="724394" cy="40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pt-BR" sz="1200" dirty="0"/>
                <a:t>Freios</a:t>
              </a:r>
              <a:br>
                <a:rPr lang="pt-BR" sz="1200" dirty="0"/>
              </a:br>
              <a:r>
                <a:rPr lang="pt-BR" sz="1200" dirty="0"/>
                <a:t>ABS</a:t>
              </a:r>
            </a:p>
          </p:txBody>
        </p:sp>
        <p:sp>
          <p:nvSpPr>
            <p:cNvPr id="127" name="Elipse 126">
              <a:extLst>
                <a:ext uri="{FF2B5EF4-FFF2-40B4-BE49-F238E27FC236}">
                  <a16:creationId xmlns:a16="http://schemas.microsoft.com/office/drawing/2014/main" id="{5F96F83B-4247-B446-1A08-E09A66CF3461}"/>
                </a:ext>
              </a:extLst>
            </p:cNvPr>
            <p:cNvSpPr/>
            <p:nvPr/>
          </p:nvSpPr>
          <p:spPr>
            <a:xfrm>
              <a:off x="7402257" y="2485112"/>
              <a:ext cx="108000" cy="10800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C41BD497-DF89-D2B9-47A7-B08F8FAB6AF0}"/>
                </a:ext>
              </a:extLst>
            </p:cNvPr>
            <p:cNvCxnSpPr>
              <a:cxnSpLocks/>
              <a:stCxn id="127" idx="6"/>
            </p:cNvCxnSpPr>
            <p:nvPr/>
          </p:nvCxnSpPr>
          <p:spPr>
            <a:xfrm>
              <a:off x="7510257" y="2539112"/>
              <a:ext cx="584286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to 144">
              <a:extLst>
                <a:ext uri="{FF2B5EF4-FFF2-40B4-BE49-F238E27FC236}">
                  <a16:creationId xmlns:a16="http://schemas.microsoft.com/office/drawing/2014/main" id="{B41251B2-9FA4-3A67-E3DC-744FE1AA6A3E}"/>
                </a:ext>
              </a:extLst>
            </p:cNvPr>
            <p:cNvCxnSpPr>
              <a:cxnSpLocks/>
              <a:stCxn id="126" idx="0"/>
            </p:cNvCxnSpPr>
            <p:nvPr/>
          </p:nvCxnSpPr>
          <p:spPr>
            <a:xfrm flipH="1" flipV="1">
              <a:off x="8087556" y="2539112"/>
              <a:ext cx="6987" cy="32665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245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162" y="2211107"/>
            <a:ext cx="3210625" cy="2146291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214282" y="1635646"/>
            <a:ext cx="3929090" cy="428628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</a:rPr>
              <a:t> A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aderência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</a:rPr>
              <a:t> está diretamente ligada: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61" y="3147814"/>
            <a:ext cx="4819784" cy="169069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277282" y="2635778"/>
            <a:ext cx="2437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Calibragem</a:t>
            </a:r>
            <a:r>
              <a:rPr lang="en-US" sz="2200" b="1" dirty="0"/>
              <a:t> </a:t>
            </a:r>
            <a:r>
              <a:rPr lang="pt-BR" sz="2200" b="1" noProof="1"/>
              <a:t>Correta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509376" y="1425289"/>
            <a:ext cx="17363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noProof="1"/>
              <a:t>Conservação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5723558" y="1372124"/>
            <a:ext cx="3071834" cy="3071834"/>
          </a:xfrm>
          <a:prstGeom prst="roundRect">
            <a:avLst>
              <a:gd name="adj" fmla="val 6283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Conector de seta reta 15"/>
          <p:cNvCxnSpPr/>
          <p:nvPr/>
        </p:nvCxnSpPr>
        <p:spPr>
          <a:xfrm rot="5400000">
            <a:off x="1873340" y="2402487"/>
            <a:ext cx="684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cxnSpLocks/>
            <a:stCxn id="6" idx="3"/>
          </p:cNvCxnSpPr>
          <p:nvPr/>
        </p:nvCxnSpPr>
        <p:spPr>
          <a:xfrm>
            <a:off x="4143372" y="1849960"/>
            <a:ext cx="13647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2127582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ADERÊNCIA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0D9CF12-D278-6B92-B3CB-E923AC534E0F}"/>
              </a:ext>
            </a:extLst>
          </p:cNvPr>
          <p:cNvSpPr txBox="1"/>
          <p:nvPr/>
        </p:nvSpPr>
        <p:spPr>
          <a:xfrm>
            <a:off x="2629553" y="555526"/>
            <a:ext cx="6371603" cy="455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/>
              <a:t>... é a capacidade de </a:t>
            </a:r>
            <a:r>
              <a:rPr lang="pt-BR" sz="2200" i="1" dirty="0">
                <a:highlight>
                  <a:srgbClr val="FFFF00"/>
                </a:highlight>
              </a:rPr>
              <a:t>atrito do pneu</a:t>
            </a:r>
            <a:r>
              <a:rPr lang="pt-BR" sz="2200" i="1" dirty="0"/>
              <a:t> com o pavimento.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CA80E3D-C10F-7877-9E15-025C47B7E115}"/>
              </a:ext>
            </a:extLst>
          </p:cNvPr>
          <p:cNvGrpSpPr/>
          <p:nvPr/>
        </p:nvGrpSpPr>
        <p:grpSpPr>
          <a:xfrm>
            <a:off x="397992" y="2604975"/>
            <a:ext cx="3885656" cy="1262919"/>
            <a:chOff x="397992" y="2377915"/>
            <a:chExt cx="3885656" cy="1262919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FB987E4-8F8C-DFA1-0EC8-F4078A0F65E6}"/>
                </a:ext>
              </a:extLst>
            </p:cNvPr>
            <p:cNvSpPr/>
            <p:nvPr/>
          </p:nvSpPr>
          <p:spPr>
            <a:xfrm>
              <a:off x="397992" y="2377915"/>
              <a:ext cx="3885656" cy="33785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O QUE </a:t>
              </a:r>
              <a:r>
                <a:rPr lang="pt-BR" b="1" dirty="0">
                  <a:solidFill>
                    <a:schemeClr val="bg1"/>
                  </a:solidFill>
                </a:rPr>
                <a:t>FAZER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4E0ECFC4-A969-B70D-0CA8-EEC4E8069D7B}"/>
                </a:ext>
              </a:extLst>
            </p:cNvPr>
            <p:cNvSpPr/>
            <p:nvPr/>
          </p:nvSpPr>
          <p:spPr>
            <a:xfrm>
              <a:off x="397992" y="2377915"/>
              <a:ext cx="3885656" cy="1262919"/>
            </a:xfrm>
            <a:prstGeom prst="rect">
              <a:avLst/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BEC193E-F14F-5235-D7C6-B00825ADE209}"/>
              </a:ext>
            </a:extLst>
          </p:cNvPr>
          <p:cNvGrpSpPr/>
          <p:nvPr/>
        </p:nvGrpSpPr>
        <p:grpSpPr>
          <a:xfrm>
            <a:off x="4788024" y="2591311"/>
            <a:ext cx="3889451" cy="1268922"/>
            <a:chOff x="4788024" y="2364251"/>
            <a:chExt cx="3889451" cy="1268922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39F86E54-BF26-B716-53C1-C356FE575840}"/>
                </a:ext>
              </a:extLst>
            </p:cNvPr>
            <p:cNvSpPr/>
            <p:nvPr/>
          </p:nvSpPr>
          <p:spPr>
            <a:xfrm>
              <a:off x="4788024" y="2364251"/>
              <a:ext cx="3885656" cy="33785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O QUE </a:t>
              </a:r>
              <a:r>
                <a:rPr lang="pt-BR" b="1" dirty="0">
                  <a:solidFill>
                    <a:schemeClr val="bg1"/>
                  </a:solidFill>
                </a:rPr>
                <a:t>NÃO</a:t>
              </a:r>
              <a:r>
                <a:rPr lang="pt-BR" dirty="0">
                  <a:solidFill>
                    <a:schemeClr val="bg1"/>
                  </a:solidFill>
                </a:rPr>
                <a:t> FAZER</a:t>
              </a: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8625F7B-B4B3-B121-F9F7-D73FF5605AD5}"/>
                </a:ext>
              </a:extLst>
            </p:cNvPr>
            <p:cNvSpPr/>
            <p:nvPr/>
          </p:nvSpPr>
          <p:spPr>
            <a:xfrm>
              <a:off x="4791819" y="2370254"/>
              <a:ext cx="3885656" cy="1262919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537808" y="2969000"/>
            <a:ext cx="3386120" cy="83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/>
              <a:t>►Reduzir a marcha</a:t>
            </a:r>
          </a:p>
          <a:p>
            <a:pPr>
              <a:lnSpc>
                <a:spcPts val="3000"/>
              </a:lnSpc>
            </a:pPr>
            <a:r>
              <a:rPr lang="pt-BR" sz="2200" i="1" dirty="0"/>
              <a:t>►Virar levemente a direção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900625" y="2935511"/>
            <a:ext cx="3682675" cy="83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/>
              <a:t>►Frear</a:t>
            </a:r>
          </a:p>
          <a:p>
            <a:pPr>
              <a:lnSpc>
                <a:spcPts val="3000"/>
              </a:lnSpc>
            </a:pPr>
            <a:r>
              <a:rPr lang="pt-BR" sz="2200" i="1" dirty="0"/>
              <a:t>►Virar bruscamente a direção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Aquaplanagem ou Hidroplanagem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AECBAB9-0387-38B3-30DD-734DF8A7BC2A}"/>
              </a:ext>
            </a:extLst>
          </p:cNvPr>
          <p:cNvSpPr txBox="1"/>
          <p:nvPr/>
        </p:nvSpPr>
        <p:spPr>
          <a:xfrm>
            <a:off x="181811" y="1201436"/>
            <a:ext cx="5843601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BR" sz="2200" i="1" dirty="0"/>
              <a:t>... é a </a:t>
            </a:r>
            <a:r>
              <a:rPr lang="pt-BR" sz="2200" i="1" dirty="0">
                <a:highlight>
                  <a:srgbClr val="FFFF00"/>
                </a:highlight>
              </a:rPr>
              <a:t>perda total da aderência</a:t>
            </a:r>
            <a:r>
              <a:rPr lang="pt-BR" sz="2200" i="1" dirty="0"/>
              <a:t> dos pneus com o pavimento, devido a uma </a:t>
            </a:r>
            <a:r>
              <a:rPr lang="pt-BR" sz="2200" b="1" i="1" dirty="0"/>
              <a:t>fina camada d’água</a:t>
            </a:r>
            <a:r>
              <a:rPr lang="pt-BR" sz="2200" i="1" dirty="0"/>
              <a:t> formada entre a pista e os pneus</a:t>
            </a:r>
          </a:p>
        </p:txBody>
      </p:sp>
      <p:pic>
        <p:nvPicPr>
          <p:cNvPr id="24" name="Imagem 23" descr="Uma imagem contendo ao ar livre, estrada, carro, rua&#10;&#10;O conteúdo gerado por IA pode estar incorreto.">
            <a:extLst>
              <a:ext uri="{FF2B5EF4-FFF2-40B4-BE49-F238E27FC236}">
                <a16:creationId xmlns:a16="http://schemas.microsoft.com/office/drawing/2014/main" id="{1183C235-4335-98F7-B38D-FF51A3F83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62" y="671696"/>
            <a:ext cx="2487918" cy="1658612"/>
          </a:xfrm>
          <a:prstGeom prst="rect">
            <a:avLst/>
          </a:prstGeom>
        </p:spPr>
      </p:pic>
      <p:sp>
        <p:nvSpPr>
          <p:cNvPr id="25" name="Retângulo de cantos arredondados 3">
            <a:extLst>
              <a:ext uri="{FF2B5EF4-FFF2-40B4-BE49-F238E27FC236}">
                <a16:creationId xmlns:a16="http://schemas.microsoft.com/office/drawing/2014/main" id="{4D48AD93-383B-84BC-7296-64E74230EFC4}"/>
              </a:ext>
            </a:extLst>
          </p:cNvPr>
          <p:cNvSpPr/>
          <p:nvPr/>
        </p:nvSpPr>
        <p:spPr>
          <a:xfrm>
            <a:off x="-3854" y="4071407"/>
            <a:ext cx="9139216" cy="804599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Se o veículo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não estiver deixando rastro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na água do asfalto,</a:t>
            </a:r>
          </a:p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é indício de que ele 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</a:rPr>
              <a:t>pode estar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</a:rPr>
              <a:t>aquaplanando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pt-BR" sz="2000" i="1" dirty="0">
              <a:solidFill>
                <a:schemeClr val="tx1"/>
              </a:solidFill>
            </a:endParaRPr>
          </a:p>
        </p:txBody>
      </p:sp>
      <p:pic>
        <p:nvPicPr>
          <p:cNvPr id="34" name="Imagem 33" descr="Placa amarela com letras pretas&#10;&#10;O conteúdo gerado por IA pode estar incorreto.">
            <a:extLst>
              <a:ext uri="{FF2B5EF4-FFF2-40B4-BE49-F238E27FC236}">
                <a16:creationId xmlns:a16="http://schemas.microsoft.com/office/drawing/2014/main" id="{0C53A49E-3E4F-D138-7EEB-2D784D2D9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08733"/>
            <a:ext cx="763578" cy="716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42844" y="2143122"/>
            <a:ext cx="16560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Sub-esterçante</a:t>
            </a:r>
          </a:p>
        </p:txBody>
      </p:sp>
      <p:sp>
        <p:nvSpPr>
          <p:cNvPr id="6" name="Retângulo 5"/>
          <p:cNvSpPr/>
          <p:nvPr/>
        </p:nvSpPr>
        <p:spPr>
          <a:xfrm>
            <a:off x="857224" y="2590023"/>
            <a:ext cx="1656000" cy="3600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2"/>
                </a:solidFill>
              </a:rPr>
              <a:t>Aceleração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571604" y="3047740"/>
            <a:ext cx="1656000" cy="3600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2"/>
                </a:solidFill>
              </a:rPr>
              <a:t>Peso atrás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285984" y="3500444"/>
            <a:ext cx="1656000" cy="3600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2"/>
                </a:solidFill>
              </a:rPr>
              <a:t>Desgarra a frente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87438" y="4000510"/>
            <a:ext cx="1656000" cy="3600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2"/>
                </a:solidFill>
              </a:rPr>
              <a:t>Joga para FORA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643306" y="4500576"/>
            <a:ext cx="1656000" cy="3600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2"/>
                </a:solidFill>
              </a:rPr>
              <a:t>Centrífuga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773256" y="2143122"/>
            <a:ext cx="1656000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Sobre-esterçante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487636" y="2590023"/>
            <a:ext cx="1656000" cy="360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6600"/>
                </a:solidFill>
              </a:rPr>
              <a:t>Desaceleração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202016" y="3047740"/>
            <a:ext cx="1656000" cy="360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6600"/>
                </a:solidFill>
              </a:rPr>
              <a:t>Peso na frente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916396" y="3500444"/>
            <a:ext cx="1798876" cy="360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6600"/>
                </a:solidFill>
              </a:rPr>
              <a:t>Desgarra a traseira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630776" y="4000510"/>
            <a:ext cx="1656000" cy="360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6600"/>
                </a:solidFill>
              </a:rPr>
              <a:t>Joga para DENTRO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273718" y="4500576"/>
            <a:ext cx="1656000" cy="360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6600"/>
                </a:solidFill>
              </a:rPr>
              <a:t>Centrípeta</a:t>
            </a:r>
          </a:p>
        </p:txBody>
      </p:sp>
      <p:cxnSp>
        <p:nvCxnSpPr>
          <p:cNvPr id="19" name="Conector angulado 18"/>
          <p:cNvCxnSpPr/>
          <p:nvPr/>
        </p:nvCxnSpPr>
        <p:spPr>
          <a:xfrm>
            <a:off x="357158" y="2510945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angulado 38"/>
          <p:cNvCxnSpPr/>
          <p:nvPr/>
        </p:nvCxnSpPr>
        <p:spPr>
          <a:xfrm>
            <a:off x="1071538" y="3000378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angulado 39"/>
          <p:cNvCxnSpPr/>
          <p:nvPr/>
        </p:nvCxnSpPr>
        <p:spPr>
          <a:xfrm>
            <a:off x="1785918" y="3468545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angulado 40"/>
          <p:cNvCxnSpPr/>
          <p:nvPr/>
        </p:nvCxnSpPr>
        <p:spPr>
          <a:xfrm>
            <a:off x="2500298" y="3929072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angulado 41"/>
          <p:cNvCxnSpPr/>
          <p:nvPr/>
        </p:nvCxnSpPr>
        <p:spPr>
          <a:xfrm>
            <a:off x="3143240" y="4429138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angulado 42"/>
          <p:cNvCxnSpPr/>
          <p:nvPr/>
        </p:nvCxnSpPr>
        <p:spPr>
          <a:xfrm>
            <a:off x="4000496" y="2500312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angulado 43"/>
          <p:cNvCxnSpPr/>
          <p:nvPr/>
        </p:nvCxnSpPr>
        <p:spPr>
          <a:xfrm>
            <a:off x="4714876" y="3000378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angulado 44"/>
          <p:cNvCxnSpPr/>
          <p:nvPr/>
        </p:nvCxnSpPr>
        <p:spPr>
          <a:xfrm>
            <a:off x="5429256" y="3500444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angulado 45"/>
          <p:cNvCxnSpPr/>
          <p:nvPr/>
        </p:nvCxnSpPr>
        <p:spPr>
          <a:xfrm>
            <a:off x="6143636" y="3929072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angulado 46"/>
          <p:cNvCxnSpPr/>
          <p:nvPr/>
        </p:nvCxnSpPr>
        <p:spPr>
          <a:xfrm>
            <a:off x="6786578" y="4429138"/>
            <a:ext cx="428628" cy="214314"/>
          </a:xfrm>
          <a:prstGeom prst="bentConnector3">
            <a:avLst>
              <a:gd name="adj1" fmla="val -7054"/>
            </a:avLst>
          </a:prstGeom>
          <a:ln w="508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Transferência de Massa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D94FB2-CD90-E7CF-1B30-EF378A4E3A0E}"/>
              </a:ext>
            </a:extLst>
          </p:cNvPr>
          <p:cNvSpPr txBox="1"/>
          <p:nvPr/>
        </p:nvSpPr>
        <p:spPr>
          <a:xfrm>
            <a:off x="124783" y="1020256"/>
            <a:ext cx="5383322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200" i="1" dirty="0"/>
              <a:t>... consiste na </a:t>
            </a:r>
            <a:r>
              <a:rPr lang="pt-BR" sz="2200" b="1" i="1" dirty="0"/>
              <a:t>sobrecarga de peso</a:t>
            </a:r>
            <a:r>
              <a:rPr lang="pt-BR" sz="2200" i="1" dirty="0"/>
              <a:t> no eixo </a:t>
            </a:r>
            <a:r>
              <a:rPr lang="pt-BR" sz="2200" i="1" dirty="0">
                <a:highlight>
                  <a:srgbClr val="FFFF00"/>
                </a:highlight>
              </a:rPr>
              <a:t>traseiro</a:t>
            </a:r>
            <a:r>
              <a:rPr lang="pt-BR" sz="2200" i="1" dirty="0"/>
              <a:t> ou </a:t>
            </a:r>
            <a:r>
              <a:rPr lang="pt-BR" sz="2200" i="1" dirty="0">
                <a:highlight>
                  <a:srgbClr val="FFFF00"/>
                </a:highlight>
              </a:rPr>
              <a:t>dianteiro</a:t>
            </a:r>
            <a:r>
              <a:rPr lang="pt-BR" sz="2200" i="1" dirty="0"/>
              <a:t> em razão da </a:t>
            </a:r>
            <a:r>
              <a:rPr lang="pt-BR" sz="2200" i="1" dirty="0">
                <a:solidFill>
                  <a:srgbClr val="C00000"/>
                </a:solidFill>
              </a:rPr>
              <a:t>aceleração</a:t>
            </a:r>
            <a:r>
              <a:rPr lang="pt-BR" sz="2200" i="1" dirty="0"/>
              <a:t> ou </a:t>
            </a:r>
            <a:r>
              <a:rPr lang="pt-BR" sz="2200" i="1" dirty="0">
                <a:solidFill>
                  <a:srgbClr val="C00000"/>
                </a:solidFill>
              </a:rPr>
              <a:t>desaceleração</a:t>
            </a:r>
            <a:r>
              <a:rPr lang="pt-BR" sz="2200" i="1" dirty="0"/>
              <a:t> do veículo.</a:t>
            </a:r>
          </a:p>
        </p:txBody>
      </p:sp>
      <p:pic>
        <p:nvPicPr>
          <p:cNvPr id="5" name="Imagem 4" descr="Diagrama&#10;&#10;O conteúdo gerado por IA pode estar incorreto.">
            <a:extLst>
              <a:ext uri="{FF2B5EF4-FFF2-40B4-BE49-F238E27FC236}">
                <a16:creationId xmlns:a16="http://schemas.microsoft.com/office/drawing/2014/main" id="{977A257F-B2DA-FA3E-5A08-1143B1D05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9" b="15624"/>
          <a:stretch/>
        </p:blipFill>
        <p:spPr>
          <a:xfrm>
            <a:off x="5916397" y="686374"/>
            <a:ext cx="3013322" cy="1304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6104" y="2823058"/>
            <a:ext cx="1223605" cy="1116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00"/>
              </a:lnSpc>
            </a:pPr>
            <a:r>
              <a:rPr lang="pt-BR" sz="2200" i="1" dirty="0"/>
              <a:t>►Luz</a:t>
            </a:r>
          </a:p>
          <a:p>
            <a:pPr>
              <a:lnSpc>
                <a:spcPts val="2700"/>
              </a:lnSpc>
            </a:pPr>
            <a:r>
              <a:rPr lang="pt-BR" sz="2200" i="1" dirty="0"/>
              <a:t>►Tempo</a:t>
            </a:r>
          </a:p>
          <a:p>
            <a:pPr>
              <a:lnSpc>
                <a:spcPts val="2700"/>
              </a:lnSpc>
            </a:pPr>
            <a:r>
              <a:rPr lang="pt-BR" sz="2200" i="1" dirty="0"/>
              <a:t>►Via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37408" y="2823058"/>
            <a:ext cx="1714512" cy="111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pt-BR" sz="2200" i="1" dirty="0"/>
              <a:t>►Trânsito</a:t>
            </a:r>
          </a:p>
          <a:p>
            <a:pPr>
              <a:lnSpc>
                <a:spcPts val="2700"/>
              </a:lnSpc>
            </a:pPr>
            <a:r>
              <a:rPr lang="pt-BR" sz="2200" i="1" dirty="0"/>
              <a:t>►Veículo</a:t>
            </a:r>
          </a:p>
          <a:p>
            <a:pPr>
              <a:lnSpc>
                <a:spcPts val="2700"/>
              </a:lnSpc>
            </a:pPr>
            <a:r>
              <a:rPr lang="pt-BR" sz="2200" i="1" dirty="0"/>
              <a:t>►Condutor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CONDIÇÕES ADVERSAS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0A625A5-02BD-0096-EB86-1D5CCBBB21B0}"/>
              </a:ext>
            </a:extLst>
          </p:cNvPr>
          <p:cNvSpPr txBox="1"/>
          <p:nvPr/>
        </p:nvSpPr>
        <p:spPr>
          <a:xfrm>
            <a:off x="214282" y="1164953"/>
            <a:ext cx="5437837" cy="795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BR" sz="2200" i="1" dirty="0"/>
              <a:t>... são </a:t>
            </a:r>
            <a:r>
              <a:rPr lang="pt-BR" sz="2200" b="1" i="1" dirty="0"/>
              <a:t>situações</a:t>
            </a:r>
            <a:r>
              <a:rPr lang="pt-BR" sz="2200" i="1" dirty="0"/>
              <a:t> encontradas, ao dirigirmos, que podem proporcionar </a:t>
            </a:r>
            <a:r>
              <a:rPr lang="pt-BR" sz="2200" i="1" dirty="0">
                <a:highlight>
                  <a:srgbClr val="FFFF00"/>
                </a:highlight>
              </a:rPr>
              <a:t>riscos.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id="{D75D86F4-D987-CC58-5F08-E6427CE450F2}"/>
              </a:ext>
            </a:extLst>
          </p:cNvPr>
          <p:cNvSpPr/>
          <p:nvPr/>
        </p:nvSpPr>
        <p:spPr>
          <a:xfrm>
            <a:off x="8638" y="4309530"/>
            <a:ext cx="9135362" cy="444559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Cerca de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90%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dos sinistros de trânsito acontecem por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</a:rPr>
              <a:t>falhas humanas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!</a:t>
            </a:r>
            <a:endParaRPr lang="pt-BR" sz="2000" i="1" dirty="0">
              <a:solidFill>
                <a:schemeClr val="tx1"/>
              </a:solidFill>
            </a:endParaRPr>
          </a:p>
        </p:txBody>
      </p:sp>
      <p:sp>
        <p:nvSpPr>
          <p:cNvPr id="14" name="Retângulo de cantos arredondados 3">
            <a:extLst>
              <a:ext uri="{FF2B5EF4-FFF2-40B4-BE49-F238E27FC236}">
                <a16:creationId xmlns:a16="http://schemas.microsoft.com/office/drawing/2014/main" id="{73A75CEC-DD6F-8E34-69FC-E2FD0B763013}"/>
              </a:ext>
            </a:extLst>
          </p:cNvPr>
          <p:cNvSpPr/>
          <p:nvPr/>
        </p:nvSpPr>
        <p:spPr>
          <a:xfrm>
            <a:off x="4030869" y="2859782"/>
            <a:ext cx="5113131" cy="115429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“Fazia </a:t>
            </a:r>
            <a:r>
              <a:rPr lang="pt-BR" sz="2000" b="1" i="1" dirty="0">
                <a:solidFill>
                  <a:srgbClr val="0070C0"/>
                </a:solidFill>
                <a:latin typeface="Calibri" pitchFamily="34" charset="0"/>
              </a:rPr>
              <a:t>tempo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que o </a:t>
            </a:r>
            <a:r>
              <a:rPr lang="pt-BR" sz="2000" b="1" i="1" dirty="0">
                <a:solidFill>
                  <a:srgbClr val="0070C0"/>
                </a:solidFill>
                <a:latin typeface="Calibri" pitchFamily="34" charset="0"/>
              </a:rPr>
              <a:t>condutor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em seu </a:t>
            </a:r>
            <a:r>
              <a:rPr lang="pt-BR" sz="2000" b="1" i="1" dirty="0">
                <a:solidFill>
                  <a:srgbClr val="0070C0"/>
                </a:solidFill>
                <a:latin typeface="Calibri" pitchFamily="34" charset="0"/>
              </a:rPr>
              <a:t>veículo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não </a:t>
            </a:r>
            <a:r>
              <a:rPr lang="pt-BR" sz="2000" b="1" i="1" dirty="0">
                <a:solidFill>
                  <a:srgbClr val="0070C0"/>
                </a:solidFill>
                <a:latin typeface="Calibri" pitchFamily="34" charset="0"/>
              </a:rPr>
              <a:t>via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uma </a:t>
            </a:r>
            <a:r>
              <a:rPr lang="pt-BR" sz="2000" b="1" i="1" dirty="0">
                <a:solidFill>
                  <a:srgbClr val="0070C0"/>
                </a:solidFill>
                <a:latin typeface="Calibri" pitchFamily="34" charset="0"/>
              </a:rPr>
              <a:t>luz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no fim do </a:t>
            </a:r>
            <a:r>
              <a:rPr lang="pt-BR" sz="2000" b="1" i="1" dirty="0">
                <a:solidFill>
                  <a:srgbClr val="0070C0"/>
                </a:solidFill>
                <a:latin typeface="Calibri" pitchFamily="34" charset="0"/>
              </a:rPr>
              <a:t>trânsito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.”</a:t>
            </a:r>
            <a:endParaRPr lang="pt-BR" sz="2000" i="1" dirty="0">
              <a:solidFill>
                <a:schemeClr val="tx1"/>
              </a:solidFill>
            </a:endParaRPr>
          </a:p>
        </p:txBody>
      </p:sp>
      <p:sp>
        <p:nvSpPr>
          <p:cNvPr id="15" name="Balão de Fala: Oval 14">
            <a:extLst>
              <a:ext uri="{FF2B5EF4-FFF2-40B4-BE49-F238E27FC236}">
                <a16:creationId xmlns:a16="http://schemas.microsoft.com/office/drawing/2014/main" id="{B62E946F-FEC4-D509-E786-7805F54E6D31}"/>
              </a:ext>
            </a:extLst>
          </p:cNvPr>
          <p:cNvSpPr/>
          <p:nvPr/>
        </p:nvSpPr>
        <p:spPr>
          <a:xfrm>
            <a:off x="4139952" y="2518983"/>
            <a:ext cx="864096" cy="484816"/>
          </a:xfrm>
          <a:prstGeom prst="wedgeEllipse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Macete</a:t>
            </a:r>
          </a:p>
        </p:txBody>
      </p:sp>
      <p:pic>
        <p:nvPicPr>
          <p:cNvPr id="17" name="Imagem 16" descr="Placa amarela com letras pretas&#10;&#10;O conteúdo gerado por IA pode estar incorreto.">
            <a:extLst>
              <a:ext uri="{FF2B5EF4-FFF2-40B4-BE49-F238E27FC236}">
                <a16:creationId xmlns:a16="http://schemas.microsoft.com/office/drawing/2014/main" id="{6FC35C9D-7657-B70E-264C-394439549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227934"/>
            <a:ext cx="648073" cy="607749"/>
          </a:xfrm>
          <a:prstGeom prst="rect">
            <a:avLst/>
          </a:prstGeom>
        </p:spPr>
      </p:pic>
      <p:pic>
        <p:nvPicPr>
          <p:cNvPr id="19" name="Imagem 18" descr="Luz do sol&#10;&#10;O conteúdo gerado por IA pode estar incorreto.">
            <a:extLst>
              <a:ext uri="{FF2B5EF4-FFF2-40B4-BE49-F238E27FC236}">
                <a16:creationId xmlns:a16="http://schemas.microsoft.com/office/drawing/2014/main" id="{ED43BBED-811A-FE22-55BB-348DA5F42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80" y="597931"/>
            <a:ext cx="2736304" cy="182477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B8F0213-5F4D-C52B-6643-FF098EF4FF5E}"/>
              </a:ext>
            </a:extLst>
          </p:cNvPr>
          <p:cNvSpPr txBox="1"/>
          <p:nvPr/>
        </p:nvSpPr>
        <p:spPr>
          <a:xfrm>
            <a:off x="283100" y="2351629"/>
            <a:ext cx="1480588" cy="43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BR" sz="2200" b="1" i="1" dirty="0"/>
              <a:t>São elas:</a:t>
            </a:r>
            <a:endParaRPr lang="pt-BR" sz="2200" b="1" i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1394077" y="1355040"/>
            <a:ext cx="6429420" cy="424993"/>
          </a:xfrm>
          <a:prstGeom prst="roundRect">
            <a:avLst>
              <a:gd name="adj" fmla="val 9449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Ocorre em situações de EXCESSO ou FALTA de </a:t>
            </a:r>
            <a:r>
              <a:rPr lang="pt-BR" dirty="0">
                <a:solidFill>
                  <a:srgbClr val="C00000"/>
                </a:solidFill>
              </a:rPr>
              <a:t>iluminação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222228"/>
            <a:ext cx="4427984" cy="3571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Ofuscamento</a:t>
            </a:r>
          </a:p>
        </p:txBody>
      </p:sp>
      <p:sp>
        <p:nvSpPr>
          <p:cNvPr id="5" name="Retângulo 4"/>
          <p:cNvSpPr/>
          <p:nvPr/>
        </p:nvSpPr>
        <p:spPr>
          <a:xfrm>
            <a:off x="5868144" y="2285998"/>
            <a:ext cx="3275856" cy="3571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Penumbra</a:t>
            </a:r>
          </a:p>
        </p:txBody>
      </p:sp>
      <p:pic>
        <p:nvPicPr>
          <p:cNvPr id="6" name="Imagem 5" descr="farol alt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787774"/>
            <a:ext cx="2428892" cy="138851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7" name="Imagem 6" descr="Penumb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2859782"/>
            <a:ext cx="3177472" cy="194386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9" name="Imagem 8" descr="Luz do So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51" y="3138770"/>
            <a:ext cx="1661314" cy="166131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CONDIÇÃO ADVERSA - LUZ</a:t>
            </a:r>
          </a:p>
        </p:txBody>
      </p:sp>
      <p:sp>
        <p:nvSpPr>
          <p:cNvPr id="2" name="Divisa 1"/>
          <p:cNvSpPr/>
          <p:nvPr/>
        </p:nvSpPr>
        <p:spPr>
          <a:xfrm>
            <a:off x="936379" y="1355040"/>
            <a:ext cx="288032" cy="375038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711017" y="1355040"/>
            <a:ext cx="288032" cy="375038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469110" y="1355040"/>
            <a:ext cx="288032" cy="375038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 rot="10800000">
            <a:off x="8460432" y="1366321"/>
            <a:ext cx="288032" cy="375038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 rot="10800000">
            <a:off x="8235070" y="1366321"/>
            <a:ext cx="288032" cy="375038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7993163" y="1366321"/>
            <a:ext cx="288032" cy="375038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" y="2825879"/>
            <a:ext cx="3500462" cy="2130562"/>
          </a:xfrm>
          <a:prstGeom prst="rect">
            <a:avLst/>
          </a:prstGeom>
        </p:spPr>
      </p:pic>
      <p:pic>
        <p:nvPicPr>
          <p:cNvPr id="4" name="Imagem 3" descr="dirigindo na chuva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1285865"/>
            <a:ext cx="2357454" cy="143411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Imagem 4" descr="farol cerração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060" y="3000378"/>
            <a:ext cx="2551240" cy="157163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6" name="CaixaDeTexto 5"/>
          <p:cNvSpPr txBox="1"/>
          <p:nvPr/>
        </p:nvSpPr>
        <p:spPr>
          <a:xfrm>
            <a:off x="1142976" y="1142990"/>
            <a:ext cx="192882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►Chuva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85984" y="1643056"/>
            <a:ext cx="192882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►Vento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143240" y="2143122"/>
            <a:ext cx="192882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►Calor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857620" y="2714626"/>
            <a:ext cx="192882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►Frio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286248" y="3381358"/>
            <a:ext cx="192882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►Neblina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86314" y="3952862"/>
            <a:ext cx="192882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►Cerração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075920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85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CONDIÇÃO ADVERSA – TEMPO / CLIMA</a:t>
            </a:r>
          </a:p>
        </p:txBody>
      </p:sp>
    </p:spTree>
    <p:extLst>
      <p:ext uri="{BB962C8B-B14F-4D97-AF65-F5344CB8AC3E}">
        <p14:creationId xmlns:p14="http://schemas.microsoft.com/office/powerpoint/2010/main" val="330488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Pista Escorregad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7" y="2508610"/>
            <a:ext cx="3786215" cy="2132136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5508104" y="1419622"/>
            <a:ext cx="2952329" cy="21522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28596" y="1185768"/>
            <a:ext cx="3286148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►Vegetação na Pista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500166" y="1785932"/>
            <a:ext cx="3286148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►Falta de acostamento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86380" y="3571882"/>
            <a:ext cx="1643074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►Buracos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286380" y="4114726"/>
            <a:ext cx="3857620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FF3300"/>
                </a:solidFill>
              </a:rPr>
              <a:t>►Problemas de engenharia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79512" y="577298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CONDIÇÃO ADVERSA – VIA / PISTA</a:t>
            </a:r>
          </a:p>
        </p:txBody>
      </p:sp>
    </p:spTree>
    <p:extLst>
      <p:ext uri="{BB962C8B-B14F-4D97-AF65-F5344CB8AC3E}">
        <p14:creationId xmlns:p14="http://schemas.microsoft.com/office/powerpoint/2010/main" val="3388932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561" y="1668741"/>
            <a:ext cx="4874008" cy="328614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88272" y="1122187"/>
            <a:ext cx="3286148" cy="54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►Congestionamento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5720" y="1694812"/>
            <a:ext cx="3857652" cy="54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►Aglomeração de Pedestres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00763" y="2294976"/>
            <a:ext cx="4429156" cy="54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►Intensidade de veículo pesados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042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CONDIÇÃO ADVERSA - TRÂNSITO</a:t>
            </a:r>
          </a:p>
        </p:txBody>
      </p:sp>
    </p:spTree>
    <p:extLst>
      <p:ext uri="{BB962C8B-B14F-4D97-AF65-F5344CB8AC3E}">
        <p14:creationId xmlns:p14="http://schemas.microsoft.com/office/powerpoint/2010/main" val="38448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>
          <a:xfrm>
            <a:off x="-3854" y="3714758"/>
            <a:ext cx="9147854" cy="857256"/>
          </a:xfrm>
          <a:prstGeom prst="roundRect">
            <a:avLst>
              <a:gd name="adj" fmla="val 0"/>
            </a:avLst>
          </a:prstGeom>
          <a:solidFill>
            <a:srgbClr val="FFFF00">
              <a:alpha val="4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motorista defensivo 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abre mão do seu direito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no trânsito</a:t>
            </a:r>
          </a:p>
          <a:p>
            <a:pPr algn="ctr"/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de modo a 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priorizar a segurança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o bem-estar e a vida.</a:t>
            </a:r>
            <a:endParaRPr lang="pt-BR" sz="2200" dirty="0">
              <a:solidFill>
                <a:schemeClr val="tx1"/>
              </a:solidFill>
            </a:endParaRPr>
          </a:p>
        </p:txBody>
      </p:sp>
      <p:pic>
        <p:nvPicPr>
          <p:cNvPr id="13" name="Imagem 12" descr="Transito Bacana.jpg"/>
          <p:cNvPicPr>
            <a:picLocks noChangeAspect="1"/>
          </p:cNvPicPr>
          <p:nvPr/>
        </p:nvPicPr>
        <p:blipFill>
          <a:blip r:embed="rId3" cstate="print"/>
          <a:srcRect l="13480" r="16217" b="29397"/>
          <a:stretch/>
        </p:blipFill>
        <p:spPr>
          <a:xfrm>
            <a:off x="173270" y="1437999"/>
            <a:ext cx="1732693" cy="171736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2123728" y="1430452"/>
            <a:ext cx="6766992" cy="1645354"/>
          </a:xfrm>
          <a:prstGeom prst="roundRect">
            <a:avLst>
              <a:gd name="adj" fmla="val 405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0" tIns="108000" rIns="180000" bIns="108000" rtlCol="0" anchor="ctr"/>
          <a:lstStyle/>
          <a:p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É o conjunto de </a:t>
            </a:r>
            <a:r>
              <a:rPr lang="pt-BR" sz="25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técnicas</a:t>
            </a:r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5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procedimentos</a:t>
            </a:r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utilizados, pelo condutor, com o objetivo de </a:t>
            </a:r>
            <a:r>
              <a:rPr lang="pt-BR" sz="25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prevenir</a:t>
            </a:r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ou minimizar os </a:t>
            </a:r>
            <a:r>
              <a:rPr lang="pt-BR" sz="25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sinistros de trânsito</a:t>
            </a:r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suas consequências.</a:t>
            </a:r>
            <a:endParaRPr lang="pt-BR" sz="1200" i="1" dirty="0">
              <a:solidFill>
                <a:schemeClr val="tx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07504" y="577298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DIREÇÃO DEFENSIVA - </a:t>
            </a:r>
            <a:r>
              <a:rPr lang="pt-BR" sz="2200" b="1" dirty="0"/>
              <a:t>DEFINIÇÃO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17" y="1214428"/>
            <a:ext cx="2710525" cy="188363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643306" y="1214428"/>
            <a:ext cx="510515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►Má conservação e falta de </a:t>
            </a:r>
            <a:r>
              <a:rPr lang="pt-BR" sz="2200" b="1" i="1" dirty="0">
                <a:solidFill>
                  <a:srgbClr val="FF6600"/>
                </a:solidFill>
              </a:rPr>
              <a:t>Manutenção</a:t>
            </a:r>
          </a:p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►Acomodação inadequada da </a:t>
            </a:r>
            <a:r>
              <a:rPr lang="pt-BR" sz="2200" b="1" i="1" dirty="0">
                <a:solidFill>
                  <a:srgbClr val="FF6600"/>
                </a:solidFill>
              </a:rPr>
              <a:t>Carga</a:t>
            </a:r>
          </a:p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</a:t>
            </a:r>
            <a:r>
              <a:rPr lang="pt-BR" sz="2200" b="1" i="1" dirty="0">
                <a:solidFill>
                  <a:srgbClr val="FF6600"/>
                </a:solidFill>
              </a:rPr>
              <a:t>Passageiros</a:t>
            </a:r>
            <a:r>
              <a:rPr lang="pt-BR" sz="2200" i="1" dirty="0">
                <a:solidFill>
                  <a:schemeClr val="tx2"/>
                </a:solidFill>
              </a:rPr>
              <a:t> alterados ou inquietos...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192" y="2833450"/>
            <a:ext cx="2571768" cy="2040527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611560" y="3514293"/>
            <a:ext cx="4572032" cy="1214446"/>
          </a:xfrm>
          <a:prstGeom prst="roundRect">
            <a:avLst>
              <a:gd name="adj" fmla="val 7043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Lembre-se: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</a:rPr>
              <a:t> O condutor é o responsável pela segurança dos ocupantes do veículo.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Portanto,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mantenha a ordem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!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042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CONDIÇÃO ADVERSA - VEÍCULO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364088" y="3939902"/>
            <a:ext cx="504056" cy="504056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20" y="2357434"/>
            <a:ext cx="2540000" cy="2540000"/>
          </a:xfrm>
          <a:prstGeom prst="rect">
            <a:avLst/>
          </a:prstGeom>
        </p:spPr>
      </p:pic>
      <p:pic>
        <p:nvPicPr>
          <p:cNvPr id="4" name="Imagem 3" descr="EMBRIAGU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1214428"/>
            <a:ext cx="2643206" cy="198240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85720" y="1108389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solidFill>
                  <a:schemeClr val="tx2"/>
                </a:solidFill>
              </a:rPr>
              <a:t>►Sono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00100" y="1480390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solidFill>
                  <a:schemeClr val="tx2"/>
                </a:solidFill>
              </a:rPr>
              <a:t>►Fadiga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21497" y="1900686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solidFill>
                  <a:schemeClr val="tx2"/>
                </a:solidFill>
              </a:rPr>
              <a:t>►Cansaço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57331" y="2375999"/>
            <a:ext cx="2174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solidFill>
                  <a:schemeClr val="tx2"/>
                </a:solidFill>
              </a:rPr>
              <a:t>►Preocupação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854305" y="2856372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solidFill>
                  <a:schemeClr val="tx2"/>
                </a:solidFill>
              </a:rPr>
              <a:t>►Nervosismo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16016" y="3380968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solidFill>
                  <a:schemeClr val="tx2"/>
                </a:solidFill>
              </a:rPr>
              <a:t>►Ansiedade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536413" y="3917539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solidFill>
                  <a:schemeClr val="tx2"/>
                </a:solidFill>
              </a:rPr>
              <a:t>►Euforia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000760" y="4426879"/>
            <a:ext cx="30357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solidFill>
                  <a:schemeClr val="tx2"/>
                </a:solidFill>
              </a:rPr>
              <a:t>►Embriagues / Drogas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CONDIÇÃO ADVERSA - CONDUTOR</a:t>
            </a:r>
          </a:p>
        </p:txBody>
      </p:sp>
    </p:spTree>
    <p:extLst>
      <p:ext uri="{BB962C8B-B14F-4D97-AF65-F5344CB8AC3E}">
        <p14:creationId xmlns:p14="http://schemas.microsoft.com/office/powerpoint/2010/main" val="227216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71896"/>
            <a:ext cx="4428016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com o veículo da FRENTE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810" y="2789644"/>
            <a:ext cx="2592865" cy="210956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3228514"/>
            <a:ext cx="3484192" cy="172848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91173" y="1563638"/>
            <a:ext cx="620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i="1" dirty="0">
                <a:solidFill>
                  <a:schemeClr val="tx2"/>
                </a:solidFill>
              </a:rPr>
              <a:t>►Manter </a:t>
            </a:r>
            <a:r>
              <a:rPr lang="pt-BR" sz="2000" b="1" i="1" dirty="0">
                <a:solidFill>
                  <a:schemeClr val="tx2"/>
                </a:solidFill>
              </a:rPr>
              <a:t>distância</a:t>
            </a:r>
            <a:r>
              <a:rPr lang="pt-BR" sz="2000" i="1" dirty="0">
                <a:solidFill>
                  <a:schemeClr val="tx2"/>
                </a:solidFill>
              </a:rPr>
              <a:t> de seguimento &gt; 2 segundos;</a:t>
            </a:r>
          </a:p>
          <a:p>
            <a:pPr algn="just">
              <a:lnSpc>
                <a:spcPct val="150000"/>
              </a:lnSpc>
            </a:pPr>
            <a:r>
              <a:rPr lang="pt-BR" sz="2000" i="1" dirty="0">
                <a:solidFill>
                  <a:schemeClr val="tx2"/>
                </a:solidFill>
              </a:rPr>
              <a:t>►Observar o </a:t>
            </a:r>
            <a:r>
              <a:rPr lang="pt-BR" sz="2000" b="1" i="1" dirty="0">
                <a:solidFill>
                  <a:schemeClr val="tx2"/>
                </a:solidFill>
              </a:rPr>
              <a:t>trânsito à frente</a:t>
            </a:r>
            <a:r>
              <a:rPr lang="pt-BR" sz="2000" i="1" dirty="0">
                <a:solidFill>
                  <a:schemeClr val="tx2"/>
                </a:solidFill>
              </a:rPr>
              <a:t> do veículo que o precede;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1174" y="2531873"/>
            <a:ext cx="6207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chemeClr val="tx2"/>
                </a:solidFill>
              </a:rPr>
              <a:t>►Ficar atento aos </a:t>
            </a:r>
            <a:r>
              <a:rPr lang="pt-BR" sz="2000" b="1" i="1" dirty="0">
                <a:solidFill>
                  <a:schemeClr val="tx2"/>
                </a:solidFill>
              </a:rPr>
              <a:t>sinais emitidos</a:t>
            </a:r>
            <a:r>
              <a:rPr lang="pt-BR" sz="2000" i="1" dirty="0">
                <a:solidFill>
                  <a:schemeClr val="tx2"/>
                </a:solidFill>
              </a:rPr>
              <a:t> pelo veículo da frente.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COLISÕES</a:t>
            </a:r>
          </a:p>
        </p:txBody>
      </p:sp>
      <p:sp>
        <p:nvSpPr>
          <p:cNvPr id="11" name="Seta dobrada 10"/>
          <p:cNvSpPr/>
          <p:nvPr/>
        </p:nvSpPr>
        <p:spPr>
          <a:xfrm rot="10800000" flipH="1">
            <a:off x="5436096" y="3018384"/>
            <a:ext cx="792088" cy="792088"/>
          </a:xfrm>
          <a:prstGeom prst="ben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71896"/>
            <a:ext cx="4428016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com o veículo de TRÁS</a:t>
            </a:r>
          </a:p>
        </p:txBody>
      </p:sp>
      <p:pic>
        <p:nvPicPr>
          <p:cNvPr id="5" name="Imagem 4" descr="dê seta.jpg"/>
          <p:cNvPicPr>
            <a:picLocks noChangeAspect="1"/>
          </p:cNvPicPr>
          <p:nvPr/>
        </p:nvPicPr>
        <p:blipFill rotWithShape="1">
          <a:blip r:embed="rId3" cstate="print"/>
          <a:srcRect t="1517" b="1"/>
          <a:stretch/>
        </p:blipFill>
        <p:spPr>
          <a:xfrm>
            <a:off x="5766" y="3308227"/>
            <a:ext cx="1665054" cy="163978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85268" y="1869677"/>
            <a:ext cx="3427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200" i="1" dirty="0">
                <a:solidFill>
                  <a:schemeClr val="tx2"/>
                </a:solidFill>
              </a:rPr>
              <a:t>►</a:t>
            </a:r>
            <a:r>
              <a:rPr lang="pt-BR" sz="2200" b="1" i="1" dirty="0">
                <a:solidFill>
                  <a:schemeClr val="tx2"/>
                </a:solidFill>
              </a:rPr>
              <a:t>Não</a:t>
            </a:r>
            <a:r>
              <a:rPr lang="pt-BR" sz="2200" i="1" dirty="0">
                <a:solidFill>
                  <a:schemeClr val="tx2"/>
                </a:solidFill>
              </a:rPr>
              <a:t> parar bruscamente</a:t>
            </a:r>
          </a:p>
          <a:p>
            <a:pPr algn="just"/>
            <a:r>
              <a:rPr lang="pt-BR" sz="2200" i="1" dirty="0">
                <a:solidFill>
                  <a:schemeClr val="tx2"/>
                </a:solidFill>
              </a:rPr>
              <a:t>►</a:t>
            </a:r>
            <a:r>
              <a:rPr lang="pt-BR" sz="2200" b="1" i="1" dirty="0">
                <a:solidFill>
                  <a:schemeClr val="tx2"/>
                </a:solidFill>
              </a:rPr>
              <a:t>Facilitar</a:t>
            </a:r>
            <a:r>
              <a:rPr lang="pt-BR" sz="2200" i="1" dirty="0">
                <a:solidFill>
                  <a:schemeClr val="tx2"/>
                </a:solidFill>
              </a:rPr>
              <a:t> a ultrapassagem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2801" y="834091"/>
            <a:ext cx="3672408" cy="21977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COLISÕES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627784" y="4052349"/>
            <a:ext cx="54726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i="1" dirty="0">
                <a:solidFill>
                  <a:schemeClr val="tx2"/>
                </a:solidFill>
              </a:rPr>
              <a:t>Definir o trajeto e sinalizar com antecedência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4321337" y="1904524"/>
            <a:ext cx="504056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1979713" y="4051188"/>
            <a:ext cx="504056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71896"/>
            <a:ext cx="4357718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FRENTE com FRENTE</a:t>
            </a:r>
          </a:p>
        </p:txBody>
      </p:sp>
      <p:pic>
        <p:nvPicPr>
          <p:cNvPr id="4" name="Imagem 3" descr="colisão frontal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9534" y="601102"/>
            <a:ext cx="2857487" cy="2145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148190" y="1816104"/>
            <a:ext cx="68217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►Só </a:t>
            </a:r>
            <a:r>
              <a:rPr lang="pt-BR" sz="2000" b="1" i="1" dirty="0">
                <a:solidFill>
                  <a:schemeClr val="tx2"/>
                </a:solidFill>
              </a:rPr>
              <a:t>ultrapassar</a:t>
            </a:r>
            <a:r>
              <a:rPr lang="pt-BR" sz="2000" i="1" dirty="0">
                <a:solidFill>
                  <a:schemeClr val="tx2"/>
                </a:solidFill>
              </a:rPr>
              <a:t> com segurança e onde for </a:t>
            </a:r>
            <a:r>
              <a:rPr lang="pt-BR" sz="2000" b="1" i="1" dirty="0">
                <a:solidFill>
                  <a:schemeClr val="tx2"/>
                </a:solidFill>
              </a:rPr>
              <a:t>permitido</a:t>
            </a:r>
          </a:p>
          <a:p>
            <a:pPr algn="just">
              <a:spcBef>
                <a:spcPts val="12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►Entrar nas curvas com </a:t>
            </a:r>
            <a:r>
              <a:rPr lang="pt-BR" sz="2000" b="1" i="1" dirty="0">
                <a:solidFill>
                  <a:schemeClr val="tx2"/>
                </a:solidFill>
              </a:rPr>
              <a:t>velocidade moderada</a:t>
            </a:r>
          </a:p>
          <a:p>
            <a:pPr algn="just">
              <a:spcBef>
                <a:spcPts val="12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►Respeitar os </a:t>
            </a:r>
            <a:r>
              <a:rPr lang="pt-BR" sz="2000" b="1" i="1" dirty="0">
                <a:solidFill>
                  <a:schemeClr val="tx2"/>
                </a:solidFill>
              </a:rPr>
              <a:t>limites</a:t>
            </a:r>
            <a:r>
              <a:rPr lang="pt-BR" sz="2000" i="1" dirty="0">
                <a:solidFill>
                  <a:schemeClr val="tx2"/>
                </a:solidFill>
              </a:rPr>
              <a:t> de velocidade da via e demais condições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3786182" y="3500444"/>
            <a:ext cx="5214942" cy="1357322"/>
          </a:xfrm>
          <a:prstGeom prst="roundRect">
            <a:avLst>
              <a:gd name="adj" fmla="val 8056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... é um dos sinistros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</a:rPr>
              <a:t>mais violentos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Pois a força do impacto corresponde à SOMA da velocidade dos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dois veículos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0" name="Imagem 9" descr="Colisão Frente com Fren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295544"/>
            <a:ext cx="2928958" cy="16336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COLISÕES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71896"/>
            <a:ext cx="4357718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nos CRUZAMENTOS</a:t>
            </a:r>
          </a:p>
        </p:txBody>
      </p:sp>
      <p:pic>
        <p:nvPicPr>
          <p:cNvPr id="4" name="Imagem 3" descr="COLISÃO CRUZAMENTO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4790" y="1324103"/>
            <a:ext cx="2772972" cy="203152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5" name="CaixaDeTexto 4"/>
          <p:cNvSpPr txBox="1"/>
          <p:nvPr/>
        </p:nvSpPr>
        <p:spPr>
          <a:xfrm>
            <a:off x="161908" y="1878299"/>
            <a:ext cx="60662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i="1" dirty="0">
                <a:solidFill>
                  <a:schemeClr val="tx2"/>
                </a:solidFill>
              </a:rPr>
              <a:t>►</a:t>
            </a:r>
            <a:r>
              <a:rPr lang="pt-BR" sz="2000" b="1" i="1" dirty="0">
                <a:solidFill>
                  <a:schemeClr val="tx2"/>
                </a:solidFill>
              </a:rPr>
              <a:t>Reduzir</a:t>
            </a:r>
            <a:r>
              <a:rPr lang="pt-BR" sz="2000" i="1" dirty="0">
                <a:solidFill>
                  <a:schemeClr val="tx2"/>
                </a:solidFill>
              </a:rPr>
              <a:t> a velocidade antes de transpor o cruzamento</a:t>
            </a:r>
          </a:p>
          <a:p>
            <a:pPr algn="just">
              <a:lnSpc>
                <a:spcPct val="150000"/>
              </a:lnSpc>
            </a:pPr>
            <a:r>
              <a:rPr lang="pt-BR" sz="2000" i="1" dirty="0">
                <a:solidFill>
                  <a:schemeClr val="tx2"/>
                </a:solidFill>
              </a:rPr>
              <a:t>►</a:t>
            </a:r>
            <a:r>
              <a:rPr lang="pt-BR" sz="2000" b="1" i="1" dirty="0">
                <a:solidFill>
                  <a:schemeClr val="tx2"/>
                </a:solidFill>
              </a:rPr>
              <a:t>Olhar</a:t>
            </a:r>
            <a:r>
              <a:rPr lang="pt-BR" sz="2000" i="1" dirty="0">
                <a:solidFill>
                  <a:schemeClr val="tx2"/>
                </a:solidFill>
              </a:rPr>
              <a:t> para os dois lados (primeiro para à esquerda)</a:t>
            </a:r>
          </a:p>
          <a:p>
            <a:pPr algn="just">
              <a:lnSpc>
                <a:spcPct val="150000"/>
              </a:lnSpc>
            </a:pPr>
            <a:r>
              <a:rPr lang="pt-BR" sz="2000" i="1" dirty="0">
                <a:solidFill>
                  <a:schemeClr val="tx2"/>
                </a:solidFill>
              </a:rPr>
              <a:t>►Aproximar-se com o </a:t>
            </a:r>
            <a:r>
              <a:rPr lang="pt-BR" sz="2000" b="1" i="1" dirty="0">
                <a:solidFill>
                  <a:schemeClr val="tx2"/>
                </a:solidFill>
              </a:rPr>
              <a:t>pé no pedal de freio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COLISÕES</a:t>
            </a: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id="{F557CF2D-5293-E3EC-9043-7B974CB39DEA}"/>
              </a:ext>
            </a:extLst>
          </p:cNvPr>
          <p:cNvSpPr/>
          <p:nvPr/>
        </p:nvSpPr>
        <p:spPr>
          <a:xfrm>
            <a:off x="-3854" y="3939902"/>
            <a:ext cx="9139216" cy="804599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300" i="1" dirty="0">
                <a:solidFill>
                  <a:schemeClr val="tx1"/>
                </a:solidFill>
                <a:latin typeface="Calibri" pitchFamily="34" charset="0"/>
              </a:rPr>
              <a:t>              </a:t>
            </a:r>
            <a:r>
              <a:rPr lang="pt-BR" sz="2300" i="1" dirty="0">
                <a:solidFill>
                  <a:srgbClr val="FF0000"/>
                </a:solidFill>
                <a:latin typeface="Calibri" pitchFamily="34" charset="0"/>
              </a:rPr>
              <a:t>1/3 dos sinistros</a:t>
            </a:r>
            <a:r>
              <a:rPr lang="pt-BR" sz="2300" i="1" dirty="0">
                <a:solidFill>
                  <a:schemeClr val="tx1"/>
                </a:solidFill>
                <a:latin typeface="Calibri" pitchFamily="34" charset="0"/>
              </a:rPr>
              <a:t> de trânsito </a:t>
            </a:r>
            <a:r>
              <a:rPr lang="pt-BR" sz="2300" b="1" i="1" dirty="0">
                <a:solidFill>
                  <a:schemeClr val="tx1"/>
                </a:solidFill>
                <a:latin typeface="Calibri" pitchFamily="34" charset="0"/>
              </a:rPr>
              <a:t>acontece nos cruzamentos</a:t>
            </a:r>
            <a:r>
              <a:rPr lang="pt-BR" sz="2300" i="1" dirty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pt-BR" sz="2300" i="1" dirty="0">
              <a:solidFill>
                <a:schemeClr val="tx1"/>
              </a:solidFill>
            </a:endParaRPr>
          </a:p>
        </p:txBody>
      </p:sp>
      <p:pic>
        <p:nvPicPr>
          <p:cNvPr id="8" name="Imagem 7" descr="Placa amarela com letras pretas&#10;&#10;O conteúdo gerado por IA pode estar incorreto.">
            <a:extLst>
              <a:ext uri="{FF2B5EF4-FFF2-40B4-BE49-F238E27FC236}">
                <a16:creationId xmlns:a16="http://schemas.microsoft.com/office/drawing/2014/main" id="{21E8F176-40CE-1512-31A5-184631C8E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77228"/>
            <a:ext cx="763578" cy="716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71896"/>
            <a:ext cx="4357718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nas ULTRAPASSAGENS</a:t>
            </a:r>
          </a:p>
        </p:txBody>
      </p:sp>
      <p:pic>
        <p:nvPicPr>
          <p:cNvPr id="4" name="Imagem 3" descr="ultrapassagem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427734"/>
            <a:ext cx="3686156" cy="232455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CaixaDeTexto 4"/>
          <p:cNvSpPr txBox="1"/>
          <p:nvPr/>
        </p:nvSpPr>
        <p:spPr>
          <a:xfrm>
            <a:off x="232985" y="1538122"/>
            <a:ext cx="718459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►Observar as </a:t>
            </a:r>
            <a:r>
              <a:rPr lang="pt-BR" sz="2200" b="1" i="1" dirty="0">
                <a:solidFill>
                  <a:schemeClr val="tx2"/>
                </a:solidFill>
              </a:rPr>
              <a:t>condições de segurança</a:t>
            </a:r>
            <a:r>
              <a:rPr lang="pt-BR" sz="2200" i="1" dirty="0">
                <a:solidFill>
                  <a:schemeClr val="tx2"/>
                </a:solidFill>
              </a:rPr>
              <a:t> (espaço, visibilidade)</a:t>
            </a:r>
          </a:p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►Só ultrapassar em </a:t>
            </a:r>
            <a:r>
              <a:rPr lang="pt-BR" sz="2200" b="1" i="1" dirty="0">
                <a:solidFill>
                  <a:schemeClr val="tx2"/>
                </a:solidFill>
              </a:rPr>
              <a:t>locais permitidos</a:t>
            </a:r>
          </a:p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►Manter </a:t>
            </a:r>
            <a:r>
              <a:rPr lang="pt-BR" sz="2200" b="1" i="1" dirty="0">
                <a:solidFill>
                  <a:schemeClr val="tx2"/>
                </a:solidFill>
              </a:rPr>
              <a:t>distância</a:t>
            </a:r>
            <a:r>
              <a:rPr lang="pt-BR" sz="2200" i="1" dirty="0">
                <a:solidFill>
                  <a:schemeClr val="tx2"/>
                </a:solidFill>
              </a:rPr>
              <a:t> lateral de segurança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COLISÕES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71896"/>
            <a:ext cx="4357718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MISTERIOSA</a:t>
            </a:r>
          </a:p>
        </p:txBody>
      </p:sp>
      <p:pic>
        <p:nvPicPr>
          <p:cNvPr id="4" name="Imagem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1" y="507370"/>
            <a:ext cx="3168351" cy="4464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378558" y="1779662"/>
            <a:ext cx="360053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►Envolve </a:t>
            </a:r>
            <a:r>
              <a:rPr lang="pt-BR" sz="2200" b="1" i="1" dirty="0">
                <a:solidFill>
                  <a:schemeClr val="tx2"/>
                </a:solidFill>
              </a:rPr>
              <a:t>apenas um</a:t>
            </a:r>
            <a:r>
              <a:rPr lang="pt-BR" sz="2200" i="1" dirty="0">
                <a:solidFill>
                  <a:schemeClr val="tx2"/>
                </a:solidFill>
              </a:rPr>
              <a:t> veículo</a:t>
            </a:r>
          </a:p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►Causas </a:t>
            </a:r>
            <a:r>
              <a:rPr lang="pt-BR" sz="2200" b="1" i="1" dirty="0">
                <a:solidFill>
                  <a:schemeClr val="tx2"/>
                </a:solidFill>
              </a:rPr>
              <a:t>desconhecidas</a:t>
            </a:r>
          </a:p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</a:rPr>
              <a:t>►Sinistro </a:t>
            </a:r>
            <a:r>
              <a:rPr lang="pt-BR" sz="2200" b="1" i="1" dirty="0">
                <a:solidFill>
                  <a:schemeClr val="tx2"/>
                </a:solidFill>
              </a:rPr>
              <a:t>grave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COLISÕES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357718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Colisão com OBJETO FIXO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0093"/>
            <a:ext cx="2699791" cy="342602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acidentes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4211960" y="3363838"/>
            <a:ext cx="3888432" cy="1141298"/>
          </a:xfrm>
          <a:prstGeom prst="roundRect">
            <a:avLst>
              <a:gd name="adj" fmla="val 8056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...muito comum em condutores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</a:rPr>
              <a:t>alcoolizados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ou com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</a:rPr>
              <a:t>sono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" name="Seta para a esquerda 1"/>
          <p:cNvSpPr/>
          <p:nvPr/>
        </p:nvSpPr>
        <p:spPr>
          <a:xfrm>
            <a:off x="3131840" y="3678408"/>
            <a:ext cx="648072" cy="576064"/>
          </a:xfrm>
          <a:prstGeom prst="lef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051720" y="1582596"/>
            <a:ext cx="67814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rgbClr val="008000"/>
                </a:solidFill>
              </a:rPr>
              <a:t>►Quase sempre, a culpa é exclusivamente do condutor;</a:t>
            </a:r>
          </a:p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rgbClr val="008000"/>
                </a:solidFill>
              </a:rPr>
              <a:t>►Causas como: falta de </a:t>
            </a:r>
            <a:r>
              <a:rPr lang="pt-BR" sz="2200" b="1" i="1" dirty="0">
                <a:solidFill>
                  <a:srgbClr val="008000"/>
                </a:solidFill>
              </a:rPr>
              <a:t>atenção</a:t>
            </a:r>
            <a:r>
              <a:rPr lang="pt-BR" sz="2200" i="1" dirty="0">
                <a:solidFill>
                  <a:srgbClr val="008000"/>
                </a:solidFill>
              </a:rPr>
              <a:t> e excesso de </a:t>
            </a:r>
            <a:r>
              <a:rPr lang="pt-BR" sz="2200" b="1" i="1" dirty="0">
                <a:solidFill>
                  <a:srgbClr val="008000"/>
                </a:solidFill>
              </a:rPr>
              <a:t>velocidade</a:t>
            </a:r>
            <a:r>
              <a:rPr lang="pt-BR" sz="2200" i="1" dirty="0">
                <a:solidFill>
                  <a:srgbClr val="008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357718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Colisão com CICLISTAS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8589" y="1611272"/>
            <a:ext cx="61021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i="1" dirty="0">
                <a:solidFill>
                  <a:srgbClr val="008000"/>
                </a:solidFill>
              </a:rPr>
              <a:t>►Respeite a </a:t>
            </a:r>
            <a:r>
              <a:rPr lang="pt-BR" sz="2000" b="1" i="1" dirty="0">
                <a:solidFill>
                  <a:srgbClr val="008000"/>
                </a:solidFill>
              </a:rPr>
              <a:t>distância lateral </a:t>
            </a:r>
            <a:r>
              <a:rPr lang="pt-BR" sz="2000" i="1" dirty="0">
                <a:solidFill>
                  <a:srgbClr val="008000"/>
                </a:solidFill>
              </a:rPr>
              <a:t>de segurança (1.5 metros);</a:t>
            </a:r>
          </a:p>
        </p:txBody>
      </p:sp>
      <p:pic>
        <p:nvPicPr>
          <p:cNvPr id="7" name="Imagem 6" descr="Distancia do ciclist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234187"/>
            <a:ext cx="2299461" cy="18002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CaixaDeTexto 7"/>
          <p:cNvSpPr txBox="1"/>
          <p:nvPr/>
        </p:nvSpPr>
        <p:spPr>
          <a:xfrm>
            <a:off x="240250" y="2141899"/>
            <a:ext cx="43917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i="1" dirty="0">
                <a:solidFill>
                  <a:srgbClr val="008000"/>
                </a:solidFill>
              </a:rPr>
              <a:t>►Mantenha-os em seu </a:t>
            </a:r>
            <a:r>
              <a:rPr lang="pt-BR" sz="2000" b="1" i="1" dirty="0">
                <a:solidFill>
                  <a:srgbClr val="008000"/>
                </a:solidFill>
              </a:rPr>
              <a:t>campo de visão</a:t>
            </a:r>
            <a:r>
              <a:rPr lang="pt-BR" sz="2000" i="1" dirty="0">
                <a:solidFill>
                  <a:srgbClr val="008000"/>
                </a:solidFill>
              </a:rPr>
              <a:t>;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211960" y="3363838"/>
            <a:ext cx="4306554" cy="1141298"/>
          </a:xfrm>
          <a:prstGeom prst="roundRect">
            <a:avLst>
              <a:gd name="adj" fmla="val 8056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Lembre-se: Os veículos motorizados são responsáveis pela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</a:rPr>
              <a:t>segurança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dos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não motorizados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3" name="Seta para a esquerda 12"/>
          <p:cNvSpPr/>
          <p:nvPr/>
        </p:nvSpPr>
        <p:spPr>
          <a:xfrm>
            <a:off x="3230418" y="3646455"/>
            <a:ext cx="648072" cy="576064"/>
          </a:xfrm>
          <a:prstGeom prst="lef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11407"/>
          <a:stretch/>
        </p:blipFill>
        <p:spPr>
          <a:xfrm>
            <a:off x="428538" y="3034387"/>
            <a:ext cx="2438400" cy="1800200"/>
          </a:xfrm>
          <a:prstGeom prst="rect">
            <a:avLst/>
          </a:prstGeom>
        </p:spPr>
      </p:pic>
      <p:sp>
        <p:nvSpPr>
          <p:cNvPr id="14" name="Seta dobrada 13"/>
          <p:cNvSpPr/>
          <p:nvPr/>
        </p:nvSpPr>
        <p:spPr>
          <a:xfrm rot="10800000" flipH="1">
            <a:off x="5862474" y="2127405"/>
            <a:ext cx="634146" cy="648072"/>
          </a:xfrm>
          <a:prstGeom prst="ben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" name="Imagem 8">
            <a:extLst>
              <a:ext uri="{FF2B5EF4-FFF2-40B4-BE49-F238E27FC236}">
                <a16:creationId xmlns:a16="http://schemas.microsoft.com/office/drawing/2014/main" id="{E26F4797-152B-14ED-F4F9-ECAF63A537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9">
            <a:extLst>
              <a:ext uri="{FF2B5EF4-FFF2-40B4-BE49-F238E27FC236}">
                <a16:creationId xmlns:a16="http://schemas.microsoft.com/office/drawing/2014/main" id="{58EA3B2D-0B61-2EA1-376A-844120FA8513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sinistros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285866"/>
            <a:ext cx="5292112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bg1"/>
                </a:solidFill>
              </a:rPr>
              <a:t>Características de um Condutor Defensivo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774" y="2780847"/>
            <a:ext cx="4713575" cy="207691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53716" y="1714494"/>
            <a:ext cx="549252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6600"/>
              </a:buClr>
            </a:pP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►É educado, gentil e cortês;</a:t>
            </a:r>
          </a:p>
          <a:p>
            <a:pPr algn="just">
              <a:lnSpc>
                <a:spcPct val="150000"/>
              </a:lnSpc>
              <a:buClr>
                <a:srgbClr val="006600"/>
              </a:buClr>
            </a:pP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►Conhece e respeita seus direitos e deveres;</a:t>
            </a:r>
          </a:p>
          <a:p>
            <a:pPr algn="just">
              <a:lnSpc>
                <a:spcPct val="150000"/>
              </a:lnSpc>
              <a:buClr>
                <a:srgbClr val="006600"/>
              </a:buClr>
            </a:pP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►Prefere a segurança à razão;</a:t>
            </a:r>
          </a:p>
          <a:p>
            <a:pPr algn="just">
              <a:lnSpc>
                <a:spcPct val="150000"/>
              </a:lnSpc>
              <a:buClr>
                <a:srgbClr val="006600"/>
              </a:buClr>
            </a:pP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►Geralmente é um bom cidadão;</a:t>
            </a:r>
          </a:p>
          <a:p>
            <a:pPr algn="just">
              <a:lnSpc>
                <a:spcPct val="150000"/>
              </a:lnSpc>
              <a:buClr>
                <a:srgbClr val="006600"/>
              </a:buClr>
            </a:pP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►Respeita às Leis de Trânsito;</a:t>
            </a:r>
          </a:p>
          <a:p>
            <a:pPr algn="just">
              <a:lnSpc>
                <a:spcPct val="150000"/>
              </a:lnSpc>
              <a:buClr>
                <a:srgbClr val="006600"/>
              </a:buClr>
            </a:pP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►É prudente, sensato e amigo.</a:t>
            </a:r>
            <a:endParaRPr lang="pt-BR" sz="2200" i="1" dirty="0">
              <a:solidFill>
                <a:srgbClr val="0066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CONDUTOR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357718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com PEDESTRES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15169" y="1472813"/>
            <a:ext cx="808503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rgbClr val="008000"/>
                </a:solidFill>
              </a:rPr>
              <a:t>►Todos os </a:t>
            </a:r>
            <a:r>
              <a:rPr lang="pt-BR" sz="2200" b="1" i="1" dirty="0">
                <a:solidFill>
                  <a:srgbClr val="008000"/>
                </a:solidFill>
              </a:rPr>
              <a:t>veículos são responsávei</a:t>
            </a:r>
            <a:r>
              <a:rPr lang="pt-BR" sz="2200" i="1" dirty="0">
                <a:solidFill>
                  <a:srgbClr val="008000"/>
                </a:solidFill>
              </a:rPr>
              <a:t>s pela segurança dos pedestres;</a:t>
            </a:r>
          </a:p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rgbClr val="008000"/>
                </a:solidFill>
              </a:rPr>
              <a:t>►Dê, sempre, a </a:t>
            </a:r>
            <a:r>
              <a:rPr lang="pt-BR" sz="2200" b="1" i="1" dirty="0">
                <a:solidFill>
                  <a:srgbClr val="008000"/>
                </a:solidFill>
              </a:rPr>
              <a:t>preferência</a:t>
            </a:r>
            <a:r>
              <a:rPr lang="pt-BR" sz="2200" i="1" dirty="0">
                <a:solidFill>
                  <a:srgbClr val="008000"/>
                </a:solidFill>
              </a:rPr>
              <a:t> aos pedestres;</a:t>
            </a:r>
          </a:p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rgbClr val="008000"/>
                </a:solidFill>
              </a:rPr>
              <a:t>►Seja </a:t>
            </a:r>
            <a:r>
              <a:rPr lang="pt-BR" sz="2200" b="1" i="1" dirty="0">
                <a:solidFill>
                  <a:srgbClr val="008000"/>
                </a:solidFill>
              </a:rPr>
              <a:t>educado</a:t>
            </a:r>
            <a:r>
              <a:rPr lang="pt-BR" sz="2200" i="1" dirty="0">
                <a:solidFill>
                  <a:srgbClr val="008000"/>
                </a:solidFill>
              </a:rPr>
              <a:t>, gentil e cortês com os pedestres;</a:t>
            </a:r>
          </a:p>
          <a:p>
            <a:pPr algn="just">
              <a:lnSpc>
                <a:spcPct val="150000"/>
              </a:lnSpc>
            </a:pPr>
            <a:r>
              <a:rPr lang="pt-BR" sz="2200" i="1" dirty="0">
                <a:solidFill>
                  <a:srgbClr val="008000"/>
                </a:solidFill>
              </a:rPr>
              <a:t>►Respeite a </a:t>
            </a:r>
            <a:r>
              <a:rPr lang="pt-BR" sz="2200" b="1" i="1" dirty="0">
                <a:solidFill>
                  <a:srgbClr val="008000"/>
                </a:solidFill>
              </a:rPr>
              <a:t>faixa</a:t>
            </a:r>
            <a:r>
              <a:rPr lang="pt-BR" sz="2200" i="1" dirty="0">
                <a:solidFill>
                  <a:srgbClr val="008000"/>
                </a:solidFill>
              </a:rPr>
              <a:t> de segurança (faixa de pedestres).</a:t>
            </a:r>
          </a:p>
        </p:txBody>
      </p:sp>
      <p:pic>
        <p:nvPicPr>
          <p:cNvPr id="8" name="Imagem 7" descr="pedestre na faixa 4.jpg"/>
          <p:cNvPicPr>
            <a:picLocks noChangeAspect="1"/>
          </p:cNvPicPr>
          <p:nvPr/>
        </p:nvPicPr>
        <p:blipFill rotWithShape="1">
          <a:blip r:embed="rId3"/>
          <a:srcRect l="3987" t="2330" r="1967" b="3119"/>
          <a:stretch/>
        </p:blipFill>
        <p:spPr>
          <a:xfrm>
            <a:off x="6732239" y="2067694"/>
            <a:ext cx="2088233" cy="273630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" name="Imagem 8">
            <a:extLst>
              <a:ext uri="{FF2B5EF4-FFF2-40B4-BE49-F238E27FC236}">
                <a16:creationId xmlns:a16="http://schemas.microsoft.com/office/drawing/2014/main" id="{43936DE7-7D5D-C274-97ED-DC42F9C8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9">
            <a:extLst>
              <a:ext uri="{FF2B5EF4-FFF2-40B4-BE49-F238E27FC236}">
                <a16:creationId xmlns:a16="http://schemas.microsoft.com/office/drawing/2014/main" id="{03ED97FE-4179-48AD-07F4-323B5A0E8FD0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sinistros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357718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MARCHA À RÉ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4251" y="1995686"/>
            <a:ext cx="853304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</a:t>
            </a:r>
            <a:r>
              <a:rPr lang="pt-BR" sz="2000" b="1" i="1" dirty="0">
                <a:solidFill>
                  <a:srgbClr val="008000"/>
                </a:solidFill>
              </a:rPr>
              <a:t>Evite</a:t>
            </a:r>
            <a:r>
              <a:rPr lang="pt-BR" sz="2000" i="1" dirty="0">
                <a:solidFill>
                  <a:srgbClr val="008000"/>
                </a:solidFill>
              </a:rPr>
              <a:t> manobras em marcha a ré;</a:t>
            </a:r>
          </a:p>
          <a:p>
            <a:pPr algn="just">
              <a:spcBef>
                <a:spcPts val="18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►Não se aproxime de </a:t>
            </a:r>
            <a:r>
              <a:rPr lang="pt-BR" sz="2000" b="1" i="1" dirty="0">
                <a:solidFill>
                  <a:srgbClr val="008000"/>
                </a:solidFill>
              </a:rPr>
              <a:t>esquinas</a:t>
            </a:r>
            <a:r>
              <a:rPr lang="pt-BR" sz="2000" i="1" dirty="0">
                <a:solidFill>
                  <a:srgbClr val="008000"/>
                </a:solidFill>
              </a:rPr>
              <a:t>, utilizando marcha a ré;</a:t>
            </a:r>
          </a:p>
          <a:p>
            <a:pPr algn="just">
              <a:spcBef>
                <a:spcPts val="18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►Cuidado com </a:t>
            </a:r>
            <a:r>
              <a:rPr lang="pt-BR" sz="2000" b="1" i="1" dirty="0">
                <a:solidFill>
                  <a:srgbClr val="008000"/>
                </a:solidFill>
              </a:rPr>
              <a:t>crianças</a:t>
            </a:r>
            <a:r>
              <a:rPr lang="pt-BR" sz="2000" i="1" dirty="0">
                <a:solidFill>
                  <a:srgbClr val="008000"/>
                </a:solidFill>
              </a:rPr>
              <a:t> e </a:t>
            </a:r>
            <a:r>
              <a:rPr lang="pt-BR" sz="2000" b="1" i="1" dirty="0">
                <a:solidFill>
                  <a:srgbClr val="008000"/>
                </a:solidFill>
              </a:rPr>
              <a:t>pequenos objetos</a:t>
            </a:r>
            <a:r>
              <a:rPr lang="pt-BR" sz="2000" i="1" dirty="0">
                <a:solidFill>
                  <a:srgbClr val="008000"/>
                </a:solidFill>
              </a:rPr>
              <a:t> que possam estar atrás do veículo, fora do seu campo de visão;</a:t>
            </a:r>
          </a:p>
          <a:p>
            <a:pPr algn="just">
              <a:spcBef>
                <a:spcPts val="18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►Para veículos de grande porte, SÓ executar este tipo de manobra com o auxílio de um </a:t>
            </a:r>
            <a:r>
              <a:rPr lang="pt-BR" sz="2000" b="1" i="1" dirty="0">
                <a:solidFill>
                  <a:srgbClr val="008000"/>
                </a:solidFill>
              </a:rPr>
              <a:t>manobrista</a:t>
            </a:r>
            <a:r>
              <a:rPr lang="pt-BR" sz="2000" i="1" dirty="0">
                <a:solidFill>
                  <a:srgbClr val="008000"/>
                </a:solidFill>
              </a:rPr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559" y="579213"/>
            <a:ext cx="2762870" cy="18683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m 8">
            <a:extLst>
              <a:ext uri="{FF2B5EF4-FFF2-40B4-BE49-F238E27FC236}">
                <a16:creationId xmlns:a16="http://schemas.microsoft.com/office/drawing/2014/main" id="{8F18F5F8-54FA-F02E-760E-A3FDE034F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9">
            <a:extLst>
              <a:ext uri="{FF2B5EF4-FFF2-40B4-BE49-F238E27FC236}">
                <a16:creationId xmlns:a16="http://schemas.microsoft.com/office/drawing/2014/main" id="{1A74EF66-2E02-EACD-153A-ADAF1D765FE1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sinistros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357718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com MOTOCICLETAS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3528" y="1560431"/>
            <a:ext cx="6286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►Aumente a </a:t>
            </a:r>
            <a:r>
              <a:rPr lang="pt-BR" sz="2000" b="1" i="1" dirty="0">
                <a:solidFill>
                  <a:srgbClr val="008000"/>
                </a:solidFill>
              </a:rPr>
              <a:t>distância</a:t>
            </a:r>
            <a:r>
              <a:rPr lang="pt-BR" sz="2000" i="1" dirty="0">
                <a:solidFill>
                  <a:srgbClr val="008000"/>
                </a:solidFill>
              </a:rPr>
              <a:t> de seguimento;</a:t>
            </a:r>
          </a:p>
          <a:p>
            <a:pPr algn="just">
              <a:lnSpc>
                <a:spcPts val="2400"/>
              </a:lnSpc>
              <a:spcBef>
                <a:spcPts val="6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►Não dispute espaço com motociclistas, </a:t>
            </a:r>
            <a:r>
              <a:rPr lang="pt-BR" sz="2000" b="1" i="1" dirty="0">
                <a:solidFill>
                  <a:srgbClr val="008000"/>
                </a:solidFill>
              </a:rPr>
              <a:t>dê passagem</a:t>
            </a:r>
            <a:r>
              <a:rPr lang="pt-BR" sz="2000" i="1" dirty="0">
                <a:solidFill>
                  <a:srgbClr val="008000"/>
                </a:solidFill>
              </a:rPr>
              <a:t>;</a:t>
            </a:r>
          </a:p>
          <a:p>
            <a:pPr algn="just">
              <a:lnSpc>
                <a:spcPts val="2400"/>
              </a:lnSpc>
              <a:spcBef>
                <a:spcPts val="6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►Olhe com muita atenção antes de </a:t>
            </a:r>
            <a:r>
              <a:rPr lang="pt-BR" sz="2000" b="1" i="1" dirty="0">
                <a:solidFill>
                  <a:srgbClr val="008000"/>
                </a:solidFill>
              </a:rPr>
              <a:t>mudar de faixa</a:t>
            </a:r>
            <a:r>
              <a:rPr lang="pt-BR" sz="2000" i="1" dirty="0">
                <a:solidFill>
                  <a:srgbClr val="008000"/>
                </a:solidFill>
              </a:rPr>
              <a:t>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059832" y="3446487"/>
            <a:ext cx="5932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►Cuidado ao abrir a </a:t>
            </a:r>
            <a:r>
              <a:rPr lang="pt-BR" sz="2000" b="1" i="1" dirty="0">
                <a:solidFill>
                  <a:srgbClr val="008000"/>
                </a:solidFill>
              </a:rPr>
              <a:t>porta</a:t>
            </a:r>
            <a:r>
              <a:rPr lang="pt-BR" sz="2000" i="1" dirty="0">
                <a:solidFill>
                  <a:srgbClr val="008000"/>
                </a:solidFill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►Não confie só nos retrovisores, </a:t>
            </a:r>
            <a:r>
              <a:rPr lang="pt-BR" sz="2000" b="1" i="1" dirty="0">
                <a:solidFill>
                  <a:srgbClr val="008000"/>
                </a:solidFill>
              </a:rPr>
              <a:t>movimente a cabeça</a:t>
            </a:r>
            <a:r>
              <a:rPr lang="pt-BR" sz="2000" i="1" dirty="0">
                <a:solidFill>
                  <a:srgbClr val="008000"/>
                </a:solidFill>
              </a:rPr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395536" y="2941311"/>
            <a:ext cx="2476500" cy="19442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15566"/>
            <a:ext cx="2620406" cy="174781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Imagem 8">
            <a:extLst>
              <a:ext uri="{FF2B5EF4-FFF2-40B4-BE49-F238E27FC236}">
                <a16:creationId xmlns:a16="http://schemas.microsoft.com/office/drawing/2014/main" id="{7529E94C-64CA-226F-7FDE-0260449CE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9">
            <a:extLst>
              <a:ext uri="{FF2B5EF4-FFF2-40B4-BE49-F238E27FC236}">
                <a16:creationId xmlns:a16="http://schemas.microsoft.com/office/drawing/2014/main" id="{BFD62F11-0717-4F5B-2685-B40EAA636DF9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sinistros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357718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com TREM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1406" y="1643056"/>
            <a:ext cx="7884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>
                <a:solidFill>
                  <a:srgbClr val="008000"/>
                </a:solidFill>
              </a:rPr>
              <a:t>►Antes de transpor uma </a:t>
            </a:r>
            <a:r>
              <a:rPr lang="pt-BR" sz="2000" b="1" i="1" dirty="0">
                <a:solidFill>
                  <a:srgbClr val="008000"/>
                </a:solidFill>
              </a:rPr>
              <a:t>passagem de nível</a:t>
            </a:r>
            <a:r>
              <a:rPr lang="pt-BR" sz="2000" i="1" dirty="0">
                <a:solidFill>
                  <a:srgbClr val="008000"/>
                </a:solidFill>
              </a:rPr>
              <a:t> PARE, OLHE, e ESCUTE.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44" y="2286699"/>
            <a:ext cx="4071966" cy="254497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453398" y="2600268"/>
            <a:ext cx="5656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i="1" dirty="0">
                <a:solidFill>
                  <a:srgbClr val="008000"/>
                </a:solidFill>
              </a:rPr>
              <a:t>►</a:t>
            </a:r>
            <a:r>
              <a:rPr lang="pt-BR" sz="2000" b="1" i="1" dirty="0">
                <a:solidFill>
                  <a:srgbClr val="008000"/>
                </a:solidFill>
              </a:rPr>
              <a:t>Jamais</a:t>
            </a:r>
            <a:r>
              <a:rPr lang="pt-BR" sz="2000" i="1" dirty="0">
                <a:solidFill>
                  <a:srgbClr val="008000"/>
                </a:solidFill>
              </a:rPr>
              <a:t> atravesse se os sinais estiverem fechados.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643438" y="3578376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>
                <a:solidFill>
                  <a:srgbClr val="008000"/>
                </a:solidFill>
              </a:rPr>
              <a:t>►Não mude a </a:t>
            </a:r>
            <a:r>
              <a:rPr lang="pt-BR" sz="2000" b="1" i="1" dirty="0">
                <a:solidFill>
                  <a:srgbClr val="008000"/>
                </a:solidFill>
              </a:rPr>
              <a:t>marcha</a:t>
            </a:r>
            <a:r>
              <a:rPr lang="pt-BR" sz="2000" i="1" dirty="0">
                <a:solidFill>
                  <a:srgbClr val="008000"/>
                </a:solidFill>
              </a:rPr>
              <a:t> durante a transposição da ferrovia.</a:t>
            </a:r>
          </a:p>
        </p:txBody>
      </p:sp>
      <p:pic>
        <p:nvPicPr>
          <p:cNvPr id="2" name="Imagem 8">
            <a:extLst>
              <a:ext uri="{FF2B5EF4-FFF2-40B4-BE49-F238E27FC236}">
                <a16:creationId xmlns:a16="http://schemas.microsoft.com/office/drawing/2014/main" id="{8F23A990-1A80-2CEB-433F-4719AD403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9">
            <a:extLst>
              <a:ext uri="{FF2B5EF4-FFF2-40B4-BE49-F238E27FC236}">
                <a16:creationId xmlns:a16="http://schemas.microsoft.com/office/drawing/2014/main" id="{8595A230-64A1-0EB5-ED0D-09BDE1985D70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sinistros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357718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... com veículo de GRANDE PORTE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3528" y="1605638"/>
            <a:ext cx="70723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►Mantenha-se no campo de </a:t>
            </a:r>
            <a:r>
              <a:rPr lang="pt-BR" sz="2000" b="1" i="1" dirty="0">
                <a:solidFill>
                  <a:srgbClr val="008000"/>
                </a:solidFill>
              </a:rPr>
              <a:t>visão</a:t>
            </a:r>
            <a:r>
              <a:rPr lang="pt-BR" sz="2000" i="1" dirty="0">
                <a:solidFill>
                  <a:srgbClr val="008000"/>
                </a:solidFill>
              </a:rPr>
              <a:t> do motorista.</a:t>
            </a:r>
          </a:p>
          <a:p>
            <a:pPr algn="just">
              <a:spcBef>
                <a:spcPts val="12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►Respeite as </a:t>
            </a:r>
            <a:r>
              <a:rPr lang="pt-BR" sz="2000" b="1" i="1" dirty="0">
                <a:solidFill>
                  <a:srgbClr val="008000"/>
                </a:solidFill>
              </a:rPr>
              <a:t>distâncias</a:t>
            </a:r>
            <a:r>
              <a:rPr lang="pt-BR" sz="2000" i="1" dirty="0">
                <a:solidFill>
                  <a:srgbClr val="008000"/>
                </a:solidFill>
              </a:rPr>
              <a:t> de segurança.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66" y="2718367"/>
            <a:ext cx="3444063" cy="196419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2" name="Retângulo de cantos arredondados 11"/>
          <p:cNvSpPr/>
          <p:nvPr/>
        </p:nvSpPr>
        <p:spPr>
          <a:xfrm>
            <a:off x="3707904" y="3200397"/>
            <a:ext cx="5195948" cy="1000132"/>
          </a:xfrm>
          <a:prstGeom prst="round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Tenha </a:t>
            </a: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</a:rPr>
              <a:t>paciência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para aguardar a oportunidade ideal para uma possível ultrapassagem.</a:t>
            </a:r>
          </a:p>
        </p:txBody>
      </p:sp>
      <p:pic>
        <p:nvPicPr>
          <p:cNvPr id="2" name="Imagem 8">
            <a:extLst>
              <a:ext uri="{FF2B5EF4-FFF2-40B4-BE49-F238E27FC236}">
                <a16:creationId xmlns:a16="http://schemas.microsoft.com/office/drawing/2014/main" id="{9D10C027-18C7-FA20-A93A-9133ED283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9">
            <a:extLst>
              <a:ext uri="{FF2B5EF4-FFF2-40B4-BE49-F238E27FC236}">
                <a16:creationId xmlns:a16="http://schemas.microsoft.com/office/drawing/2014/main" id="{7622F47D-B407-5010-11BC-B063C3BC030A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sinistros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357718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ABALROAMENTOS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7200" y="1851670"/>
            <a:ext cx="70723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pt-BR" sz="2000" b="1" i="1" dirty="0">
                <a:solidFill>
                  <a:srgbClr val="008000"/>
                </a:solidFill>
              </a:rPr>
              <a:t>►</a:t>
            </a:r>
            <a:r>
              <a:rPr lang="pt-BR" sz="2000" i="1" dirty="0">
                <a:solidFill>
                  <a:srgbClr val="008000"/>
                </a:solidFill>
              </a:rPr>
              <a:t>Respeite a </a:t>
            </a:r>
            <a:r>
              <a:rPr lang="pt-BR" sz="2000" b="1" i="1" dirty="0">
                <a:solidFill>
                  <a:srgbClr val="008000"/>
                </a:solidFill>
              </a:rPr>
              <a:t>distância</a:t>
            </a:r>
            <a:r>
              <a:rPr lang="pt-BR" sz="2000" i="1" dirty="0">
                <a:solidFill>
                  <a:srgbClr val="008000"/>
                </a:solidFill>
              </a:rPr>
              <a:t> lateral de segurança (1,5 metros)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►Execute as conversões dentro de sua </a:t>
            </a:r>
            <a:r>
              <a:rPr lang="pt-BR" sz="2000" b="1" i="1" dirty="0">
                <a:solidFill>
                  <a:srgbClr val="008000"/>
                </a:solidFill>
              </a:rPr>
              <a:t>mão direcional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008000"/>
                </a:solidFill>
              </a:rPr>
              <a:t>►</a:t>
            </a:r>
            <a:r>
              <a:rPr lang="pt-BR" sz="2000" b="1" i="1" dirty="0">
                <a:solidFill>
                  <a:srgbClr val="008000"/>
                </a:solidFill>
              </a:rPr>
              <a:t>Redobre a atenção</a:t>
            </a:r>
            <a:r>
              <a:rPr lang="pt-BR" sz="2000" i="1" dirty="0">
                <a:solidFill>
                  <a:srgbClr val="008000"/>
                </a:solidFill>
              </a:rPr>
              <a:t> ao se aproximar de cruzamentos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8" y="2359289"/>
            <a:ext cx="2822514" cy="2499487"/>
          </a:xfrm>
          <a:prstGeom prst="rect">
            <a:avLst/>
          </a:prstGeom>
        </p:spPr>
      </p:pic>
      <p:pic>
        <p:nvPicPr>
          <p:cNvPr id="2" name="Imagem 8">
            <a:extLst>
              <a:ext uri="{FF2B5EF4-FFF2-40B4-BE49-F238E27FC236}">
                <a16:creationId xmlns:a16="http://schemas.microsoft.com/office/drawing/2014/main" id="{21A365AD-3868-A95D-FEC7-90738A52E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9">
            <a:extLst>
              <a:ext uri="{FF2B5EF4-FFF2-40B4-BE49-F238E27FC236}">
                <a16:creationId xmlns:a16="http://schemas.microsoft.com/office/drawing/2014/main" id="{FCF29FE3-4999-19DD-6F3F-920C9EF84F3E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sinistros</a:t>
            </a:r>
          </a:p>
        </p:txBody>
      </p:sp>
    </p:spTree>
    <p:extLst>
      <p:ext uri="{BB962C8B-B14F-4D97-AF65-F5344CB8AC3E}">
        <p14:creationId xmlns:p14="http://schemas.microsoft.com/office/powerpoint/2010/main" val="25583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5357850" cy="396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Percepção / Reação + Frenagem = Parada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conceitos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8AE8-36D2-6023-C8F9-5C057206F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5686"/>
            <a:ext cx="9144000" cy="217010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071966" cy="396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Frenagem de Emergência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4283" y="1785932"/>
            <a:ext cx="860618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pt-BR" sz="2000" i="1" dirty="0">
                <a:solidFill>
                  <a:srgbClr val="7030A0"/>
                </a:solidFill>
              </a:rPr>
              <a:t>►Bloqueie o corpo, </a:t>
            </a:r>
            <a:r>
              <a:rPr lang="pt-BR" sz="2000" b="1" i="1" dirty="0">
                <a:solidFill>
                  <a:srgbClr val="7030A0"/>
                </a:solidFill>
              </a:rPr>
              <a:t>firmando o pé</a:t>
            </a:r>
            <a:r>
              <a:rPr lang="pt-BR" sz="2000" i="1" dirty="0">
                <a:solidFill>
                  <a:srgbClr val="7030A0"/>
                </a:solidFill>
              </a:rPr>
              <a:t> esquerdo;</a:t>
            </a:r>
          </a:p>
          <a:p>
            <a:pPr>
              <a:spcBef>
                <a:spcPts val="1500"/>
              </a:spcBef>
            </a:pPr>
            <a:r>
              <a:rPr lang="pt-BR" sz="2000" i="1" dirty="0">
                <a:solidFill>
                  <a:srgbClr val="7030A0"/>
                </a:solidFill>
              </a:rPr>
              <a:t>►Mantenha o veículo em </a:t>
            </a:r>
            <a:r>
              <a:rPr lang="pt-BR" sz="2000" b="1" i="1" dirty="0">
                <a:solidFill>
                  <a:srgbClr val="7030A0"/>
                </a:solidFill>
              </a:rPr>
              <a:t>linha reta</a:t>
            </a:r>
            <a:r>
              <a:rPr lang="pt-BR" sz="2000" i="1" dirty="0">
                <a:solidFill>
                  <a:srgbClr val="7030A0"/>
                </a:solidFill>
              </a:rPr>
              <a:t>;</a:t>
            </a:r>
          </a:p>
          <a:p>
            <a:pPr>
              <a:spcBef>
                <a:spcPts val="1500"/>
              </a:spcBef>
            </a:pPr>
            <a:r>
              <a:rPr lang="pt-BR" sz="2000" i="1" dirty="0">
                <a:solidFill>
                  <a:srgbClr val="7030A0"/>
                </a:solidFill>
              </a:rPr>
              <a:t>►Freie fortemente – porém a força sobre o sistema de freios </a:t>
            </a:r>
            <a:r>
              <a:rPr lang="pt-BR" sz="2000" b="1" i="1" dirty="0">
                <a:solidFill>
                  <a:srgbClr val="7030A0"/>
                </a:solidFill>
              </a:rPr>
              <a:t>não deve ser superior</a:t>
            </a:r>
            <a:r>
              <a:rPr lang="pt-BR" sz="2000" i="1" dirty="0">
                <a:solidFill>
                  <a:srgbClr val="7030A0"/>
                </a:solidFill>
              </a:rPr>
              <a:t> ao atrito dos pneus com o pavimento;</a:t>
            </a:r>
          </a:p>
          <a:p>
            <a:pPr>
              <a:spcBef>
                <a:spcPts val="1500"/>
              </a:spcBef>
            </a:pPr>
            <a:r>
              <a:rPr lang="pt-BR" sz="2000" i="1" dirty="0">
                <a:solidFill>
                  <a:srgbClr val="7030A0"/>
                </a:solidFill>
              </a:rPr>
              <a:t>►Se as rodas travarem, </a:t>
            </a:r>
            <a:r>
              <a:rPr lang="pt-BR" sz="2000" b="1" i="1" dirty="0">
                <a:solidFill>
                  <a:srgbClr val="7030A0"/>
                </a:solidFill>
              </a:rPr>
              <a:t>alivie o pé</a:t>
            </a:r>
            <a:r>
              <a:rPr lang="pt-BR" sz="2000" i="1" dirty="0">
                <a:solidFill>
                  <a:srgbClr val="7030A0"/>
                </a:solidFill>
              </a:rPr>
              <a:t> do pedal de freio.</a:t>
            </a:r>
          </a:p>
          <a:p>
            <a:pPr>
              <a:spcBef>
                <a:spcPts val="1500"/>
              </a:spcBef>
            </a:pPr>
            <a:r>
              <a:rPr lang="pt-BR" sz="2000" i="1" dirty="0">
                <a:solidFill>
                  <a:srgbClr val="7030A0"/>
                </a:solidFill>
              </a:rPr>
              <a:t>►Só acione a embreagem ao </a:t>
            </a:r>
            <a:r>
              <a:rPr lang="pt-BR" sz="2000" b="1" i="1" dirty="0">
                <a:solidFill>
                  <a:srgbClr val="7030A0"/>
                </a:solidFill>
              </a:rPr>
              <a:t>final</a:t>
            </a:r>
            <a:r>
              <a:rPr lang="pt-BR" sz="2000" i="1" dirty="0">
                <a:solidFill>
                  <a:srgbClr val="7030A0"/>
                </a:solidFill>
              </a:rPr>
              <a:t> da parada.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629894"/>
            <a:ext cx="3405135" cy="216959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conceitos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071966" cy="396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Passando em Alagamentos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4283" y="1571618"/>
            <a:ext cx="7382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2000" i="1" dirty="0">
                <a:solidFill>
                  <a:srgbClr val="7030A0"/>
                </a:solidFill>
              </a:rPr>
              <a:t>►Engrene a </a:t>
            </a:r>
            <a:r>
              <a:rPr lang="pt-BR" sz="2000" b="1" i="1" dirty="0">
                <a:solidFill>
                  <a:srgbClr val="7030A0"/>
                </a:solidFill>
              </a:rPr>
              <a:t>primeira marcha</a:t>
            </a:r>
            <a:r>
              <a:rPr lang="pt-BR" sz="2000" i="1" dirty="0">
                <a:solidFill>
                  <a:srgbClr val="7030A0"/>
                </a:solidFill>
              </a:rPr>
              <a:t> e passe acelerando bastante, para evitar que entre água pelo escapamento;</a:t>
            </a:r>
          </a:p>
          <a:p>
            <a:pPr algn="just">
              <a:spcBef>
                <a:spcPts val="1200"/>
              </a:spcBef>
            </a:pPr>
            <a:r>
              <a:rPr lang="pt-BR" sz="2000" i="1" dirty="0">
                <a:solidFill>
                  <a:srgbClr val="7030A0"/>
                </a:solidFill>
              </a:rPr>
              <a:t>►</a:t>
            </a:r>
            <a:r>
              <a:rPr lang="pt-BR" sz="2000" b="1" i="1" dirty="0">
                <a:solidFill>
                  <a:srgbClr val="7030A0"/>
                </a:solidFill>
              </a:rPr>
              <a:t>Não</a:t>
            </a:r>
            <a:r>
              <a:rPr lang="pt-BR" sz="2000" i="1" dirty="0">
                <a:solidFill>
                  <a:srgbClr val="7030A0"/>
                </a:solidFill>
              </a:rPr>
              <a:t> mude a </a:t>
            </a:r>
            <a:r>
              <a:rPr lang="pt-BR" sz="2000" b="1" i="1" dirty="0">
                <a:solidFill>
                  <a:srgbClr val="7030A0"/>
                </a:solidFill>
              </a:rPr>
              <a:t>marcha</a:t>
            </a:r>
            <a:r>
              <a:rPr lang="pt-BR" sz="2000" i="1" dirty="0">
                <a:solidFill>
                  <a:srgbClr val="7030A0"/>
                </a:solidFill>
              </a:rPr>
              <a:t> durante a passagem pelo alagamento.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07" y="2789066"/>
            <a:ext cx="3237253" cy="205616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214282" y="3357568"/>
            <a:ext cx="5357850" cy="857256"/>
          </a:xfrm>
          <a:prstGeom prst="round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Não passe por alagamentos cujo volume d’água esteja acima da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metade da roda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do veículo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conceitos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142990"/>
            <a:ext cx="4428016" cy="396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Passando por nuvens de Fumaça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4282" y="1571618"/>
            <a:ext cx="8572559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pt-BR" sz="2000" b="1" i="1" dirty="0">
                <a:solidFill>
                  <a:srgbClr val="7030A0"/>
                </a:solidFill>
              </a:rPr>
              <a:t>►</a:t>
            </a:r>
            <a:r>
              <a:rPr lang="pt-BR" sz="2000" i="1" dirty="0">
                <a:solidFill>
                  <a:srgbClr val="7030A0"/>
                </a:solidFill>
              </a:rPr>
              <a:t>Evite passar quando a fumaça estiver </a:t>
            </a:r>
            <a:r>
              <a:rPr lang="pt-BR" sz="2000" b="1" i="1" dirty="0">
                <a:solidFill>
                  <a:srgbClr val="7030A0"/>
                </a:solidFill>
              </a:rPr>
              <a:t>muito densa</a:t>
            </a:r>
            <a:r>
              <a:rPr lang="pt-BR" sz="2000" i="1" dirty="0">
                <a:solidFill>
                  <a:srgbClr val="7030A0"/>
                </a:solidFill>
              </a:rPr>
              <a:t>;</a:t>
            </a:r>
          </a:p>
          <a:p>
            <a:pPr algn="just">
              <a:spcBef>
                <a:spcPts val="1000"/>
              </a:spcBef>
            </a:pPr>
            <a:r>
              <a:rPr lang="pt-BR" sz="2000" i="1" dirty="0">
                <a:solidFill>
                  <a:srgbClr val="7030A0"/>
                </a:solidFill>
              </a:rPr>
              <a:t>►Caso seja inevitável, </a:t>
            </a:r>
            <a:r>
              <a:rPr lang="pt-BR" sz="2000" b="1" i="1" dirty="0">
                <a:solidFill>
                  <a:srgbClr val="7030A0"/>
                </a:solidFill>
              </a:rPr>
              <a:t>acenda os faróis</a:t>
            </a:r>
            <a:r>
              <a:rPr lang="pt-BR" sz="2000" i="1" dirty="0">
                <a:solidFill>
                  <a:srgbClr val="7030A0"/>
                </a:solidFill>
              </a:rPr>
              <a:t>, feche os vidros e passe </a:t>
            </a:r>
            <a:r>
              <a:rPr lang="pt-BR" sz="2000" b="1" i="1" dirty="0">
                <a:solidFill>
                  <a:srgbClr val="7030A0"/>
                </a:solidFill>
              </a:rPr>
              <a:t>devagar;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429124" y="3429006"/>
            <a:ext cx="4429156" cy="1143008"/>
          </a:xfrm>
          <a:prstGeom prst="roundRect">
            <a:avLst>
              <a:gd name="adj" fmla="val 8246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Não pare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dentro da nuvem de fumaça</a:t>
            </a:r>
          </a:p>
          <a:p>
            <a:pPr algn="ctr"/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Não freie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bruscamente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20" y="2578686"/>
            <a:ext cx="3990422" cy="234358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conceitos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14348" y="1214428"/>
            <a:ext cx="3214710" cy="35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PREVENTIVA</a:t>
            </a:r>
          </a:p>
        </p:txBody>
      </p:sp>
      <p:sp>
        <p:nvSpPr>
          <p:cNvPr id="4" name="Retângulo 3"/>
          <p:cNvSpPr/>
          <p:nvPr/>
        </p:nvSpPr>
        <p:spPr>
          <a:xfrm>
            <a:off x="5286380" y="1214428"/>
            <a:ext cx="3214710" cy="35719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CORRETIVA</a:t>
            </a:r>
          </a:p>
        </p:txBody>
      </p:sp>
      <p:sp>
        <p:nvSpPr>
          <p:cNvPr id="5" name="Retângulo 4"/>
          <p:cNvSpPr/>
          <p:nvPr/>
        </p:nvSpPr>
        <p:spPr>
          <a:xfrm>
            <a:off x="714348" y="2000246"/>
            <a:ext cx="3214710" cy="35719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Antecipa ao risco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5286380" y="2000246"/>
            <a:ext cx="3214710" cy="357190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FF6600"/>
                </a:solidFill>
              </a:rPr>
              <a:t>NÃO antecipa ao risco</a:t>
            </a:r>
          </a:p>
        </p:txBody>
      </p:sp>
      <p:sp>
        <p:nvSpPr>
          <p:cNvPr id="7" name="Retângulo 6"/>
          <p:cNvSpPr/>
          <p:nvPr/>
        </p:nvSpPr>
        <p:spPr>
          <a:xfrm>
            <a:off x="714348" y="2786064"/>
            <a:ext cx="3214710" cy="35719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Baixo risco</a:t>
            </a:r>
          </a:p>
        </p:txBody>
      </p:sp>
      <p:sp>
        <p:nvSpPr>
          <p:cNvPr id="9" name="Retângulo 8"/>
          <p:cNvSpPr/>
          <p:nvPr/>
        </p:nvSpPr>
        <p:spPr>
          <a:xfrm>
            <a:off x="5286380" y="2786064"/>
            <a:ext cx="3214710" cy="357190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FF6600"/>
                </a:solidFill>
              </a:rPr>
              <a:t>Alto risco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14348" y="3571882"/>
            <a:ext cx="3214710" cy="35719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Exige pouca habilidade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286380" y="3571882"/>
            <a:ext cx="3214710" cy="357190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FF6600"/>
                </a:solidFill>
              </a:rPr>
              <a:t>Exige muita habilidade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14348" y="4357700"/>
            <a:ext cx="3214710" cy="35719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Recomendável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286380" y="4357700"/>
            <a:ext cx="3214710" cy="357190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FF6600"/>
                </a:solidFill>
              </a:rPr>
              <a:t>NÃO recomendável</a:t>
            </a:r>
          </a:p>
        </p:txBody>
      </p:sp>
      <p:cxnSp>
        <p:nvCxnSpPr>
          <p:cNvPr id="15" name="Conector de seta reta 14"/>
          <p:cNvCxnSpPr/>
          <p:nvPr/>
        </p:nvCxnSpPr>
        <p:spPr>
          <a:xfrm rot="5400000">
            <a:off x="2105587" y="1740588"/>
            <a:ext cx="360000" cy="794"/>
          </a:xfrm>
          <a:prstGeom prst="straightConnector1">
            <a:avLst/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5400000">
            <a:off x="2106381" y="2526406"/>
            <a:ext cx="360000" cy="794"/>
          </a:xfrm>
          <a:prstGeom prst="straightConnector1">
            <a:avLst/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rot="5400000">
            <a:off x="2106381" y="3320047"/>
            <a:ext cx="360000" cy="794"/>
          </a:xfrm>
          <a:prstGeom prst="straightConnector1">
            <a:avLst/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>
            <a:off x="2106381" y="4105865"/>
            <a:ext cx="360000" cy="794"/>
          </a:xfrm>
          <a:prstGeom prst="straightConnector1">
            <a:avLst/>
          </a:prstGeom>
          <a:ln w="508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rot="5400000">
            <a:off x="6677619" y="1740588"/>
            <a:ext cx="360000" cy="794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5400000">
            <a:off x="6678413" y="2534229"/>
            <a:ext cx="360000" cy="794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rot="5400000">
            <a:off x="6678413" y="3320047"/>
            <a:ext cx="360000" cy="794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rot="5400000">
            <a:off x="6678413" y="4105865"/>
            <a:ext cx="360000" cy="794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DIRIGIR – MÉTODO BÁSICO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moto faix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142990"/>
            <a:ext cx="2857520" cy="247716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4" name="CaixaDeTexto 3"/>
          <p:cNvSpPr txBox="1"/>
          <p:nvPr/>
        </p:nvSpPr>
        <p:spPr>
          <a:xfrm>
            <a:off x="388913" y="1779662"/>
            <a:ext cx="6365910" cy="2900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►Mudança constante de </a:t>
            </a:r>
            <a:r>
              <a:rPr lang="pt-BR" sz="2000" b="1" i="1" dirty="0">
                <a:solidFill>
                  <a:srgbClr val="C00000"/>
                </a:solidFill>
              </a:rPr>
              <a:t>faixa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</a:t>
            </a:r>
            <a:r>
              <a:rPr lang="pt-BR" sz="2000" b="1" i="1" dirty="0">
                <a:solidFill>
                  <a:srgbClr val="C00000"/>
                </a:solidFill>
              </a:rPr>
              <a:t>Velocidade</a:t>
            </a:r>
            <a:r>
              <a:rPr lang="pt-BR" sz="2000" i="1" dirty="0">
                <a:solidFill>
                  <a:srgbClr val="C00000"/>
                </a:solidFill>
              </a:rPr>
              <a:t> incompatível com a segurança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</a:t>
            </a:r>
            <a:r>
              <a:rPr lang="pt-BR" sz="2000" b="1" i="1" dirty="0">
                <a:solidFill>
                  <a:srgbClr val="C00000"/>
                </a:solidFill>
              </a:rPr>
              <a:t>Ultrapassagem</a:t>
            </a:r>
            <a:r>
              <a:rPr lang="pt-BR" sz="2000" i="1" dirty="0">
                <a:solidFill>
                  <a:srgbClr val="C00000"/>
                </a:solidFill>
              </a:rPr>
              <a:t> pela direita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►Transitar em </a:t>
            </a:r>
            <a:r>
              <a:rPr lang="pt-BR" sz="2000" b="1" i="1" dirty="0">
                <a:solidFill>
                  <a:srgbClr val="C00000"/>
                </a:solidFill>
              </a:rPr>
              <a:t>corredores</a:t>
            </a:r>
            <a:r>
              <a:rPr lang="pt-BR" sz="2000" i="1" dirty="0">
                <a:solidFill>
                  <a:srgbClr val="C00000"/>
                </a:solidFill>
              </a:rPr>
              <a:t> de veículos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►Não respeitar as </a:t>
            </a:r>
            <a:r>
              <a:rPr lang="pt-BR" sz="2000" b="1" i="1" dirty="0">
                <a:solidFill>
                  <a:srgbClr val="C00000"/>
                </a:solidFill>
              </a:rPr>
              <a:t>distâncias</a:t>
            </a:r>
            <a:r>
              <a:rPr lang="pt-BR" sz="2000" i="1" dirty="0">
                <a:solidFill>
                  <a:srgbClr val="C00000"/>
                </a:solidFill>
              </a:rPr>
              <a:t> regulamentares de segurança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►Perder-se do </a:t>
            </a:r>
            <a:r>
              <a:rPr lang="pt-BR" sz="2000" b="1" i="1" dirty="0">
                <a:solidFill>
                  <a:srgbClr val="C00000"/>
                </a:solidFill>
              </a:rPr>
              <a:t>campo de visão</a:t>
            </a:r>
            <a:r>
              <a:rPr lang="pt-BR" sz="2000" i="1" dirty="0">
                <a:solidFill>
                  <a:srgbClr val="C00000"/>
                </a:solidFill>
              </a:rPr>
              <a:t> dos demais condutores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-32" y="1142990"/>
            <a:ext cx="2915848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Fatores de Risco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 MOTOCICLISTAS</a:t>
            </a:r>
          </a:p>
        </p:txBody>
      </p:sp>
    </p:spTree>
    <p:extLst>
      <p:ext uri="{BB962C8B-B14F-4D97-AF65-F5344CB8AC3E}">
        <p14:creationId xmlns:p14="http://schemas.microsoft.com/office/powerpoint/2010/main" val="13442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1808654"/>
            <a:ext cx="401589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►Aumenta o campo de visão;</a:t>
            </a:r>
            <a:endParaRPr lang="pt-BR" sz="2000" b="1" i="1" dirty="0">
              <a:solidFill>
                <a:srgbClr val="C00000"/>
              </a:solidFill>
            </a:endParaRP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</a:t>
            </a:r>
            <a:r>
              <a:rPr lang="pt-BR" sz="2000" b="1" i="1" dirty="0">
                <a:solidFill>
                  <a:srgbClr val="C00000"/>
                </a:solidFill>
              </a:rPr>
              <a:t>Diminui </a:t>
            </a:r>
            <a:r>
              <a:rPr lang="pt-BR" sz="2000" i="1" dirty="0">
                <a:solidFill>
                  <a:srgbClr val="C00000"/>
                </a:solidFill>
              </a:rPr>
              <a:t>o objeto refletido;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►A imagem refletida mostra objeto </a:t>
            </a:r>
            <a:r>
              <a:rPr lang="pt-BR" sz="2000" b="1" i="1" dirty="0">
                <a:solidFill>
                  <a:srgbClr val="C00000"/>
                </a:solidFill>
              </a:rPr>
              <a:t>mais longe</a:t>
            </a:r>
            <a:r>
              <a:rPr lang="pt-BR" sz="2000" i="1" dirty="0">
                <a:solidFill>
                  <a:srgbClr val="C00000"/>
                </a:solidFill>
              </a:rPr>
              <a:t> do que realmente está.</a:t>
            </a:r>
          </a:p>
        </p:txBody>
      </p:sp>
      <p:sp>
        <p:nvSpPr>
          <p:cNvPr id="7" name="Retângulo 6"/>
          <p:cNvSpPr/>
          <p:nvPr/>
        </p:nvSpPr>
        <p:spPr>
          <a:xfrm>
            <a:off x="-32" y="1142990"/>
            <a:ext cx="3059864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Retrovisor CONVEXO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 MOTOCICLISTAS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547664" y="3786478"/>
            <a:ext cx="6595056" cy="817190"/>
          </a:xfrm>
          <a:prstGeom prst="roundRect">
            <a:avLst>
              <a:gd name="adj" fmla="val 8246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Não substitua os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</a:rPr>
              <a:t>retrovisores originais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da sua motocicletas por outros fora do padrão de fábrica</a:t>
            </a:r>
          </a:p>
        </p:txBody>
      </p:sp>
      <p:pic>
        <p:nvPicPr>
          <p:cNvPr id="1030" name="Picture 6" descr="http://revistaautoesporte.globo.com/Revista/Autoesporte/foto/0,,69701765,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71550"/>
            <a:ext cx="4022126" cy="2456260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ta para a direita 12"/>
          <p:cNvSpPr/>
          <p:nvPr/>
        </p:nvSpPr>
        <p:spPr>
          <a:xfrm>
            <a:off x="4283968" y="2062548"/>
            <a:ext cx="1728192" cy="43204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Espelho PLANO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4595750" y="1179090"/>
            <a:ext cx="1861465" cy="43204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Espelho CONVEXO</a:t>
            </a:r>
          </a:p>
        </p:txBody>
      </p:sp>
      <p:sp>
        <p:nvSpPr>
          <p:cNvPr id="5" name="Seta para a direita 4"/>
          <p:cNvSpPr/>
          <p:nvPr/>
        </p:nvSpPr>
        <p:spPr>
          <a:xfrm>
            <a:off x="755576" y="3939902"/>
            <a:ext cx="576064" cy="576064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5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animal na pista caric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5681" y="1807213"/>
            <a:ext cx="4357686" cy="31462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2" y="1142990"/>
            <a:ext cx="35719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Obstáculos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14282" y="1635646"/>
            <a:ext cx="6615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Calibri" pitchFamily="34" charset="0"/>
              </a:rPr>
              <a:t>... sendo </a:t>
            </a:r>
            <a:r>
              <a:rPr lang="pt-BR" sz="2000" b="1" dirty="0">
                <a:latin typeface="Calibri" pitchFamily="34" charset="0"/>
              </a:rPr>
              <a:t>inevitável</a:t>
            </a:r>
            <a:r>
              <a:rPr lang="pt-BR" sz="2000" dirty="0">
                <a:latin typeface="Calibri" pitchFamily="34" charset="0"/>
              </a:rPr>
              <a:t> o confronto com o objeto, faça o seguinte:</a:t>
            </a:r>
            <a:endParaRPr lang="pt-BR" sz="2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14282" y="2427734"/>
            <a:ext cx="450059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►Mantenha a motocicleta em </a:t>
            </a:r>
            <a:r>
              <a:rPr lang="pt-BR" sz="2000" b="1" i="1" dirty="0">
                <a:solidFill>
                  <a:srgbClr val="C00000"/>
                </a:solidFill>
              </a:rPr>
              <a:t>linha reta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</a:t>
            </a:r>
            <a:r>
              <a:rPr lang="pt-BR" sz="2000" b="1" i="1" dirty="0">
                <a:solidFill>
                  <a:srgbClr val="C00000"/>
                </a:solidFill>
              </a:rPr>
              <a:t>Erga-se</a:t>
            </a:r>
            <a:r>
              <a:rPr lang="pt-BR" sz="2000" i="1" dirty="0">
                <a:solidFill>
                  <a:srgbClr val="C00000"/>
                </a:solidFill>
              </a:rPr>
              <a:t> do assento e flexione pernas e cotovelos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</a:t>
            </a:r>
            <a:r>
              <a:rPr lang="pt-BR" sz="2000" b="1" i="1" dirty="0">
                <a:solidFill>
                  <a:srgbClr val="C00000"/>
                </a:solidFill>
              </a:rPr>
              <a:t>Não</a:t>
            </a:r>
            <a:r>
              <a:rPr lang="pt-BR" sz="2000" i="1" dirty="0">
                <a:solidFill>
                  <a:srgbClr val="C00000"/>
                </a:solidFill>
              </a:rPr>
              <a:t> freie nem acelere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 MOTOCICLISTAS</a:t>
            </a:r>
          </a:p>
        </p:txBody>
      </p:sp>
    </p:spTree>
    <p:extLst>
      <p:ext uri="{BB962C8B-B14F-4D97-AF65-F5344CB8AC3E}">
        <p14:creationId xmlns:p14="http://schemas.microsoft.com/office/powerpoint/2010/main" val="23177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2" y="1142990"/>
            <a:ext cx="35719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Frenagem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3916" y="1142990"/>
            <a:ext cx="5378531" cy="3399400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285720" y="3786196"/>
            <a:ext cx="3422184" cy="571504"/>
          </a:xfrm>
          <a:prstGeom prst="round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Utilize corretamente os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freios</a:t>
            </a:r>
            <a:endParaRPr lang="pt-BR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42844" y="1962691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>
                <a:solidFill>
                  <a:srgbClr val="C00000"/>
                </a:solidFill>
              </a:rPr>
              <a:t>70%</a:t>
            </a:r>
            <a:r>
              <a:rPr lang="pt-BR" sz="2000" i="1" dirty="0">
                <a:solidFill>
                  <a:srgbClr val="C00000"/>
                </a:solidFill>
              </a:rPr>
              <a:t> da capacidade de frenagem de uma motocicleta deve ser concentrada em seu</a:t>
            </a:r>
          </a:p>
          <a:p>
            <a:pPr algn="ctr"/>
            <a:r>
              <a:rPr lang="pt-BR" sz="2000" b="1" i="1" dirty="0">
                <a:solidFill>
                  <a:srgbClr val="C00000"/>
                </a:solidFill>
              </a:rPr>
              <a:t>freio dianteiro</a:t>
            </a:r>
            <a:r>
              <a:rPr lang="pt-BR" sz="2000" i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 MOTOCICLISTAS</a:t>
            </a:r>
          </a:p>
        </p:txBody>
      </p:sp>
    </p:spTree>
    <p:extLst>
      <p:ext uri="{BB962C8B-B14F-4D97-AF65-F5344CB8AC3E}">
        <p14:creationId xmlns:p14="http://schemas.microsoft.com/office/powerpoint/2010/main" val="3055295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2" y="1142990"/>
            <a:ext cx="35719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Cruzamentos</a:t>
            </a:r>
          </a:p>
        </p:txBody>
      </p:sp>
      <p:pic>
        <p:nvPicPr>
          <p:cNvPr id="7" name="Imagem 6" descr="Derrapagem de moto.jpg"/>
          <p:cNvPicPr>
            <a:picLocks noChangeAspect="1"/>
          </p:cNvPicPr>
          <p:nvPr/>
        </p:nvPicPr>
        <p:blipFill rotWithShape="1">
          <a:blip r:embed="rId3" cstate="print"/>
          <a:srcRect t="4824" b="11757"/>
          <a:stretch/>
        </p:blipFill>
        <p:spPr>
          <a:xfrm flipH="1">
            <a:off x="1275960" y="2853087"/>
            <a:ext cx="1872210" cy="205923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CaixaDeTexto 8"/>
          <p:cNvSpPr txBox="1"/>
          <p:nvPr/>
        </p:nvSpPr>
        <p:spPr>
          <a:xfrm>
            <a:off x="142845" y="1643056"/>
            <a:ext cx="4479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►Passe sempre em velocidade </a:t>
            </a:r>
            <a:r>
              <a:rPr lang="pt-BR" sz="2000" b="1" i="1" dirty="0">
                <a:solidFill>
                  <a:srgbClr val="C00000"/>
                </a:solidFill>
              </a:rPr>
              <a:t>reduzida</a:t>
            </a:r>
            <a:r>
              <a:rPr lang="pt-BR" sz="2000" i="1" dirty="0">
                <a:solidFill>
                  <a:srgbClr val="C00000"/>
                </a:solidFill>
              </a:rPr>
              <a:t>;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27600" y="2109558"/>
            <a:ext cx="444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►Fique com os freios em </a:t>
            </a:r>
            <a:r>
              <a:rPr lang="pt-BR" sz="2000" b="1" i="1" dirty="0">
                <a:solidFill>
                  <a:srgbClr val="C00000"/>
                </a:solidFill>
              </a:rPr>
              <a:t>posição  de acionamento</a:t>
            </a:r>
            <a:r>
              <a:rPr lang="pt-BR" sz="2000" i="1" dirty="0">
                <a:solidFill>
                  <a:srgbClr val="C00000"/>
                </a:solidFill>
              </a:rPr>
              <a:t>;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 MOTOCICLISTAS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73" y="1491630"/>
            <a:ext cx="4213899" cy="3012366"/>
          </a:xfrm>
          <a:prstGeom prst="rect">
            <a:avLst/>
          </a:prstGeom>
        </p:spPr>
      </p:pic>
      <p:sp>
        <p:nvSpPr>
          <p:cNvPr id="15" name="Retângulo de cantos arredondados 14"/>
          <p:cNvSpPr/>
          <p:nvPr/>
        </p:nvSpPr>
        <p:spPr>
          <a:xfrm>
            <a:off x="7215206" y="843558"/>
            <a:ext cx="1785950" cy="785818"/>
          </a:xfrm>
          <a:prstGeom prst="roundRect">
            <a:avLst/>
          </a:prstGeom>
          <a:solidFill>
            <a:srgbClr val="FFFF9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Ao cruzar a pista, </a:t>
            </a:r>
            <a:r>
              <a:rPr lang="pt-BR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olhe</a:t>
            </a: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primeiro para a </a:t>
            </a:r>
            <a:r>
              <a:rPr lang="pt-BR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esquerda</a:t>
            </a:r>
            <a:r>
              <a:rPr lang="pt-B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.</a:t>
            </a:r>
            <a:endParaRPr lang="pt-BR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01" y="3023894"/>
            <a:ext cx="770061" cy="4807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62957" y="2355726"/>
            <a:ext cx="693912" cy="346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A0C5BD-88D3-EA97-B32A-9C9771F99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63" b="93367" l="9398" r="89850">
                        <a14:foregroundMark x1="53383" y1="8418" x2="58271" y2="38520"/>
                        <a14:foregroundMark x1="52256" y1="93367" x2="45865" y2="56888"/>
                        <a14:foregroundMark x1="45865" y1="56888" x2="45489" y2="56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378" y="4325101"/>
            <a:ext cx="305483" cy="7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09877E-6 L 0.25 2.0987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09877E-6 L -4.16667E-6 -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25 3.3333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2" y="1142990"/>
            <a:ext cx="35719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Adversidade de Clima</a:t>
            </a:r>
          </a:p>
        </p:txBody>
      </p:sp>
      <p:pic>
        <p:nvPicPr>
          <p:cNvPr id="5" name="Imagem 4" descr="motociclista equipa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14692"/>
            <a:ext cx="2214578" cy="1660934"/>
          </a:xfrm>
          <a:prstGeom prst="rect">
            <a:avLst/>
          </a:prstGeom>
        </p:spPr>
      </p:pic>
      <p:pic>
        <p:nvPicPr>
          <p:cNvPr id="7" name="Imagem 6" descr="Moto na chu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142990"/>
            <a:ext cx="2928958" cy="19526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CaixaDeTexto 8"/>
          <p:cNvSpPr txBox="1"/>
          <p:nvPr/>
        </p:nvSpPr>
        <p:spPr>
          <a:xfrm>
            <a:off x="142844" y="1649479"/>
            <a:ext cx="5929354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►Esteja </a:t>
            </a:r>
            <a:r>
              <a:rPr lang="pt-BR" sz="2000" b="1" i="1" dirty="0">
                <a:solidFill>
                  <a:srgbClr val="C00000"/>
                </a:solidFill>
              </a:rPr>
              <a:t>preparado</a:t>
            </a:r>
            <a:r>
              <a:rPr lang="pt-BR" sz="2000" i="1" dirty="0">
                <a:solidFill>
                  <a:srgbClr val="C00000"/>
                </a:solidFill>
              </a:rPr>
              <a:t> para situações como: chuva ou frio;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►Mantenha o capacete e viseira em </a:t>
            </a:r>
            <a:r>
              <a:rPr lang="pt-BR" sz="2000" b="1" i="1" dirty="0">
                <a:solidFill>
                  <a:srgbClr val="C00000"/>
                </a:solidFill>
              </a:rPr>
              <a:t>bom estado</a:t>
            </a:r>
            <a:r>
              <a:rPr lang="pt-BR" sz="2000" i="1" dirty="0">
                <a:solidFill>
                  <a:srgbClr val="C00000"/>
                </a:solidFill>
              </a:rPr>
              <a:t> de conservação e uso;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357422" y="3786196"/>
            <a:ext cx="6572264" cy="785818"/>
          </a:xfrm>
          <a:prstGeom prst="round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Utilize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vestuário adequado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como:</a:t>
            </a:r>
          </a:p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botas, luvas, calças compridas e blusa comprida reforçada.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 MOTOCICLISTAS</a:t>
            </a:r>
          </a:p>
        </p:txBody>
      </p:sp>
    </p:spTree>
    <p:extLst>
      <p:ext uri="{BB962C8B-B14F-4D97-AF65-F5344CB8AC3E}">
        <p14:creationId xmlns:p14="http://schemas.microsoft.com/office/powerpoint/2010/main" val="2543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2" y="1142990"/>
            <a:ext cx="35719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Pilotando à noite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2844" y="1649479"/>
            <a:ext cx="8715436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►Certifique-se de que a motocicleta está com a parte </a:t>
            </a:r>
            <a:r>
              <a:rPr lang="pt-BR" sz="2000" b="1" i="1" dirty="0">
                <a:solidFill>
                  <a:srgbClr val="C00000"/>
                </a:solidFill>
              </a:rPr>
              <a:t>elétrica</a:t>
            </a:r>
            <a:r>
              <a:rPr lang="pt-BR" sz="2000" i="1" dirty="0">
                <a:solidFill>
                  <a:srgbClr val="C00000"/>
                </a:solidFill>
              </a:rPr>
              <a:t> (farol e setas) em condições adequadas de uso;</a:t>
            </a:r>
          </a:p>
          <a:p>
            <a:pPr algn="just">
              <a:spcBef>
                <a:spcPts val="20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►Diminua a velocidade e </a:t>
            </a:r>
            <a:r>
              <a:rPr lang="pt-BR" sz="2000" b="1" i="1" dirty="0">
                <a:solidFill>
                  <a:srgbClr val="C00000"/>
                </a:solidFill>
              </a:rPr>
              <a:t>redobre a atenção</a:t>
            </a:r>
            <a:r>
              <a:rPr lang="pt-BR" sz="2000" i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0" name="Imagem 9" descr="farol alt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9138" y="2787774"/>
            <a:ext cx="2714676" cy="203600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214282" y="3286130"/>
            <a:ext cx="5072098" cy="1143008"/>
          </a:xfrm>
          <a:prstGeom prst="round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Para diminuir o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</a:rPr>
              <a:t>ofuscamento</a:t>
            </a:r>
          </a:p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provocados por faróis em sentido contrário,</a:t>
            </a:r>
          </a:p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</a:rPr>
              <a:t>oriente-se pela linha de bordo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</a:rPr>
              <a:t> da pista;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 MOTOCICLISTAS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436096" y="3651870"/>
            <a:ext cx="504056" cy="504056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41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2" y="1142990"/>
            <a:ext cx="4714908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Transporte de Passageiro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1406" y="1599995"/>
            <a:ext cx="621510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►Equipamentos obrigatórios de segurança;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►Banco suplementar atrás do condutor ou carro lateral</a:t>
            </a:r>
          </a:p>
          <a:p>
            <a:pPr algn="just">
              <a:spcBef>
                <a:spcPts val="1500"/>
              </a:spcBef>
            </a:pPr>
            <a:r>
              <a:rPr lang="pt-BR" sz="2000" i="1" dirty="0">
                <a:solidFill>
                  <a:srgbClr val="C00000"/>
                </a:solidFill>
              </a:rPr>
              <a:t>►Orientar como se comportar (curvas)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2843808" y="3643320"/>
            <a:ext cx="6014472" cy="1000132"/>
          </a:xfrm>
          <a:prstGeom prst="roundRect">
            <a:avLst>
              <a:gd name="adj" fmla="val 1099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i="1" dirty="0">
                <a:solidFill>
                  <a:srgbClr val="C00000"/>
                </a:solidFill>
                <a:latin typeface="Calibri" pitchFamily="34" charset="0"/>
              </a:rPr>
              <a:t>Não transporte menores de </a:t>
            </a:r>
            <a:r>
              <a:rPr lang="pt-BR" sz="1900" b="1" i="1" dirty="0">
                <a:solidFill>
                  <a:srgbClr val="C00000"/>
                </a:solidFill>
                <a:latin typeface="Calibri" pitchFamily="34" charset="0"/>
              </a:rPr>
              <a:t>10 anos</a:t>
            </a:r>
            <a:r>
              <a:rPr lang="pt-BR" sz="1900" i="1" dirty="0">
                <a:solidFill>
                  <a:schemeClr val="tx1"/>
                </a:solidFill>
                <a:latin typeface="Calibri" pitchFamily="34" charset="0"/>
              </a:rPr>
              <a:t> ou pessoas que não tenham condições de cuidar de sua própria segurança.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7" r="17567"/>
          <a:stretch/>
        </p:blipFill>
        <p:spPr>
          <a:xfrm>
            <a:off x="6172609" y="1042253"/>
            <a:ext cx="2571405" cy="215538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6" y="3291830"/>
            <a:ext cx="2714644" cy="152698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 MOTOCICLISTAS</a:t>
            </a:r>
          </a:p>
        </p:txBody>
      </p:sp>
    </p:spTree>
    <p:extLst>
      <p:ext uri="{BB962C8B-B14F-4D97-AF65-F5344CB8AC3E}">
        <p14:creationId xmlns:p14="http://schemas.microsoft.com/office/powerpoint/2010/main" val="354392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32" y="1285866"/>
            <a:ext cx="6012192" cy="396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Álcool, entorpecentes e estimulantes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4282" y="1714494"/>
            <a:ext cx="5797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Maconha, cocaína, LSD, álcool, Rebite e outros - </a:t>
            </a:r>
            <a:r>
              <a:rPr lang="pt-BR" sz="2000" dirty="0">
                <a:latin typeface="Calibri" pitchFamily="34" charset="0"/>
              </a:rPr>
              <a:t>essas substâncias prejudicam a capacidade de percepção e concepção da </a:t>
            </a:r>
            <a:r>
              <a:rPr lang="pt-BR" sz="2000" b="1" dirty="0">
                <a:latin typeface="Calibri" pitchFamily="34" charset="0"/>
              </a:rPr>
              <a:t>realidade</a:t>
            </a:r>
            <a:r>
              <a:rPr lang="pt-BR" sz="2000" dirty="0">
                <a:latin typeface="Calibri" pitchFamily="34" charset="0"/>
              </a:rPr>
              <a:t>, além de produzirem </a:t>
            </a:r>
            <a:r>
              <a:rPr lang="pt-BR" sz="2000" b="1" dirty="0">
                <a:latin typeface="Calibri" pitchFamily="34" charset="0"/>
              </a:rPr>
              <a:t>alterações</a:t>
            </a:r>
            <a:r>
              <a:rPr lang="pt-BR" sz="2000" dirty="0">
                <a:latin typeface="Calibri" pitchFamily="34" charset="0"/>
              </a:rPr>
              <a:t> no funcionamento cerebral.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>
          <a:xfrm>
            <a:off x="6372200" y="843911"/>
            <a:ext cx="2592288" cy="265653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" name="Imagem 10" descr="BEBADO PRESO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0444"/>
            <a:ext cx="1986063" cy="1304922"/>
          </a:xfrm>
          <a:prstGeom prst="rect">
            <a:avLst/>
          </a:prstGeom>
        </p:spPr>
      </p:pic>
      <p:sp>
        <p:nvSpPr>
          <p:cNvPr id="12" name="Retângulo de cantos arredondados 11"/>
          <p:cNvSpPr/>
          <p:nvPr/>
        </p:nvSpPr>
        <p:spPr>
          <a:xfrm>
            <a:off x="2843286" y="3857634"/>
            <a:ext cx="5617145" cy="1000132"/>
          </a:xfrm>
          <a:prstGeom prst="round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i="1" dirty="0">
                <a:solidFill>
                  <a:srgbClr val="C00000"/>
                </a:solidFill>
                <a:latin typeface="Calibri" pitchFamily="34" charset="0"/>
              </a:rPr>
              <a:t>Vale ressaltar que a Lei prevê </a:t>
            </a:r>
            <a:r>
              <a:rPr lang="pt-BR" sz="1900" b="1" i="1" dirty="0">
                <a:solidFill>
                  <a:srgbClr val="C00000"/>
                </a:solidFill>
                <a:latin typeface="Calibri" pitchFamily="34" charset="0"/>
              </a:rPr>
              <a:t>punições severas</a:t>
            </a:r>
            <a:r>
              <a:rPr lang="pt-BR" sz="1900" i="1" dirty="0">
                <a:solidFill>
                  <a:srgbClr val="C00000"/>
                </a:solidFill>
                <a:latin typeface="Calibri" pitchFamily="34" charset="0"/>
              </a:rPr>
              <a:t> para quem dirige sob o efeito de </a:t>
            </a:r>
            <a:r>
              <a:rPr lang="pt-BR" sz="1900" i="1" dirty="0">
                <a:solidFill>
                  <a:schemeClr val="tx1"/>
                </a:solidFill>
                <a:latin typeface="Calibri" pitchFamily="34" charset="0"/>
              </a:rPr>
              <a:t>álcool</a:t>
            </a:r>
            <a:r>
              <a:rPr lang="pt-BR" sz="1900" i="1" dirty="0">
                <a:solidFill>
                  <a:srgbClr val="C00000"/>
                </a:solidFill>
                <a:latin typeface="Calibri" pitchFamily="34" charset="0"/>
              </a:rPr>
              <a:t> ou substâncias </a:t>
            </a:r>
            <a:r>
              <a:rPr lang="pt-BR" sz="1900" i="1" dirty="0">
                <a:solidFill>
                  <a:schemeClr val="tx1"/>
                </a:solidFill>
                <a:latin typeface="Calibri" pitchFamily="34" charset="0"/>
              </a:rPr>
              <a:t>psicoativas</a:t>
            </a:r>
            <a:r>
              <a:rPr lang="pt-BR" sz="1900" i="1" dirty="0">
                <a:solidFill>
                  <a:srgbClr val="C0000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conceitos</a:t>
            </a:r>
          </a:p>
        </p:txBody>
      </p:sp>
    </p:spTree>
    <p:extLst>
      <p:ext uri="{BB962C8B-B14F-4D97-AF65-F5344CB8AC3E}">
        <p14:creationId xmlns:p14="http://schemas.microsoft.com/office/powerpoint/2010/main" val="18304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631" y="2843785"/>
            <a:ext cx="4570737" cy="2013981"/>
          </a:xfrm>
          <a:prstGeom prst="rect">
            <a:avLst/>
          </a:prstGeom>
        </p:spPr>
      </p:pic>
      <p:sp>
        <p:nvSpPr>
          <p:cNvPr id="14" name="Retângulo de cantos arredondados 13"/>
          <p:cNvSpPr/>
          <p:nvPr/>
        </p:nvSpPr>
        <p:spPr>
          <a:xfrm>
            <a:off x="268023" y="3902576"/>
            <a:ext cx="3571900" cy="64294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rgbClr val="006600"/>
                </a:solidFill>
                <a:latin typeface="Calibri" pitchFamily="34" charset="0"/>
              </a:rPr>
              <a:t>Priorize sempre a VIDA!</a:t>
            </a:r>
            <a:endParaRPr lang="pt-BR" sz="2200" dirty="0">
              <a:solidFill>
                <a:srgbClr val="006600"/>
              </a:solidFill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51521" y="2451484"/>
            <a:ext cx="6768751" cy="93038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2"/>
                </a:solidFill>
                <a:latin typeface="Calibri" pitchFamily="34" charset="0"/>
              </a:rPr>
              <a:t>Ao dirigir, NÃO seja autoritário ou impositivo. </a:t>
            </a:r>
          </a:p>
          <a:p>
            <a:pPr algn="ctr"/>
            <a:r>
              <a:rPr lang="pt-BR" sz="2200" dirty="0">
                <a:solidFill>
                  <a:schemeClr val="tx2"/>
                </a:solidFill>
                <a:latin typeface="Calibri" pitchFamily="34" charset="0"/>
              </a:rPr>
              <a:t>Ao contrário disso, </a:t>
            </a:r>
            <a:r>
              <a:rPr lang="pt-BR" sz="2200" b="1" dirty="0">
                <a:solidFill>
                  <a:schemeClr val="tx2"/>
                </a:solidFill>
                <a:latin typeface="Calibri" pitchFamily="34" charset="0"/>
              </a:rPr>
              <a:t>tente ser </a:t>
            </a:r>
            <a:r>
              <a:rPr lang="pt-BR" sz="2200" dirty="0">
                <a:solidFill>
                  <a:schemeClr val="tx2"/>
                </a:solidFill>
                <a:latin typeface="Calibri" pitchFamily="34" charset="0"/>
              </a:rPr>
              <a:t>gentil, calmo e sensato.</a:t>
            </a:r>
            <a:endParaRPr lang="pt-BR" sz="2200" dirty="0">
              <a:solidFill>
                <a:schemeClr val="tx2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REFLEXÃO</a:t>
            </a: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id="{C8679E43-6A9E-4B34-A7C4-2E0F16055022}"/>
              </a:ext>
            </a:extLst>
          </p:cNvPr>
          <p:cNvSpPr/>
          <p:nvPr/>
        </p:nvSpPr>
        <p:spPr>
          <a:xfrm>
            <a:off x="-3854" y="1203599"/>
            <a:ext cx="9139216" cy="864096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Se há alguma maneira de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</a:rPr>
              <a:t>tirar proveito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de um sinistro de trânsito</a:t>
            </a:r>
          </a:p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é aprendendo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como agir para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evitar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 que ele se repita</a:t>
            </a:r>
            <a:endParaRPr lang="pt-BR" sz="2200" i="1" dirty="0">
              <a:solidFill>
                <a:schemeClr val="tx1"/>
              </a:solidFill>
            </a:endParaRPr>
          </a:p>
        </p:txBody>
      </p:sp>
      <p:pic>
        <p:nvPicPr>
          <p:cNvPr id="8" name="Imagem 7" descr="Transito Bacana.jpg">
            <a:extLst>
              <a:ext uri="{FF2B5EF4-FFF2-40B4-BE49-F238E27FC236}">
                <a16:creationId xmlns:a16="http://schemas.microsoft.com/office/drawing/2014/main" id="{0C2D19D9-E009-CE39-43F5-18015F590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1" b="63820" l="19956" r="78936">
                        <a14:foregroundMark x1="48780" y1="3371" x2="50333" y2="12135"/>
                        <a14:foregroundMark x1="79157" y1="33258" x2="72506" y2="32135"/>
                        <a14:foregroundMark x1="48780" y1="63820" x2="51885" y2="32584"/>
                        <a14:foregroundMark x1="51885" y1="32584" x2="52328" y2="32584"/>
                        <a14:foregroundMark x1="19956" y1="33708" x2="30599" y2="33708"/>
                      </a14:backgroundRemoval>
                    </a14:imgEffect>
                  </a14:imgLayer>
                </a14:imgProps>
              </a:ext>
            </a:extLst>
          </a:blip>
          <a:srcRect l="13480" r="16217" b="29397"/>
          <a:stretch/>
        </p:blipFill>
        <p:spPr>
          <a:xfrm>
            <a:off x="33992" y="1040342"/>
            <a:ext cx="1446402" cy="14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3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7362" y="1419622"/>
            <a:ext cx="5404621" cy="2918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 algn="just">
              <a:lnSpc>
                <a:spcPct val="150000"/>
              </a:lnSpc>
            </a:pPr>
            <a:r>
              <a:rPr lang="pt-BR" sz="2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500" dirty="0">
                <a:latin typeface="Calibri" pitchFamily="34" charset="0"/>
                <a:cs typeface="Calibri" pitchFamily="34" charset="0"/>
              </a:rPr>
              <a:t>onhecimento: </a:t>
            </a:r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regras e Leis de trânsito.</a:t>
            </a:r>
          </a:p>
          <a:p>
            <a:pPr marL="180975" indent="-180975" algn="just">
              <a:lnSpc>
                <a:spcPct val="150000"/>
              </a:lnSpc>
            </a:pPr>
            <a:r>
              <a:rPr lang="pt-BR" sz="2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pt-BR" sz="2500" dirty="0">
                <a:latin typeface="Calibri" pitchFamily="34" charset="0"/>
                <a:cs typeface="Calibri" pitchFamily="34" charset="0"/>
              </a:rPr>
              <a:t>abilidade: </a:t>
            </a:r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domínio sobre o veículo.</a:t>
            </a:r>
          </a:p>
          <a:p>
            <a:pPr marL="180975" indent="-180975" algn="just">
              <a:lnSpc>
                <a:spcPct val="150000"/>
              </a:lnSpc>
            </a:pPr>
            <a:r>
              <a:rPr lang="pt-BR" sz="2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500" dirty="0">
                <a:latin typeface="Calibri" pitchFamily="34" charset="0"/>
                <a:cs typeface="Calibri" pitchFamily="34" charset="0"/>
              </a:rPr>
              <a:t>tenção: </a:t>
            </a:r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Difusa é a adequada.</a:t>
            </a:r>
          </a:p>
          <a:p>
            <a:pPr marL="180975" indent="-180975" algn="just">
              <a:lnSpc>
                <a:spcPct val="150000"/>
              </a:lnSpc>
            </a:pPr>
            <a:r>
              <a:rPr lang="pt-BR" sz="2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pt-BR" sz="2500" dirty="0">
                <a:latin typeface="Calibri" pitchFamily="34" charset="0"/>
                <a:cs typeface="Calibri" pitchFamily="34" charset="0"/>
              </a:rPr>
              <a:t>revisão: </a:t>
            </a:r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antecipar-se às situações.</a:t>
            </a:r>
          </a:p>
          <a:p>
            <a:pPr marL="180975" indent="-180975" algn="just">
              <a:lnSpc>
                <a:spcPct val="150000"/>
              </a:lnSpc>
            </a:pPr>
            <a:r>
              <a:rPr lang="pt-BR" sz="2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pt-BR" sz="2500" dirty="0">
                <a:latin typeface="Calibri" pitchFamily="34" charset="0"/>
                <a:cs typeface="Calibri" pitchFamily="34" charset="0"/>
              </a:rPr>
              <a:t>ecisão: </a:t>
            </a:r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convicção ao agir.</a:t>
            </a:r>
            <a:endParaRPr lang="pt-BR" sz="25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FUNDAMENTOS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CB6774D-9989-1D9A-4A17-0D006DE0F4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64"/>
          <a:stretch/>
        </p:blipFill>
        <p:spPr>
          <a:xfrm>
            <a:off x="5940152" y="1635646"/>
            <a:ext cx="2786113" cy="2774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01. Assinale a alternativa correta. Força centrípeta, aderência e transferência de massa são:</a:t>
            </a:r>
          </a:p>
          <a:p>
            <a:pPr algn="just"/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Condições adversas.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Automatismos corretos.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Parâmetros da física que se relacionam com o ato de dirigir.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Atos inseguros do motorista.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80848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02. Tempo de reação é aquele que transcorre entre</a:t>
            </a:r>
          </a:p>
          <a:p>
            <a:pPr algn="just"/>
            <a:endParaRPr lang="pt-BR" sz="900" b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o tempo aproximado de dois segundos.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acionar o freio e parar.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ver o perigo e acionar os freios.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perceber o perigo e parar.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22509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03. Assinale a alternativa que responda à questão:  A chuva é condição adversa do _________. Lâmina d’água na pista é condição adversa da __________, possibilitando a ocorrência de </a:t>
            </a:r>
            <a:r>
              <a:rPr lang="pt-BR" sz="2400" b="1" dirty="0" err="1">
                <a:latin typeface="Calibri" pitchFamily="34" charset="0"/>
                <a:cs typeface="Calibri" pitchFamily="34" charset="0"/>
              </a:rPr>
              <a:t>hidroplanagem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que pode ser aumentada por determinadas condições adversas do _______________.</a:t>
            </a:r>
          </a:p>
          <a:p>
            <a:pPr algn="just"/>
            <a:endParaRPr lang="pt-BR" sz="900" b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Veículo; via; condutor.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Tempo; via; veículo.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Condutor; máquina; passageiro.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Veículo; chuva; tempo.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9542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04. “Automatismo correto” é...</a:t>
            </a:r>
          </a:p>
          <a:p>
            <a:pPr algn="just"/>
            <a:endParaRPr lang="pt-BR" sz="900" b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Atenção fixa.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Atenção dispersiva.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Gesto inconsciente efetuado de forma segura.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Indisciplina na condução do veículo.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0721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05. Dirigindo um veículo, ao se aproximar de um cruzamento com sinal luminoso, você observa que a luz amarela está acesa. Neste caso, você deve:</a:t>
            </a:r>
          </a:p>
          <a:p>
            <a:pPr algn="just"/>
            <a:endParaRPr lang="pt-BR" sz="900" b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Diminuir a velocidade do veículo e passar.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Diminuir a velocidade e parar o veículo.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Observar o tráfego dos veículos e passar.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Aumentar a velocidade do veículo e passar.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55296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06. Ao contato dos pneus com o solo dá-se o nome de:</a:t>
            </a:r>
          </a:p>
          <a:p>
            <a:pPr algn="just"/>
            <a:endParaRPr lang="pt-BR" sz="900" b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Aderência.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Derrapagem.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Aquaplanagem.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Hidroplanagem.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4245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07. O acidente que envolve apenas um veículo e que não se conhecem suas possíveis causas, chama-se:</a:t>
            </a:r>
          </a:p>
          <a:p>
            <a:pPr algn="just"/>
            <a:endParaRPr lang="pt-BR" sz="900" b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Atropelamento.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Abalroamento.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Colisão misteriosa.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Capotamento.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948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08. Quando os pneus perdem contato com o piso, em razão de uma fina camada d’água formada na pista, dizemos que está ocorrendo uma:</a:t>
            </a:r>
          </a:p>
          <a:p>
            <a:pPr algn="just"/>
            <a:endParaRPr lang="pt-BR" sz="900" b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Condição adversa do tempo.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Derrapagem.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Aquaplanagem.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Subesterçamento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58611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09. Não constitui fundamento da prevenção de acidentes:</a:t>
            </a:r>
          </a:p>
          <a:p>
            <a:pPr algn="just"/>
            <a:endParaRPr lang="pt-BR" sz="900" b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Interação.</a:t>
            </a: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Conhecimento.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Atenção.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Decisão.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93147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latin typeface="Calibri" pitchFamily="34" charset="0"/>
                <a:cs typeface="Calibri" pitchFamily="34" charset="0"/>
              </a:rPr>
              <a:t>10. Quando o veículo desgarrar a parte dianteira, saindo da curva, está acontecendo um comportamento de:</a:t>
            </a:r>
          </a:p>
          <a:p>
            <a:pPr algn="just"/>
            <a:endParaRPr lang="pt-BR" sz="900" b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Sobresterçamento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Hidroplanagem.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Aguaplanagem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Subesterçamento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30404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BASE - Instruto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7504" y="1557987"/>
            <a:ext cx="4390868" cy="36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INCORRETOS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504" y="1948328"/>
            <a:ext cx="4390868" cy="932257"/>
          </a:xfrm>
          <a:prstGeom prst="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endParaRPr lang="pt-BR" sz="1900" i="1" dirty="0">
              <a:solidFill>
                <a:srgbClr val="C0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270364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AUTOMATISMOS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70429B-24C6-D749-092C-520911ACAA05}"/>
              </a:ext>
            </a:extLst>
          </p:cNvPr>
          <p:cNvSpPr/>
          <p:nvPr/>
        </p:nvSpPr>
        <p:spPr>
          <a:xfrm>
            <a:off x="3307835" y="619878"/>
            <a:ext cx="5836165" cy="79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solidFill>
                  <a:schemeClr val="tx1"/>
                </a:solidFill>
              </a:rPr>
              <a:t>... são </a:t>
            </a:r>
            <a:r>
              <a:rPr lang="pt-BR" sz="2200" b="1" dirty="0">
                <a:solidFill>
                  <a:schemeClr val="tx1"/>
                </a:solidFill>
              </a:rPr>
              <a:t>gestos</a:t>
            </a:r>
            <a:r>
              <a:rPr lang="pt-BR" sz="2200" dirty="0">
                <a:solidFill>
                  <a:schemeClr val="tx1"/>
                </a:solidFill>
              </a:rPr>
              <a:t> ou </a:t>
            </a:r>
            <a:r>
              <a:rPr lang="pt-BR" sz="2200" b="1" dirty="0">
                <a:solidFill>
                  <a:schemeClr val="tx1"/>
                </a:solidFill>
              </a:rPr>
              <a:t>ações</a:t>
            </a:r>
            <a:r>
              <a:rPr lang="pt-BR" sz="2200" dirty="0">
                <a:solidFill>
                  <a:schemeClr val="tx1"/>
                </a:solidFill>
              </a:rPr>
              <a:t> realizadas pelo condutor, de maneira </a:t>
            </a:r>
            <a:r>
              <a:rPr lang="pt-BR" sz="2200" dirty="0">
                <a:solidFill>
                  <a:schemeClr val="tx1"/>
                </a:solidFill>
                <a:highlight>
                  <a:srgbClr val="FFFF00"/>
                </a:highlight>
              </a:rPr>
              <a:t>inconsciente</a:t>
            </a:r>
            <a:r>
              <a:rPr lang="pt-BR" sz="2200" dirty="0">
                <a:solidFill>
                  <a:schemeClr val="tx1"/>
                </a:solidFill>
              </a:rPr>
              <a:t> ou </a:t>
            </a:r>
            <a:r>
              <a:rPr lang="pt-BR" sz="2200" dirty="0">
                <a:solidFill>
                  <a:schemeClr val="tx1"/>
                </a:solidFill>
                <a:highlight>
                  <a:srgbClr val="FFFF00"/>
                </a:highlight>
              </a:rPr>
              <a:t>involuntária</a:t>
            </a:r>
            <a:r>
              <a:rPr lang="pt-BR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AF56E147-A7A5-F1EA-8E5C-32D548D86252}"/>
              </a:ext>
            </a:extLst>
          </p:cNvPr>
          <p:cNvSpPr/>
          <p:nvPr/>
        </p:nvSpPr>
        <p:spPr>
          <a:xfrm>
            <a:off x="2905839" y="830181"/>
            <a:ext cx="298009" cy="359999"/>
          </a:xfrm>
          <a:prstGeom prst="rightArrow">
            <a:avLst/>
          </a:prstGeom>
          <a:solidFill>
            <a:srgbClr val="FFC21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7" name="Imagem 16" descr="Pessoas dentro de carro&#10;&#10;O conteúdo gerado por IA pode estar incorreto.">
            <a:extLst>
              <a:ext uri="{FF2B5EF4-FFF2-40B4-BE49-F238E27FC236}">
                <a16:creationId xmlns:a16="http://schemas.microsoft.com/office/drawing/2014/main" id="{6F7A3E9E-5D1F-AA47-85A6-56D16F805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31889" b="5079"/>
          <a:stretch/>
        </p:blipFill>
        <p:spPr>
          <a:xfrm>
            <a:off x="6948264" y="3069656"/>
            <a:ext cx="2088232" cy="1787368"/>
          </a:xfrm>
          <a:prstGeom prst="rect">
            <a:avLst/>
          </a:prstGeom>
        </p:spPr>
      </p:pic>
      <p:pic>
        <p:nvPicPr>
          <p:cNvPr id="21" name="Imagem 20" descr="Uma imagem contendo pessoa, no interior, homem, vestindo&#10;&#10;O conteúdo gerado por IA pode estar incorreto.">
            <a:extLst>
              <a:ext uri="{FF2B5EF4-FFF2-40B4-BE49-F238E27FC236}">
                <a16:creationId xmlns:a16="http://schemas.microsoft.com/office/drawing/2014/main" id="{D2D2633F-99C2-2402-9AB7-563E7E74E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4563"/>
          <a:stretch/>
        </p:blipFill>
        <p:spPr>
          <a:xfrm>
            <a:off x="2256694" y="3056726"/>
            <a:ext cx="2232898" cy="1787368"/>
          </a:xfrm>
          <a:prstGeom prst="rect">
            <a:avLst/>
          </a:prstGeom>
        </p:spPr>
      </p:pic>
      <p:pic>
        <p:nvPicPr>
          <p:cNvPr id="41" name="Imagem 40" descr="Homem sentado em carro&#10;&#10;O conteúdo gerado por IA pode estar incorreto.">
            <a:extLst>
              <a:ext uri="{FF2B5EF4-FFF2-40B4-BE49-F238E27FC236}">
                <a16:creationId xmlns:a16="http://schemas.microsoft.com/office/drawing/2014/main" id="{D458FBD5-149C-8A04-F53D-897C4C0DF4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47008"/>
            <a:ext cx="2010789" cy="1787368"/>
          </a:xfrm>
          <a:prstGeom prst="rect">
            <a:avLst/>
          </a:prstGeom>
        </p:spPr>
      </p:pic>
      <p:pic>
        <p:nvPicPr>
          <p:cNvPr id="43" name="Imagem 42" descr="Pessoa dirigindo um carro&#10;&#10;O conteúdo gerado por IA pode estar incorreto.">
            <a:extLst>
              <a:ext uri="{FF2B5EF4-FFF2-40B4-BE49-F238E27FC236}">
                <a16:creationId xmlns:a16="http://schemas.microsoft.com/office/drawing/2014/main" id="{BDB9FD83-6D3A-FCB0-C3AE-6C787DBC4D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35038"/>
          <a:stretch/>
        </p:blipFill>
        <p:spPr>
          <a:xfrm>
            <a:off x="4765799" y="3047008"/>
            <a:ext cx="1906258" cy="1787368"/>
          </a:xfrm>
          <a:prstGeom prst="rect">
            <a:avLst/>
          </a:prstGeom>
        </p:spPr>
      </p:pic>
      <p:pic>
        <p:nvPicPr>
          <p:cNvPr id="45" name="Imagem 44" descr="Uma imagem contendo objeto, relógio&#10;&#10;O conteúdo gerado por IA pode estar incorreto.">
            <a:extLst>
              <a:ext uri="{FF2B5EF4-FFF2-40B4-BE49-F238E27FC236}">
                <a16:creationId xmlns:a16="http://schemas.microsoft.com/office/drawing/2014/main" id="{EA41761E-35E3-9870-A649-62453569F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06" y="3115534"/>
            <a:ext cx="1788173" cy="1669752"/>
          </a:xfrm>
          <a:prstGeom prst="rect">
            <a:avLst/>
          </a:prstGeom>
        </p:spPr>
      </p:pic>
      <p:sp>
        <p:nvSpPr>
          <p:cNvPr id="46" name="Retângulo 45">
            <a:extLst>
              <a:ext uri="{FF2B5EF4-FFF2-40B4-BE49-F238E27FC236}">
                <a16:creationId xmlns:a16="http://schemas.microsoft.com/office/drawing/2014/main" id="{6FB2FEA6-F514-1CAE-7ECD-E2AF0B311C62}"/>
              </a:ext>
            </a:extLst>
          </p:cNvPr>
          <p:cNvSpPr/>
          <p:nvPr/>
        </p:nvSpPr>
        <p:spPr>
          <a:xfrm>
            <a:off x="4732491" y="1557987"/>
            <a:ext cx="43200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CORRETOS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EDF17406-EC3E-9F55-1446-F3BF846F91F8}"/>
              </a:ext>
            </a:extLst>
          </p:cNvPr>
          <p:cNvSpPr/>
          <p:nvPr/>
        </p:nvSpPr>
        <p:spPr>
          <a:xfrm>
            <a:off x="4732491" y="1945518"/>
            <a:ext cx="4320000" cy="93506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endParaRPr lang="pt-BR" sz="1900" i="1" dirty="0">
              <a:solidFill>
                <a:schemeClr val="tx2"/>
              </a:solidFill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B73371B-E246-55C8-6E45-A14EF22F8F17}"/>
              </a:ext>
            </a:extLst>
          </p:cNvPr>
          <p:cNvSpPr txBox="1"/>
          <p:nvPr/>
        </p:nvSpPr>
        <p:spPr>
          <a:xfrm>
            <a:off x="63057" y="1905219"/>
            <a:ext cx="42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► Ficar com a mão fora do volante</a:t>
            </a:r>
          </a:p>
          <a:p>
            <a:r>
              <a:rPr lang="pt-BR" sz="2000" dirty="0"/>
              <a:t>► Debrear antes de frear</a:t>
            </a:r>
          </a:p>
          <a:p>
            <a:r>
              <a:rPr lang="pt-BR" sz="2000" dirty="0"/>
              <a:t>► Manusear o volante incorretamente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C66E3094-29FA-D409-903F-E0B562876D47}"/>
              </a:ext>
            </a:extLst>
          </p:cNvPr>
          <p:cNvSpPr txBox="1"/>
          <p:nvPr/>
        </p:nvSpPr>
        <p:spPr>
          <a:xfrm>
            <a:off x="4686505" y="1899449"/>
            <a:ext cx="4429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► Posicionamento das mãos ao volante</a:t>
            </a:r>
          </a:p>
          <a:p>
            <a:r>
              <a:rPr lang="pt-BR" sz="2000" dirty="0"/>
              <a:t>► Correta utilização dos pedais</a:t>
            </a:r>
          </a:p>
          <a:p>
            <a:r>
              <a:rPr lang="pt-BR" sz="2000" dirty="0"/>
              <a:t>► Ajuste adequado do banco</a:t>
            </a:r>
          </a:p>
        </p:txBody>
      </p:sp>
      <p:pic>
        <p:nvPicPr>
          <p:cNvPr id="54" name="Imagem 53" descr="Ícone&#10;&#10;O conteúdo gerado por IA pode estar incorreto.">
            <a:extLst>
              <a:ext uri="{FF2B5EF4-FFF2-40B4-BE49-F238E27FC236}">
                <a16:creationId xmlns:a16="http://schemas.microsoft.com/office/drawing/2014/main" id="{ED960FB4-6760-618F-8144-AFB19A9836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2" y="3394267"/>
            <a:ext cx="1007852" cy="1138145"/>
          </a:xfrm>
          <a:prstGeom prst="rect">
            <a:avLst/>
          </a:prstGeom>
        </p:spPr>
      </p:pic>
      <p:pic>
        <p:nvPicPr>
          <p:cNvPr id="55" name="Imagem 54" descr="Ícone&#10;&#10;O conteúdo gerado por IA pode estar incorreto.">
            <a:extLst>
              <a:ext uri="{FF2B5EF4-FFF2-40B4-BE49-F238E27FC236}">
                <a16:creationId xmlns:a16="http://schemas.microsoft.com/office/drawing/2014/main" id="{4DADA8FA-81BD-B63A-C2EA-EC4B6D7B7B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03" y="3371619"/>
            <a:ext cx="1007852" cy="1138145"/>
          </a:xfrm>
          <a:prstGeom prst="rect">
            <a:avLst/>
          </a:prstGeom>
        </p:spPr>
      </p:pic>
      <p:pic>
        <p:nvPicPr>
          <p:cNvPr id="56" name="Imagem 55" descr="Ícone&#10;&#10;O conteúdo gerado por IA pode estar incorreto.">
            <a:extLst>
              <a:ext uri="{FF2B5EF4-FFF2-40B4-BE49-F238E27FC236}">
                <a16:creationId xmlns:a16="http://schemas.microsoft.com/office/drawing/2014/main" id="{C113E74D-32D1-21BB-15C6-6EA057C910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81337"/>
            <a:ext cx="1007852" cy="1138145"/>
          </a:xfrm>
          <a:prstGeom prst="rect">
            <a:avLst/>
          </a:prstGeom>
        </p:spPr>
      </p:pic>
      <p:pic>
        <p:nvPicPr>
          <p:cNvPr id="58" name="Imagem 5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70BE8D4-B99C-7256-F31D-87EB2792F6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5" y="3307779"/>
            <a:ext cx="1036489" cy="1170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/>
      <p:bldP spid="8" grpId="0" animBg="1"/>
      <p:bldP spid="46" grpId="0" animBg="1"/>
      <p:bldP spid="4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11 – Qual a principal causa de estouro de pneu?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Buracos na pista.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Excesso de calibragem.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Baixa calibragem.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Amortecedores velhos.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2293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12 - O estado de conservação dos pneus é importante:</a:t>
            </a:r>
          </a:p>
          <a:p>
            <a:pPr lvl="0"/>
            <a:endParaRPr lang="pt-BR" sz="2000" dirty="0"/>
          </a:p>
          <a:p>
            <a:pPr marL="265113" lvl="0" indent="-265113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Para evitar o fenômeno de aquaplanagem e garantir melhor aderência.</a:t>
            </a:r>
          </a:p>
          <a:p>
            <a:pPr marL="265113" lvl="0" indent="-265113"/>
            <a:endParaRPr lang="pt-BR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lvl="0" indent="-265113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Para conforto dos passageiros.</a:t>
            </a:r>
          </a:p>
          <a:p>
            <a:pPr marL="265113" lvl="0" indent="-265113"/>
            <a:endParaRPr lang="pt-BR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lvl="0" indent="-265113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Para evitar excesso de gastos com combustível.</a:t>
            </a:r>
          </a:p>
          <a:p>
            <a:pPr marL="265113" lvl="0" indent="-265113"/>
            <a:endParaRPr lang="pt-BR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lvl="0" indent="-265113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Para a conservação das pistas de rolamento.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29406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13 - Você acabou de almoçar e está com muito sono. Para chegar ao seu destino ainda há um longo caminho pela frente. Nessa situação você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latin typeface="Calibri" panose="020F0502020204030204" pitchFamily="34" charset="0"/>
              </a:rPr>
              <a:t>s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egue viagem, após tomar um café bem forte.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latin typeface="Calibri" panose="020F0502020204030204" pitchFamily="34" charset="0"/>
              </a:rPr>
              <a:t>s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egue viagem ouvindo uma música bem suave.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latin typeface="Calibri" panose="020F0502020204030204" pitchFamily="34" charset="0"/>
              </a:rPr>
              <a:t>s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egue viagem, pois acredita que dormir ao volante raramente acontece.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latin typeface="Calibri" panose="020F0502020204030204" pitchFamily="34" charset="0"/>
              </a:rPr>
              <a:t>p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ermanece onde está, até se sentir em condições para prosseguir.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114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14 - Você volta cansado do trabalho, transitando por uma via de tráfego intenso. Nessa situação você: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Buzina para abrir caminho.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Mantém-se na faixa da esquerda.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Redobra a atenção e concentra-se no tráfego.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Dirige depressa para chegar logo em casa.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73499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1200"/>
              </a:spcAft>
            </a:pPr>
            <a:r>
              <a:rPr lang="pt-BR" sz="2200" b="1" dirty="0">
                <a:latin typeface="Calibri" panose="020F0502020204030204" pitchFamily="34" charset="0"/>
              </a:rPr>
              <a:t>15 - Não contribui para uma direção defensiva:</a:t>
            </a:r>
          </a:p>
          <a:p>
            <a:pPr lvl="0">
              <a:spcAft>
                <a:spcPts val="1200"/>
              </a:spcAft>
            </a:pPr>
            <a:endParaRPr lang="pt-BR" sz="1000" dirty="0"/>
          </a:p>
          <a:p>
            <a:pPr marL="265113" lvl="0" indent="-265113">
              <a:spcAft>
                <a:spcPts val="12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Estar sempre alerta e consciente ao que se passa em torno do veículo.</a:t>
            </a:r>
          </a:p>
          <a:p>
            <a:pPr marL="265113" lvl="0" indent="-265113">
              <a:spcAft>
                <a:spcPts val="12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Agir de forma sensata e com rapidez nas situações críticas.</a:t>
            </a:r>
          </a:p>
          <a:p>
            <a:pPr marL="265113" lvl="0" indent="-265113">
              <a:spcAft>
                <a:spcPts val="12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Possuir alguma prática de direção, somente o suficiente para movimentar o veículo.</a:t>
            </a:r>
          </a:p>
          <a:p>
            <a:pPr marL="265113" lvl="0" indent="-265113">
              <a:spcAft>
                <a:spcPts val="12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Ter conhecimento da legislação vigente e das técnicas de prevenção.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5695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62114"/>
            <a:ext cx="8924852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16 - Agir com cortesia e solidariedade no trânsito significa:</a:t>
            </a:r>
          </a:p>
          <a:p>
            <a:pPr lvl="0"/>
            <a:endParaRPr lang="pt-BR" sz="2000" dirty="0"/>
          </a:p>
          <a:p>
            <a:pPr marL="265113" lvl="0" indent="-265113">
              <a:spcAft>
                <a:spcPts val="12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Fazer novos amigos.</a:t>
            </a:r>
          </a:p>
          <a:p>
            <a:pPr marL="265113" lvl="0" indent="-265113">
              <a:spcAft>
                <a:spcPts val="12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Respeitar os direitos dos outros usuários da via e ser tolerante.</a:t>
            </a:r>
          </a:p>
          <a:p>
            <a:pPr marL="265113" lvl="0" indent="-265113">
              <a:spcAft>
                <a:spcPts val="12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Dar passagem aos outros condutores, ainda que o sinal esteja aberto para você.</a:t>
            </a:r>
          </a:p>
          <a:p>
            <a:pPr marL="265113" lvl="0" indent="-265113">
              <a:spcAft>
                <a:spcPts val="12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Sair do veículo e ajudar aos pedestres a atravessar a rua.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6703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17 - O que o motociclista precisa fazer para assegurar a visibilidade mútua e assim evitar fechadas de outros condutores?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Manter limpa a viseira ou óculos de proteção do capacete.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Fugir dos pontos cegos de veículos.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Ver e ser visto.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Todas as respostas estão corretas.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70233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18 - Não está relacionado a ato inseguro do condutor: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Excesso de velocidade.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Desobediência à parada obrigatória.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Sinalização precária da via.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Desobediência ao sinal vermelho.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66758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19 – Não é condição insegura ao dirigir: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Características físicas do condutor.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Estado emocional do condutor.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Características das penalidades.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Condições adversas das vias.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60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62114"/>
            <a:ext cx="8924852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20 - Constitui automatismo incorreto: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Nas paradas, usar o pedal de freio antes de debrear.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Observar a sinalização de trânsito.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Dirigir o veículo com o pé apoiado no pedal da embreagem.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Engrenar as machas corretamente.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4212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0C9B9-1A86-A6A2-25AF-953FCA29E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Imagem 15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2032D03D-2D04-6CBA-6E5B-C4313EFB2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/>
          <a:stretch/>
        </p:blipFill>
        <p:spPr>
          <a:xfrm>
            <a:off x="276028" y="3263709"/>
            <a:ext cx="1967274" cy="15100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FCF597D-962B-AC0E-C222-68502B44E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83E7BE6-9511-7FAE-EAE2-AED5C1994E43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EQUIPAMENTOS DE SEGURANÇA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8749B85-CE5A-C252-0092-541719002450}"/>
              </a:ext>
            </a:extLst>
          </p:cNvPr>
          <p:cNvSpPr/>
          <p:nvPr/>
        </p:nvSpPr>
        <p:spPr>
          <a:xfrm>
            <a:off x="214282" y="1160604"/>
            <a:ext cx="4162060" cy="1751936"/>
          </a:xfrm>
          <a:prstGeom prst="rect">
            <a:avLst/>
          </a:prstGeom>
          <a:noFill/>
          <a:ln w="38100">
            <a:solidFill>
              <a:srgbClr val="1F4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A0155C1-4CEF-17C1-99D7-1B2CF79FE99A}"/>
              </a:ext>
            </a:extLst>
          </p:cNvPr>
          <p:cNvSpPr/>
          <p:nvPr/>
        </p:nvSpPr>
        <p:spPr>
          <a:xfrm>
            <a:off x="214282" y="3143447"/>
            <a:ext cx="4162060" cy="1674676"/>
          </a:xfrm>
          <a:prstGeom prst="rect">
            <a:avLst/>
          </a:prstGeom>
          <a:noFill/>
          <a:ln w="38100">
            <a:solidFill>
              <a:srgbClr val="1F4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87130B8-17F9-2A5F-1E89-897B5F40AFF2}"/>
              </a:ext>
            </a:extLst>
          </p:cNvPr>
          <p:cNvSpPr/>
          <p:nvPr/>
        </p:nvSpPr>
        <p:spPr>
          <a:xfrm>
            <a:off x="2338406" y="1228106"/>
            <a:ext cx="1967274" cy="360040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Encosto de cabeça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B42E775-3186-D89D-B0CA-E574496EFC4A}"/>
              </a:ext>
            </a:extLst>
          </p:cNvPr>
          <p:cNvSpPr/>
          <p:nvPr/>
        </p:nvSpPr>
        <p:spPr>
          <a:xfrm>
            <a:off x="2338406" y="3220580"/>
            <a:ext cx="1967274" cy="360040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Airbag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C4E32F-5467-AE7E-B176-315C23A90D7D}"/>
              </a:ext>
            </a:extLst>
          </p:cNvPr>
          <p:cNvSpPr txBox="1"/>
          <p:nvPr/>
        </p:nvSpPr>
        <p:spPr>
          <a:xfrm>
            <a:off x="2338406" y="1736698"/>
            <a:ext cx="2037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/>
              <a:t>A regulagem correta evita o “</a:t>
            </a:r>
            <a:r>
              <a:rPr lang="pt-BR" sz="2200" dirty="0">
                <a:highlight>
                  <a:srgbClr val="FFFF00"/>
                </a:highlight>
              </a:rPr>
              <a:t>efeito chicote</a:t>
            </a:r>
            <a:r>
              <a:rPr lang="pt-BR" sz="2200" dirty="0"/>
              <a:t>“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8CB623-7A28-4D52-EAFB-058C36CEA289}"/>
              </a:ext>
            </a:extLst>
          </p:cNvPr>
          <p:cNvSpPr txBox="1"/>
          <p:nvPr/>
        </p:nvSpPr>
        <p:spPr>
          <a:xfrm>
            <a:off x="2267744" y="3773163"/>
            <a:ext cx="2037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/>
              <a:t>Protege </a:t>
            </a:r>
          </a:p>
          <a:p>
            <a:pPr algn="ctr"/>
            <a:r>
              <a:rPr lang="pt-BR" sz="2200" dirty="0"/>
              <a:t>o tórax e a face</a:t>
            </a:r>
          </a:p>
        </p:txBody>
      </p:sp>
      <p:pic>
        <p:nvPicPr>
          <p:cNvPr id="14" name="Imagem 13" descr="Diagrama&#10;&#10;O conteúdo gerado por IA pode estar incorreto.">
            <a:extLst>
              <a:ext uri="{FF2B5EF4-FFF2-40B4-BE49-F238E27FC236}">
                <a16:creationId xmlns:a16="http://schemas.microsoft.com/office/drawing/2014/main" id="{F54461F9-99FF-5DF9-6223-891B69DA3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6" y="1228106"/>
            <a:ext cx="1491707" cy="1603499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655E7EA3-76F2-369E-E175-8CA8D7BEEF64}"/>
              </a:ext>
            </a:extLst>
          </p:cNvPr>
          <p:cNvSpPr/>
          <p:nvPr/>
        </p:nvSpPr>
        <p:spPr>
          <a:xfrm>
            <a:off x="4730420" y="1167215"/>
            <a:ext cx="4162060" cy="1751936"/>
          </a:xfrm>
          <a:prstGeom prst="rect">
            <a:avLst/>
          </a:prstGeom>
          <a:noFill/>
          <a:ln w="38100">
            <a:solidFill>
              <a:srgbClr val="1F4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30039EE-23B9-D451-4EB1-1E299E78CB5F}"/>
              </a:ext>
            </a:extLst>
          </p:cNvPr>
          <p:cNvSpPr/>
          <p:nvPr/>
        </p:nvSpPr>
        <p:spPr>
          <a:xfrm>
            <a:off x="6854544" y="1234717"/>
            <a:ext cx="1967274" cy="360040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Barra lateral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4649DA6-CD6C-30BE-B1D3-9E78EE85B958}"/>
              </a:ext>
            </a:extLst>
          </p:cNvPr>
          <p:cNvSpPr txBox="1"/>
          <p:nvPr/>
        </p:nvSpPr>
        <p:spPr>
          <a:xfrm>
            <a:off x="6854544" y="1743309"/>
            <a:ext cx="2037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/>
              <a:t>Protege os quadris dos ocupantes</a:t>
            </a:r>
          </a:p>
        </p:txBody>
      </p:sp>
      <p:pic>
        <p:nvPicPr>
          <p:cNvPr id="31" name="Imagem 30" descr="Um carro azul&#10;&#10;O conteúdo gerado por IA pode estar incorreto.">
            <a:extLst>
              <a:ext uri="{FF2B5EF4-FFF2-40B4-BE49-F238E27FC236}">
                <a16:creationId xmlns:a16="http://schemas.microsoft.com/office/drawing/2014/main" id="{D3DF0285-303B-054B-A5AC-103DD1D6FC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6"/>
          <a:stretch/>
        </p:blipFill>
        <p:spPr>
          <a:xfrm>
            <a:off x="4780981" y="1224019"/>
            <a:ext cx="2037937" cy="1666961"/>
          </a:xfrm>
          <a:prstGeom prst="rect">
            <a:avLst/>
          </a:prstGeom>
          <a:effectLst>
            <a:softEdge rad="57150"/>
          </a:effectLst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28CD9793-F8CB-A5A2-EE2F-40FBD2E45AD6}"/>
              </a:ext>
            </a:extLst>
          </p:cNvPr>
          <p:cNvSpPr/>
          <p:nvPr/>
        </p:nvSpPr>
        <p:spPr>
          <a:xfrm>
            <a:off x="4716016" y="3112195"/>
            <a:ext cx="4162060" cy="1751936"/>
          </a:xfrm>
          <a:prstGeom prst="rect">
            <a:avLst/>
          </a:prstGeom>
          <a:noFill/>
          <a:ln w="38100">
            <a:solidFill>
              <a:srgbClr val="1F4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63EB148-FC20-5BFB-7607-D6227CE66A0D}"/>
              </a:ext>
            </a:extLst>
          </p:cNvPr>
          <p:cNvSpPr/>
          <p:nvPr/>
        </p:nvSpPr>
        <p:spPr>
          <a:xfrm>
            <a:off x="6840140" y="3179697"/>
            <a:ext cx="1967274" cy="360040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ISOFIX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8AEED5F-3DDF-3F42-9336-C6DD0E01D290}"/>
              </a:ext>
            </a:extLst>
          </p:cNvPr>
          <p:cNvSpPr txBox="1"/>
          <p:nvPr/>
        </p:nvSpPr>
        <p:spPr>
          <a:xfrm>
            <a:off x="6840140" y="3688289"/>
            <a:ext cx="2037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/>
              <a:t>Melhor </a:t>
            </a:r>
            <a:r>
              <a:rPr lang="pt-BR" sz="2200" dirty="0">
                <a:highlight>
                  <a:srgbClr val="FFFF00"/>
                </a:highlight>
              </a:rPr>
              <a:t>fixação da cadeirinha </a:t>
            </a:r>
            <a:r>
              <a:rPr lang="pt-BR" sz="2200" dirty="0"/>
              <a:t>para criança</a:t>
            </a:r>
          </a:p>
        </p:txBody>
      </p:sp>
      <p:pic>
        <p:nvPicPr>
          <p:cNvPr id="37" name="Imagem 36" descr="Uma imagem contendo no interior, itens, computador, mesa&#10;&#10;O conteúdo gerado por IA pode estar incorreto.">
            <a:extLst>
              <a:ext uri="{FF2B5EF4-FFF2-40B4-BE49-F238E27FC236}">
                <a16:creationId xmlns:a16="http://schemas.microsoft.com/office/drawing/2014/main" id="{7F85B054-8ADD-5CF1-1087-BE5CC0076D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0" b="41773"/>
          <a:stretch/>
        </p:blipFill>
        <p:spPr>
          <a:xfrm>
            <a:off x="4780981" y="3179697"/>
            <a:ext cx="2048948" cy="16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1" grpId="0"/>
      <p:bldP spid="12" grpId="0"/>
      <p:bldP spid="23" grpId="0" animBg="1"/>
      <p:bldP spid="24" grpId="0" animBg="1"/>
      <p:bldP spid="25" grpId="0"/>
      <p:bldP spid="32" grpId="0" animBg="1"/>
      <p:bldP spid="33" grpId="0" animBg="1"/>
      <p:bldP spid="3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8" y="1062114"/>
            <a:ext cx="8946975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1700"/>
              </a:spcAft>
            </a:pPr>
            <a:r>
              <a:rPr lang="pt-BR" sz="2200" b="1" dirty="0">
                <a:latin typeface="Calibri" panose="020F0502020204030204" pitchFamily="34" charset="0"/>
              </a:rPr>
              <a:t>21 - Sob chuva intensa, ocasião em que a visibilidade é reduzida, o condutor além de redobrar a atenção, deve:</a:t>
            </a:r>
          </a:p>
          <a:p>
            <a:pPr marL="265113" lvl="0" indent="-265113">
              <a:spcAft>
                <a:spcPts val="17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Acionar o limpador de para-brisas, acender </a:t>
            </a:r>
            <a:r>
              <a:rPr lang="pt-BR" sz="2200" dirty="0">
                <a:latin typeface="Calibri" panose="020F0502020204030204" pitchFamily="34" charset="0"/>
              </a:rPr>
              <a:t>os faróis baixos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, diminuir a velocidade e aumentar a distância de seguimento.</a:t>
            </a:r>
          </a:p>
          <a:p>
            <a:pPr marL="265113" lvl="0" indent="-265113">
              <a:spcAft>
                <a:spcPts val="17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Ligar o pisca-alerta e </a:t>
            </a:r>
            <a:r>
              <a:rPr lang="pt-BR" sz="2200" dirty="0">
                <a:latin typeface="Calibri" panose="020F0502020204030204" pitchFamily="34" charset="0"/>
              </a:rPr>
              <a:t>prosseguir devagar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 marL="265113" lvl="0" indent="-265113">
              <a:spcAft>
                <a:spcPts val="17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Acionar as luzes de posição do veículo, diminuir a distância do veículo da frente e diminuir a velocidade.</a:t>
            </a:r>
          </a:p>
          <a:p>
            <a:pPr marL="265113" lvl="0" indent="-265113">
              <a:spcAft>
                <a:spcPts val="17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Acionar os faróis altos.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93067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62114"/>
            <a:ext cx="8924852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22 – Pode-se afirmar que em ocorrência de penumbra (lusco-fusco), o procedimento correto do condutor é semelhante ao adotado em caso de: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Chuva, cerração e ondulações.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Cerração, ondulações e poça d’água.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Buracos, ondulações e poça d’água.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Chuva, cerração ou neblina.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439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23 - Dirigir sempre com atenção para prever situações de risco e tomar as decisões certas, evitando acidentes, é conceito de: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Direção dispersiva.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Direção corretiva.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Direção defensiva.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Direção progressiva.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03437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07504" y="1131590"/>
            <a:ext cx="8924852" cy="38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24 - Qual o tipo de espelho utilizado nos retrovisores das motocicletas?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Convexo.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Revexo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Côncavo.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Nenhuma das alternativas.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88554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230121" y="1070874"/>
            <a:ext cx="8416531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25 – À cegueira momentânea causada pelo excesso de luz, dá-se o nome de: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Ofuscamento.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Catarata.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Penumbra.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Irritação.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8065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1800"/>
              </a:spcAft>
            </a:pPr>
            <a:r>
              <a:rPr lang="pt-BR" sz="2200" b="1" dirty="0">
                <a:latin typeface="Calibri" panose="020F0502020204030204" pitchFamily="34" charset="0"/>
              </a:rPr>
              <a:t>26 - Se um condutor de veículo se deparar no trânsito com outro condutor agindo de forma incorreta e que venha a prejudicá-lo, deve: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Deixar que o acidente aconteça para fazê-lo pagar pelo erro.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Ceder seu direito para evitar consequências maiores.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Fazer valer seu direito.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Ceder a vez e logo à frente, castigar o condutor infrator com uma “fechada”.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90463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8" y="1062114"/>
            <a:ext cx="9020657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050" b="1" dirty="0">
                <a:latin typeface="Calibri" panose="020F0502020204030204" pitchFamily="34" charset="0"/>
              </a:rPr>
              <a:t>27 - Adequar a velocidade às diferentes características das vias, permite ao condutor dirigir numa velocidade segura. Por isso, você deve:</a:t>
            </a:r>
          </a:p>
          <a:p>
            <a:pPr lvl="0"/>
            <a:endParaRPr lang="pt-BR" sz="2050" dirty="0"/>
          </a:p>
          <a:p>
            <a:pPr marL="265113" lvl="0" indent="-265113">
              <a:spcAft>
                <a:spcPts val="1800"/>
              </a:spcAft>
            </a:pPr>
            <a:r>
              <a:rPr lang="pt-BR" sz="205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050" dirty="0">
                <a:solidFill>
                  <a:schemeClr val="tx1"/>
                </a:solidFill>
                <a:latin typeface="Calibri" panose="020F0502020204030204" pitchFamily="34" charset="0"/>
              </a:rPr>
              <a:t>Decidir em cada situação qual a velocidade segura, obedecendo o limite estabelecido, observando as suas próprias condições, as de seu veículo e da via.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05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050" dirty="0">
                <a:solidFill>
                  <a:schemeClr val="tx1"/>
                </a:solidFill>
                <a:latin typeface="Calibri" panose="020F0502020204030204" pitchFamily="34" charset="0"/>
              </a:rPr>
              <a:t>Confiar na sua habilidade de dirigir, pois dirige há mais de dez anos.</a:t>
            </a:r>
          </a:p>
          <a:p>
            <a:pPr marL="265113" indent="-265113">
              <a:spcAft>
                <a:spcPts val="1800"/>
              </a:spcAft>
            </a:pPr>
            <a:r>
              <a:rPr lang="pt-BR" sz="205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050" dirty="0">
                <a:solidFill>
                  <a:schemeClr val="tx1"/>
                </a:solidFill>
                <a:latin typeface="Calibri" panose="020F0502020204030204" pitchFamily="34" charset="0"/>
              </a:rPr>
              <a:t>Verificar se outros veículos trafegam em velocidade segura e imprimem maior velocidade que o seu.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05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050" dirty="0">
                <a:solidFill>
                  <a:schemeClr val="tx1"/>
                </a:solidFill>
                <a:latin typeface="Calibri" panose="020F0502020204030204" pitchFamily="34" charset="0"/>
              </a:rPr>
              <a:t>Saber que tem um veículo potente e que pode fazer percursos radicais.</a:t>
            </a:r>
            <a:endParaRPr sz="205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227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228170" y="1131590"/>
            <a:ext cx="8424936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28 - O condutor dirigindo corretivamente, terá que: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Diminuir antes de transpor um cruzamento.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Corrigir uma situação de risco não antecipada.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Manter distância do veículo à frente.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Frear moderadamente. 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1661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29 - A finalidade da direção defensiva é a condução: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Em alta velocidade.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 forma educativa e segura.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 automatismos incorretos.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Sem interferência do autocontrole.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13620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203598"/>
            <a:ext cx="8924852" cy="367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latin typeface="Calibri" panose="020F0502020204030204" pitchFamily="34" charset="0"/>
              </a:rPr>
              <a:t>30 – Conduzir o veículo com o TWI dos pneus abaixo do permitido é __________ do condutor: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negligência.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imprudência.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r>
              <a:rPr lang="pt-BR" sz="2200" b="1">
                <a:solidFill>
                  <a:srgbClr val="FF0000"/>
                </a:solidFill>
                <a:latin typeface="Calibri" panose="020F0502020204030204" pitchFamily="34" charset="0"/>
              </a:rPr>
              <a:t>) </a:t>
            </a:r>
            <a:r>
              <a:rPr lang="pt-BR" sz="2200">
                <a:solidFill>
                  <a:schemeClr val="tx1"/>
                </a:solidFill>
                <a:latin typeface="Calibri" panose="020F0502020204030204" pitchFamily="34" charset="0"/>
              </a:rPr>
              <a:t>imperícia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teimosia.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2832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623F4-B23C-AB8D-BE75-7C92EEDB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716445B-BED5-89C2-8B7B-5EAEA21D5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052287C-BDD2-9266-D780-E77C358261C3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EQUIPAMENTOS DE SEGURANÇA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7378EFA-8767-2FC0-30DF-EAC3C32BB12D}"/>
              </a:ext>
            </a:extLst>
          </p:cNvPr>
          <p:cNvSpPr/>
          <p:nvPr/>
        </p:nvSpPr>
        <p:spPr>
          <a:xfrm>
            <a:off x="119379" y="1160604"/>
            <a:ext cx="2081337" cy="3715402"/>
          </a:xfrm>
          <a:prstGeom prst="rect">
            <a:avLst/>
          </a:prstGeom>
          <a:noFill/>
          <a:ln w="38100">
            <a:solidFill>
              <a:srgbClr val="1F4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40B1C19-DD55-2471-FD4B-C5E726552C32}"/>
              </a:ext>
            </a:extLst>
          </p:cNvPr>
          <p:cNvSpPr/>
          <p:nvPr/>
        </p:nvSpPr>
        <p:spPr>
          <a:xfrm>
            <a:off x="2374522" y="1161990"/>
            <a:ext cx="2081337" cy="3714015"/>
          </a:xfrm>
          <a:prstGeom prst="rect">
            <a:avLst/>
          </a:prstGeom>
          <a:noFill/>
          <a:ln w="38100">
            <a:solidFill>
              <a:srgbClr val="1F4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3718A7C-6D4F-1C20-0ED0-31BE35F32700}"/>
              </a:ext>
            </a:extLst>
          </p:cNvPr>
          <p:cNvSpPr/>
          <p:nvPr/>
        </p:nvSpPr>
        <p:spPr>
          <a:xfrm>
            <a:off x="193000" y="1228106"/>
            <a:ext cx="1955750" cy="360040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2 PONTOS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233DAD5-DD7E-5495-162F-CC4F436CFC6A}"/>
              </a:ext>
            </a:extLst>
          </p:cNvPr>
          <p:cNvSpPr/>
          <p:nvPr/>
        </p:nvSpPr>
        <p:spPr>
          <a:xfrm>
            <a:off x="2458671" y="1239124"/>
            <a:ext cx="1946669" cy="360040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2 PONTOS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0FA422-DDB5-2E27-F838-19F6C82FCD24}"/>
              </a:ext>
            </a:extLst>
          </p:cNvPr>
          <p:cNvSpPr txBox="1"/>
          <p:nvPr/>
        </p:nvSpPr>
        <p:spPr>
          <a:xfrm>
            <a:off x="193001" y="1578405"/>
            <a:ext cx="1948352" cy="94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BR" sz="2200" dirty="0"/>
              <a:t>Cinto de segurança do tipo </a:t>
            </a:r>
            <a:r>
              <a:rPr lang="pt-BR" sz="2200" dirty="0">
                <a:highlight>
                  <a:srgbClr val="FFFF00"/>
                </a:highlight>
              </a:rPr>
              <a:t>pélvico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259C45-DD28-D418-227C-24B97DCA6F47}"/>
              </a:ext>
            </a:extLst>
          </p:cNvPr>
          <p:cNvSpPr txBox="1"/>
          <p:nvPr/>
        </p:nvSpPr>
        <p:spPr>
          <a:xfrm>
            <a:off x="2436268" y="1587702"/>
            <a:ext cx="1944216" cy="94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BR" sz="2200" dirty="0"/>
              <a:t>Cinto de segurança do</a:t>
            </a:r>
          </a:p>
          <a:p>
            <a:pPr algn="ctr">
              <a:lnSpc>
                <a:spcPts val="2200"/>
              </a:lnSpc>
            </a:pPr>
            <a:r>
              <a:rPr lang="pt-BR" sz="2200" dirty="0"/>
              <a:t> tipo </a:t>
            </a:r>
            <a:r>
              <a:rPr lang="pt-BR" sz="2200" dirty="0">
                <a:highlight>
                  <a:srgbClr val="FFFF00"/>
                </a:highlight>
              </a:rPr>
              <a:t>torácico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2763C16-20BD-4443-73E9-D9D95D445257}"/>
              </a:ext>
            </a:extLst>
          </p:cNvPr>
          <p:cNvSpPr/>
          <p:nvPr/>
        </p:nvSpPr>
        <p:spPr>
          <a:xfrm>
            <a:off x="4655883" y="1160604"/>
            <a:ext cx="2081337" cy="3715402"/>
          </a:xfrm>
          <a:prstGeom prst="rect">
            <a:avLst/>
          </a:prstGeom>
          <a:noFill/>
          <a:ln w="38100">
            <a:solidFill>
              <a:srgbClr val="1F4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1FB6C53-FB24-295E-D5E9-EE5B4B5E6CA6}"/>
              </a:ext>
            </a:extLst>
          </p:cNvPr>
          <p:cNvSpPr/>
          <p:nvPr/>
        </p:nvSpPr>
        <p:spPr>
          <a:xfrm>
            <a:off x="6938879" y="1161990"/>
            <a:ext cx="2081337" cy="3714015"/>
          </a:xfrm>
          <a:prstGeom prst="rect">
            <a:avLst/>
          </a:prstGeom>
          <a:noFill/>
          <a:ln w="38100">
            <a:solidFill>
              <a:srgbClr val="1F4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AFE0AB5-EB3F-1DEC-C5C3-9A199F63D6EC}"/>
              </a:ext>
            </a:extLst>
          </p:cNvPr>
          <p:cNvSpPr/>
          <p:nvPr/>
        </p:nvSpPr>
        <p:spPr>
          <a:xfrm>
            <a:off x="4729504" y="1228106"/>
            <a:ext cx="1955750" cy="360040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3 PONTOS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1F19A3D-1DB2-26D1-EE77-1B50F51B8453}"/>
              </a:ext>
            </a:extLst>
          </p:cNvPr>
          <p:cNvSpPr/>
          <p:nvPr/>
        </p:nvSpPr>
        <p:spPr>
          <a:xfrm>
            <a:off x="7023028" y="1239124"/>
            <a:ext cx="1946669" cy="360040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Grávidas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80F3937-E35A-C8FC-5DEA-9EB09E10B03F}"/>
              </a:ext>
            </a:extLst>
          </p:cNvPr>
          <p:cNvSpPr txBox="1"/>
          <p:nvPr/>
        </p:nvSpPr>
        <p:spPr>
          <a:xfrm>
            <a:off x="4729505" y="1578405"/>
            <a:ext cx="1955749" cy="94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BR" sz="2200" dirty="0"/>
              <a:t>Cinto de segurança do tipo </a:t>
            </a:r>
            <a:r>
              <a:rPr lang="pt-BR" sz="2200" dirty="0">
                <a:highlight>
                  <a:srgbClr val="FFFF00"/>
                </a:highlight>
              </a:rPr>
              <a:t>retrátil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BC77792-7B48-9DA7-D295-C99756FF1A8A}"/>
              </a:ext>
            </a:extLst>
          </p:cNvPr>
          <p:cNvSpPr txBox="1"/>
          <p:nvPr/>
        </p:nvSpPr>
        <p:spPr>
          <a:xfrm>
            <a:off x="7138572" y="1587702"/>
            <a:ext cx="1718283" cy="94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BR" sz="2200" dirty="0"/>
              <a:t>Uso correto</a:t>
            </a:r>
          </a:p>
          <a:p>
            <a:pPr algn="ctr">
              <a:lnSpc>
                <a:spcPts val="2200"/>
              </a:lnSpc>
            </a:pPr>
            <a:r>
              <a:rPr lang="pt-BR" sz="2200" dirty="0"/>
              <a:t> do cinto de segurança</a:t>
            </a:r>
            <a:endParaRPr lang="pt-BR" sz="2200" dirty="0">
              <a:highlight>
                <a:srgbClr val="FFFF00"/>
              </a:highlight>
            </a:endParaRPr>
          </a:p>
        </p:txBody>
      </p:sp>
      <p:pic>
        <p:nvPicPr>
          <p:cNvPr id="29" name="Imagem 28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531D0772-8675-0C91-DF25-C78ED572B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36" y="2547814"/>
            <a:ext cx="2295686" cy="2295686"/>
          </a:xfrm>
          <a:prstGeom prst="rect">
            <a:avLst/>
          </a:prstGeom>
        </p:spPr>
      </p:pic>
      <p:pic>
        <p:nvPicPr>
          <p:cNvPr id="31" name="Imagem 30" descr="Desenho de uma mulher&#10;&#10;O conteúdo gerado por IA pode estar incorreto.">
            <a:extLst>
              <a:ext uri="{FF2B5EF4-FFF2-40B4-BE49-F238E27FC236}">
                <a16:creationId xmlns:a16="http://schemas.microsoft.com/office/drawing/2014/main" id="{BCDA08BC-8D35-93A2-7D9F-6C8DB02A39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00" y="2555357"/>
            <a:ext cx="2295686" cy="2295686"/>
          </a:xfrm>
          <a:prstGeom prst="rect">
            <a:avLst/>
          </a:prstGeom>
        </p:spPr>
      </p:pic>
      <p:pic>
        <p:nvPicPr>
          <p:cNvPr id="33" name="Imagem 3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242B2C8F-2D4A-6C27-B00C-4857725D6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5" y="2558177"/>
            <a:ext cx="2295686" cy="2295686"/>
          </a:xfrm>
          <a:prstGeom prst="rect">
            <a:avLst/>
          </a:prstGeom>
        </p:spPr>
      </p:pic>
      <p:sp>
        <p:nvSpPr>
          <p:cNvPr id="34" name="Seta: para Cima 33">
            <a:extLst>
              <a:ext uri="{FF2B5EF4-FFF2-40B4-BE49-F238E27FC236}">
                <a16:creationId xmlns:a16="http://schemas.microsoft.com/office/drawing/2014/main" id="{F0575C1D-905D-7891-30D2-0CEC78467D08}"/>
              </a:ext>
            </a:extLst>
          </p:cNvPr>
          <p:cNvSpPr/>
          <p:nvPr/>
        </p:nvSpPr>
        <p:spPr>
          <a:xfrm>
            <a:off x="5577838" y="984648"/>
            <a:ext cx="254778" cy="252951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5BF6B89-E60F-DF3C-ED7C-8589BDCE2C45}"/>
              </a:ext>
            </a:extLst>
          </p:cNvPr>
          <p:cNvSpPr txBox="1"/>
          <p:nvPr/>
        </p:nvSpPr>
        <p:spPr>
          <a:xfrm>
            <a:off x="4742044" y="555526"/>
            <a:ext cx="3044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>
                <a:highlight>
                  <a:srgbClr val="FFFF00"/>
                </a:highlight>
              </a:rPr>
              <a:t>Oferece maior segurança</a:t>
            </a:r>
          </a:p>
        </p:txBody>
      </p:sp>
      <p:pic>
        <p:nvPicPr>
          <p:cNvPr id="38" name="Imagem 37" descr="Desenho de uma mulher&#10;&#10;O conteúdo gerado por IA pode estar incorreto.">
            <a:extLst>
              <a:ext uri="{FF2B5EF4-FFF2-40B4-BE49-F238E27FC236}">
                <a16:creationId xmlns:a16="http://schemas.microsoft.com/office/drawing/2014/main" id="{7C5DD0FF-2A49-0B24-44EC-7F73EDFCE2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r="22354" b="2409"/>
          <a:stretch/>
        </p:blipFill>
        <p:spPr>
          <a:xfrm>
            <a:off x="7236296" y="2489105"/>
            <a:ext cx="1440160" cy="23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1" grpId="0"/>
      <p:bldP spid="12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34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CB57E-AAB7-69EA-4658-5F1E0C8F5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3879F69-D7A9-A9C2-418B-A20EC5734A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9322CC0-FBD4-56CE-F29B-0D2D5EE42FEB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EQUIPAMENTOS DE SEGURANÇA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DF6EA40-841B-3382-5007-CAD2E2E0D26D}"/>
              </a:ext>
            </a:extLst>
          </p:cNvPr>
          <p:cNvSpPr txBox="1"/>
          <p:nvPr/>
        </p:nvSpPr>
        <p:spPr>
          <a:xfrm>
            <a:off x="214282" y="1522768"/>
            <a:ext cx="4029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highlight>
                  <a:srgbClr val="FFFF00"/>
                </a:highlight>
              </a:rPr>
              <a:t>Cinto de Segurança: manutenção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2D3FB4-56C7-FD9D-B6EA-96492E234DBC}"/>
              </a:ext>
            </a:extLst>
          </p:cNvPr>
          <p:cNvSpPr txBox="1"/>
          <p:nvPr/>
        </p:nvSpPr>
        <p:spPr>
          <a:xfrm>
            <a:off x="214282" y="2116911"/>
            <a:ext cx="4680520" cy="1994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dirty="0"/>
              <a:t>Após sofrer a </a:t>
            </a:r>
            <a:r>
              <a:rPr lang="pt-BR" sz="2200" b="1" dirty="0"/>
              <a:t>ação de forte força</a:t>
            </a:r>
            <a:r>
              <a:rPr lang="pt-BR" sz="2200" dirty="0"/>
              <a:t>, pelo impacto de uma colisão por exemplo, recomenda-se a </a:t>
            </a:r>
            <a:r>
              <a:rPr lang="pt-BR" sz="2200" dirty="0">
                <a:highlight>
                  <a:srgbClr val="00FF00"/>
                </a:highlight>
              </a:rPr>
              <a:t>substituição do Cinto de Segurança</a:t>
            </a:r>
            <a:r>
              <a:rPr lang="pt-BR" sz="2200" dirty="0"/>
              <a:t>, mesmo que não haja danos aparentes.</a:t>
            </a:r>
          </a:p>
        </p:txBody>
      </p:sp>
      <p:pic>
        <p:nvPicPr>
          <p:cNvPr id="10" name="Imagem 9" descr="Uma imagem contendo pessoa, mesa, pedaço, homem&#10;&#10;O conteúdo gerado por IA pode estar incorreto.">
            <a:extLst>
              <a:ext uri="{FF2B5EF4-FFF2-40B4-BE49-F238E27FC236}">
                <a16:creationId xmlns:a16="http://schemas.microsoft.com/office/drawing/2014/main" id="{454AC108-55A2-70E5-5C41-DAEA71D37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5373"/>
          <a:stretch/>
        </p:blipFill>
        <p:spPr>
          <a:xfrm>
            <a:off x="4894802" y="1806919"/>
            <a:ext cx="3798578" cy="24210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153183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tlCol="0" anchor="ctr"/>
      <a:lstStyle>
        <a:defPPr algn="ctr">
          <a:defRPr dirty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C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10235</TotalTime>
  <Words>3635</Words>
  <Application>Microsoft Office PowerPoint</Application>
  <PresentationFormat>Apresentação na tela (16:9)</PresentationFormat>
  <Paragraphs>606</Paragraphs>
  <Slides>79</Slides>
  <Notes>79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2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 Rodrigues Cardoso</cp:lastModifiedBy>
  <cp:revision>1349</cp:revision>
  <dcterms:created xsi:type="dcterms:W3CDTF">2012-09-21T18:40:16Z</dcterms:created>
  <dcterms:modified xsi:type="dcterms:W3CDTF">2025-03-06T21:25:03Z</dcterms:modified>
</cp:coreProperties>
</file>