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58" r:id="rId5"/>
    <p:sldId id="267" r:id="rId6"/>
    <p:sldId id="269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64" r:id="rId16"/>
    <p:sldId id="293" r:id="rId17"/>
    <p:sldId id="300" r:id="rId18"/>
    <p:sldId id="309" r:id="rId19"/>
    <p:sldId id="302" r:id="rId20"/>
    <p:sldId id="310" r:id="rId21"/>
    <p:sldId id="306" r:id="rId22"/>
    <p:sldId id="311" r:id="rId23"/>
    <p:sldId id="294" r:id="rId24"/>
    <p:sldId id="307" r:id="rId25"/>
    <p:sldId id="304" r:id="rId26"/>
    <p:sldId id="305" r:id="rId27"/>
    <p:sldId id="312" r:id="rId28"/>
    <p:sldId id="303" r:id="rId29"/>
    <p:sldId id="313" r:id="rId30"/>
    <p:sldId id="301" r:id="rId31"/>
    <p:sldId id="314" r:id="rId32"/>
    <p:sldId id="315" r:id="rId33"/>
    <p:sldId id="316" r:id="rId34"/>
    <p:sldId id="317" r:id="rId35"/>
    <p:sldId id="326" r:id="rId36"/>
    <p:sldId id="32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76E04-CED0-4B47-BAE7-B515BB0D33C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8319448-4673-4888-9AE7-26025C989018}">
      <dgm:prSet phldrT="[Texto]"/>
      <dgm:spPr/>
      <dgm:t>
        <a:bodyPr/>
        <a:lstStyle/>
        <a:p>
          <a:r>
            <a:rPr lang="pt-BR" b="1" dirty="0"/>
            <a:t>ESTRATÉGICO</a:t>
          </a:r>
          <a:r>
            <a:rPr lang="pt-BR" dirty="0"/>
            <a:t>: GOVERNANÇA, NORMAS, (COBIT, ITIL, GRC)</a:t>
          </a:r>
        </a:p>
      </dgm:t>
    </dgm:pt>
    <dgm:pt modelId="{3B497CF6-E6F1-4B85-88B7-CC134D3F9C59}" cxnId="{ACCA9E94-A371-43CF-80DE-53A5ED0BF45C}" type="parTrans">
      <dgm:prSet/>
      <dgm:spPr/>
      <dgm:t>
        <a:bodyPr/>
        <a:lstStyle/>
        <a:p>
          <a:endParaRPr lang="pt-BR"/>
        </a:p>
      </dgm:t>
    </dgm:pt>
    <dgm:pt modelId="{1B837771-7173-4EED-A479-3A38F9FA82CD}" cxnId="{ACCA9E94-A371-43CF-80DE-53A5ED0BF45C}" type="sibTrans">
      <dgm:prSet/>
      <dgm:spPr/>
      <dgm:t>
        <a:bodyPr/>
        <a:lstStyle/>
        <a:p>
          <a:endParaRPr lang="pt-BR"/>
        </a:p>
      </dgm:t>
    </dgm:pt>
    <dgm:pt modelId="{A7CE5D0A-CDFB-4D00-8B6C-BDD5A85EFC0E}">
      <dgm:prSet phldrT="[Texto]"/>
      <dgm:spPr/>
      <dgm:t>
        <a:bodyPr/>
        <a:lstStyle/>
        <a:p>
          <a:r>
            <a:rPr lang="pt-BR" b="1" dirty="0"/>
            <a:t>TÁTICO</a:t>
          </a:r>
          <a:r>
            <a:rPr lang="pt-BR" dirty="0"/>
            <a:t>: POLÍTICAS DE SEGURANÇA, MAPEAMENTO DE RISCOS, PLANOS DE CONTINGÊNCIAS</a:t>
          </a:r>
        </a:p>
      </dgm:t>
    </dgm:pt>
    <dgm:pt modelId="{63BB5C0F-432C-48A3-91FA-26CD03588943}" cxnId="{EEAB5446-5AED-4F18-8044-3657D101B523}" type="parTrans">
      <dgm:prSet/>
      <dgm:spPr/>
      <dgm:t>
        <a:bodyPr/>
        <a:lstStyle/>
        <a:p>
          <a:endParaRPr lang="pt-BR"/>
        </a:p>
      </dgm:t>
    </dgm:pt>
    <dgm:pt modelId="{5D5A42BE-B55B-4566-B93E-7482508C0E89}" cxnId="{EEAB5446-5AED-4F18-8044-3657D101B523}" type="sibTrans">
      <dgm:prSet/>
      <dgm:spPr/>
      <dgm:t>
        <a:bodyPr/>
        <a:lstStyle/>
        <a:p>
          <a:endParaRPr lang="pt-BR"/>
        </a:p>
      </dgm:t>
    </dgm:pt>
    <dgm:pt modelId="{B3E426B5-6AE2-46D4-89C7-DC4CF6068C9B}">
      <dgm:prSet phldrT="[Texto]"/>
      <dgm:spPr/>
      <dgm:t>
        <a:bodyPr/>
        <a:lstStyle/>
        <a:p>
          <a:r>
            <a:rPr lang="pt-BR" b="1" dirty="0"/>
            <a:t>OPERACIONAL</a:t>
          </a:r>
          <a:r>
            <a:rPr lang="pt-BR" dirty="0"/>
            <a:t>: FERRAMENTAS, CERTIFICADOS, CRIPTOGRAFIA</a:t>
          </a:r>
        </a:p>
      </dgm:t>
    </dgm:pt>
    <dgm:pt modelId="{44115A32-B79C-41AE-9595-2E51887110A1}" cxnId="{724797DD-FC3B-4551-B349-9188F19FB54F}" type="parTrans">
      <dgm:prSet/>
      <dgm:spPr/>
      <dgm:t>
        <a:bodyPr/>
        <a:lstStyle/>
        <a:p>
          <a:endParaRPr lang="pt-BR"/>
        </a:p>
      </dgm:t>
    </dgm:pt>
    <dgm:pt modelId="{CAA67D4A-591A-42F9-AF59-817A4A0E1F27}" cxnId="{724797DD-FC3B-4551-B349-9188F19FB54F}" type="sibTrans">
      <dgm:prSet/>
      <dgm:spPr/>
      <dgm:t>
        <a:bodyPr/>
        <a:lstStyle/>
        <a:p>
          <a:endParaRPr lang="pt-BR"/>
        </a:p>
      </dgm:t>
    </dgm:pt>
    <dgm:pt modelId="{8C5AA4F3-2665-44E6-9779-65FBF41475FB}" type="pres">
      <dgm:prSet presAssocID="{8CA76E04-CED0-4B47-BAE7-B515BB0D33C3}" presName="compositeShape" presStyleCnt="0">
        <dgm:presLayoutVars>
          <dgm:dir/>
          <dgm:resizeHandles/>
        </dgm:presLayoutVars>
      </dgm:prSet>
      <dgm:spPr/>
    </dgm:pt>
    <dgm:pt modelId="{0AA83A7D-B46C-4894-9D7D-C86BAF1D9502}" type="pres">
      <dgm:prSet presAssocID="{8CA76E04-CED0-4B47-BAE7-B515BB0D33C3}" presName="pyramid" presStyleLbl="node1" presStyleIdx="0" presStyleCnt="1" custLinFactNeighborX="83" custLinFactNeighborY="-2050"/>
      <dgm:spPr/>
    </dgm:pt>
    <dgm:pt modelId="{B9869463-70C1-4B56-9EA0-55E887AE39B7}" type="pres">
      <dgm:prSet presAssocID="{8CA76E04-CED0-4B47-BAE7-B515BB0D33C3}" presName="theList" presStyleCnt="0"/>
      <dgm:spPr/>
    </dgm:pt>
    <dgm:pt modelId="{36E7C90A-8EA9-4070-8356-46557EB72ADD}" type="pres">
      <dgm:prSet presAssocID="{98319448-4673-4888-9AE7-26025C989018}" presName="aNode" presStyleLbl="fgAcc1" presStyleIdx="0" presStyleCnt="3" custLinFactNeighborX="-12009" custLinFactNeighborY="-29715">
        <dgm:presLayoutVars>
          <dgm:bulletEnabled val="1"/>
        </dgm:presLayoutVars>
      </dgm:prSet>
      <dgm:spPr/>
    </dgm:pt>
    <dgm:pt modelId="{8A6A826B-0AC1-413A-B33C-3368BFE711DB}" type="pres">
      <dgm:prSet presAssocID="{98319448-4673-4888-9AE7-26025C989018}" presName="aSpace" presStyleCnt="0"/>
      <dgm:spPr/>
    </dgm:pt>
    <dgm:pt modelId="{3C1C19AD-820E-47C0-83B6-B1863CF5D984}" type="pres">
      <dgm:prSet presAssocID="{A7CE5D0A-CDFB-4D00-8B6C-BDD5A85EFC0E}" presName="aNode" presStyleLbl="fgAcc1" presStyleIdx="1" presStyleCnt="3" custLinFactY="3225" custLinFactNeighborX="-12938" custLinFactNeighborY="100000">
        <dgm:presLayoutVars>
          <dgm:bulletEnabled val="1"/>
        </dgm:presLayoutVars>
      </dgm:prSet>
      <dgm:spPr/>
    </dgm:pt>
    <dgm:pt modelId="{D9DB1C15-5B9A-4FD6-B0DB-D5C9EEC9F0C3}" type="pres">
      <dgm:prSet presAssocID="{A7CE5D0A-CDFB-4D00-8B6C-BDD5A85EFC0E}" presName="aSpace" presStyleCnt="0"/>
      <dgm:spPr/>
    </dgm:pt>
    <dgm:pt modelId="{980D5985-8E78-4C98-8C1A-8E9E03C1415E}" type="pres">
      <dgm:prSet presAssocID="{B3E426B5-6AE2-46D4-89C7-DC4CF6068C9B}" presName="aNode" presStyleLbl="fgAcc1" presStyleIdx="2" presStyleCnt="3" custLinFactY="18425" custLinFactNeighborX="-12938" custLinFactNeighborY="100000">
        <dgm:presLayoutVars>
          <dgm:bulletEnabled val="1"/>
        </dgm:presLayoutVars>
      </dgm:prSet>
      <dgm:spPr/>
    </dgm:pt>
    <dgm:pt modelId="{EDDF6D14-EE8B-4E63-8EA6-34000DF9570A}" type="pres">
      <dgm:prSet presAssocID="{B3E426B5-6AE2-46D4-89C7-DC4CF6068C9B}" presName="aSpace" presStyleCnt="0"/>
      <dgm:spPr/>
    </dgm:pt>
  </dgm:ptLst>
  <dgm:cxnLst>
    <dgm:cxn modelId="{7632E824-E0C2-470F-9305-E68AB15AF7EB}" type="presOf" srcId="{A7CE5D0A-CDFB-4D00-8B6C-BDD5A85EFC0E}" destId="{3C1C19AD-820E-47C0-83B6-B1863CF5D984}" srcOrd="0" destOrd="0" presId="urn:microsoft.com/office/officeart/2005/8/layout/pyramid2"/>
    <dgm:cxn modelId="{EEAB5446-5AED-4F18-8044-3657D101B523}" srcId="{8CA76E04-CED0-4B47-BAE7-B515BB0D33C3}" destId="{A7CE5D0A-CDFB-4D00-8B6C-BDD5A85EFC0E}" srcOrd="1" destOrd="0" parTransId="{63BB5C0F-432C-48A3-91FA-26CD03588943}" sibTransId="{5D5A42BE-B55B-4566-B93E-7482508C0E89}"/>
    <dgm:cxn modelId="{AB365D7F-BA7F-49E5-AB75-AB4717B5D92A}" type="presOf" srcId="{B3E426B5-6AE2-46D4-89C7-DC4CF6068C9B}" destId="{980D5985-8E78-4C98-8C1A-8E9E03C1415E}" srcOrd="0" destOrd="0" presId="urn:microsoft.com/office/officeart/2005/8/layout/pyramid2"/>
    <dgm:cxn modelId="{ACCA9E94-A371-43CF-80DE-53A5ED0BF45C}" srcId="{8CA76E04-CED0-4B47-BAE7-B515BB0D33C3}" destId="{98319448-4673-4888-9AE7-26025C989018}" srcOrd="0" destOrd="0" parTransId="{3B497CF6-E6F1-4B85-88B7-CC134D3F9C59}" sibTransId="{1B837771-7173-4EED-A479-3A38F9FA82CD}"/>
    <dgm:cxn modelId="{9C018FB7-41E5-435D-9669-D061DDBFC4EA}" type="presOf" srcId="{8CA76E04-CED0-4B47-BAE7-B515BB0D33C3}" destId="{8C5AA4F3-2665-44E6-9779-65FBF41475FB}" srcOrd="0" destOrd="0" presId="urn:microsoft.com/office/officeart/2005/8/layout/pyramid2"/>
    <dgm:cxn modelId="{630F3BC5-C121-46B6-B187-EC4E7F120A6B}" type="presOf" srcId="{98319448-4673-4888-9AE7-26025C989018}" destId="{36E7C90A-8EA9-4070-8356-46557EB72ADD}" srcOrd="0" destOrd="0" presId="urn:microsoft.com/office/officeart/2005/8/layout/pyramid2"/>
    <dgm:cxn modelId="{724797DD-FC3B-4551-B349-9188F19FB54F}" srcId="{8CA76E04-CED0-4B47-BAE7-B515BB0D33C3}" destId="{B3E426B5-6AE2-46D4-89C7-DC4CF6068C9B}" srcOrd="2" destOrd="0" parTransId="{44115A32-B79C-41AE-9595-2E51887110A1}" sibTransId="{CAA67D4A-591A-42F9-AF59-817A4A0E1F27}"/>
    <dgm:cxn modelId="{4BAD282B-2438-4B81-AB6B-58D59B6B0508}" type="presParOf" srcId="{8C5AA4F3-2665-44E6-9779-65FBF41475FB}" destId="{0AA83A7D-B46C-4894-9D7D-C86BAF1D9502}" srcOrd="0" destOrd="0" presId="urn:microsoft.com/office/officeart/2005/8/layout/pyramid2"/>
    <dgm:cxn modelId="{BED85336-CB9D-47FE-B048-265174DD31AC}" type="presParOf" srcId="{8C5AA4F3-2665-44E6-9779-65FBF41475FB}" destId="{B9869463-70C1-4B56-9EA0-55E887AE39B7}" srcOrd="1" destOrd="0" presId="urn:microsoft.com/office/officeart/2005/8/layout/pyramid2"/>
    <dgm:cxn modelId="{2B7BD31C-8E3A-4BDB-8E67-46C6192F3EB0}" type="presParOf" srcId="{B9869463-70C1-4B56-9EA0-55E887AE39B7}" destId="{36E7C90A-8EA9-4070-8356-46557EB72ADD}" srcOrd="0" destOrd="0" presId="urn:microsoft.com/office/officeart/2005/8/layout/pyramid2"/>
    <dgm:cxn modelId="{3FA6453D-3EFA-491D-A9F7-F31AD36967D9}" type="presParOf" srcId="{B9869463-70C1-4B56-9EA0-55E887AE39B7}" destId="{8A6A826B-0AC1-413A-B33C-3368BFE711DB}" srcOrd="1" destOrd="0" presId="urn:microsoft.com/office/officeart/2005/8/layout/pyramid2"/>
    <dgm:cxn modelId="{FACD41D1-680A-4527-B789-91ABCEF9A120}" type="presParOf" srcId="{B9869463-70C1-4B56-9EA0-55E887AE39B7}" destId="{3C1C19AD-820E-47C0-83B6-B1863CF5D984}" srcOrd="2" destOrd="0" presId="urn:microsoft.com/office/officeart/2005/8/layout/pyramid2"/>
    <dgm:cxn modelId="{4F8AA431-254C-4E52-A66F-C6C41C62CCD6}" type="presParOf" srcId="{B9869463-70C1-4B56-9EA0-55E887AE39B7}" destId="{D9DB1C15-5B9A-4FD6-B0DB-D5C9EEC9F0C3}" srcOrd="3" destOrd="0" presId="urn:microsoft.com/office/officeart/2005/8/layout/pyramid2"/>
    <dgm:cxn modelId="{F4BD9E9A-7770-457A-8614-33355494FDA2}" type="presParOf" srcId="{B9869463-70C1-4B56-9EA0-55E887AE39B7}" destId="{980D5985-8E78-4C98-8C1A-8E9E03C1415E}" srcOrd="4" destOrd="0" presId="urn:microsoft.com/office/officeart/2005/8/layout/pyramid2"/>
    <dgm:cxn modelId="{16365BC4-2E68-4CA5-BF9D-47758BE80941}" type="presParOf" srcId="{B9869463-70C1-4B56-9EA0-55E887AE39B7}" destId="{EDDF6D14-EE8B-4E63-8EA6-34000DF9570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8229600" cy="4389437"/>
        <a:chOff x="0" y="0"/>
        <a:chExt cx="8229600" cy="4389437"/>
      </a:xfrm>
    </dsp:grpSpPr>
    <dsp:sp modelId="{0AA83A7D-B46C-4894-9D7D-C86BAF1D9502}">
      <dsp:nvSpPr>
        <dsp:cNvPr id="3" name="Triângulo isósceles 2"/>
        <dsp:cNvSpPr/>
      </dsp:nvSpPr>
      <dsp:spPr bwMode="white">
        <a:xfrm>
          <a:off x="1594517" y="0"/>
          <a:ext cx="4389437" cy="4389437"/>
        </a:xfrm>
        <a:prstGeom prst="triangl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594517" y="0"/>
        <a:ext cx="4389437" cy="4389437"/>
      </dsp:txXfrm>
    </dsp:sp>
    <dsp:sp modelId="{36E7C90A-8EA9-4070-8356-46557EB72ADD}">
      <dsp:nvSpPr>
        <dsp:cNvPr id="4" name="Retângulo arredondado 3"/>
        <dsp:cNvSpPr/>
      </dsp:nvSpPr>
      <dsp:spPr bwMode="white">
        <a:xfrm>
          <a:off x="3442959" y="400297"/>
          <a:ext cx="2853134" cy="1040459"/>
        </a:xfrm>
        <a:prstGeom prst="round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b="1" dirty="0">
              <a:solidFill>
                <a:schemeClr val="dk1"/>
              </a:solidFill>
            </a:rPr>
            <a:t>ESTRATÉGICO</a:t>
          </a:r>
          <a:r>
            <a:rPr lang="pt-BR" dirty="0">
              <a:solidFill>
                <a:schemeClr val="dk1"/>
              </a:solidFill>
            </a:rPr>
            <a:t>: GOVERNANÇA, NORMAS, (COBIT, ITIL, GRC)</a:t>
          </a:r>
          <a:endParaRPr>
            <a:solidFill>
              <a:schemeClr val="dk1"/>
            </a:solidFill>
          </a:endParaRPr>
        </a:p>
      </dsp:txBody>
      <dsp:txXfrm>
        <a:off x="3442959" y="400297"/>
        <a:ext cx="2853134" cy="1040459"/>
      </dsp:txXfrm>
    </dsp:sp>
    <dsp:sp modelId="{3C1C19AD-820E-47C0-83B6-B1863CF5D984}">
      <dsp:nvSpPr>
        <dsp:cNvPr id="5" name="Retângulo arredondado 4"/>
        <dsp:cNvSpPr/>
      </dsp:nvSpPr>
      <dsp:spPr bwMode="white">
        <a:xfrm>
          <a:off x="3416454" y="1773072"/>
          <a:ext cx="2853134" cy="1040459"/>
        </a:xfrm>
        <a:prstGeom prst="round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b="1" dirty="0">
              <a:solidFill>
                <a:schemeClr val="dk1"/>
              </a:solidFill>
            </a:rPr>
            <a:t>TÁTICO</a:t>
          </a:r>
          <a:r>
            <a:rPr lang="pt-BR" dirty="0">
              <a:solidFill>
                <a:schemeClr val="dk1"/>
              </a:solidFill>
            </a:rPr>
            <a:t>: POLÍTICAS DE SEGURANÇA, MAPEAMENTO DE RISCOS, PLANOS DE CONTINGÊNCIAS</a:t>
          </a:r>
          <a:endParaRPr>
            <a:solidFill>
              <a:schemeClr val="dk1"/>
            </a:solidFill>
          </a:endParaRPr>
        </a:p>
      </dsp:txBody>
      <dsp:txXfrm>
        <a:off x="3416454" y="1773072"/>
        <a:ext cx="2853134" cy="1040459"/>
      </dsp:txXfrm>
    </dsp:sp>
    <dsp:sp modelId="{980D5985-8E78-4C98-8C1A-8E9E03C1415E}">
      <dsp:nvSpPr>
        <dsp:cNvPr id="6" name="Retângulo arredondado 5"/>
        <dsp:cNvSpPr/>
      </dsp:nvSpPr>
      <dsp:spPr bwMode="white">
        <a:xfrm>
          <a:off x="3416454" y="3101739"/>
          <a:ext cx="2853134" cy="1040459"/>
        </a:xfrm>
        <a:prstGeom prst="round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b="1" dirty="0">
              <a:solidFill>
                <a:schemeClr val="dk1"/>
              </a:solidFill>
            </a:rPr>
            <a:t>OPERACIONAL</a:t>
          </a:r>
          <a:r>
            <a:rPr lang="pt-BR" dirty="0">
              <a:solidFill>
                <a:schemeClr val="dk1"/>
              </a:solidFill>
            </a:rPr>
            <a:t>: FERRAMENTAS, CERTIFICADOS, CRIPTOGRAFIA</a:t>
          </a:r>
          <a:endParaRPr>
            <a:solidFill>
              <a:schemeClr val="dk1"/>
            </a:solidFill>
          </a:endParaRPr>
        </a:p>
      </dsp:txBody>
      <dsp:txXfrm>
        <a:off x="3416454" y="3101739"/>
        <a:ext cx="2853134" cy="1040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43D7-0C84-4164-B280-D06DCF010F60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6F8BB0C-7BB1-4803-8B57-08EFBD9AA630}" type="slidenum">
              <a:rPr lang="pt-BR" smtClean="0"/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43D7-0C84-4164-B280-D06DCF010F60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B0C-7BB1-4803-8B57-08EFBD9AA630}" type="slidenum">
              <a:rPr lang="pt-BR" smtClean="0"/>
            </a:fld>
            <a:endParaRPr lang="pt-B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43D7-0C84-4164-B280-D06DCF010F60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B0C-7BB1-4803-8B57-08EFBD9AA630}" type="slidenum">
              <a:rPr lang="pt-BR" smtClean="0"/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43D7-0C84-4164-B280-D06DCF010F60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B0C-7BB1-4803-8B57-08EFBD9AA630}" type="slidenum">
              <a:rPr lang="pt-BR" smtClean="0"/>
            </a:fld>
            <a:endParaRPr lang="pt-B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43D7-0C84-4164-B280-D06DCF010F60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B0C-7BB1-4803-8B57-08EFBD9AA630}" type="slidenum">
              <a:rPr lang="pt-BR" smtClean="0"/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43D7-0C84-4164-B280-D06DCF010F60}" type="datetimeFigureOut">
              <a:rPr lang="pt-BR" smtClean="0"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B0C-7BB1-4803-8B57-08EFBD9AA630}" type="slidenum">
              <a:rPr lang="pt-BR" smtClean="0"/>
            </a:fld>
            <a:endParaRPr lang="pt-B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43D7-0C84-4164-B280-D06DCF010F60}" type="datetimeFigureOut">
              <a:rPr lang="pt-BR" smtClean="0"/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B0C-7BB1-4803-8B57-08EFBD9AA630}" type="slidenum">
              <a:rPr lang="pt-BR" smtClean="0"/>
            </a:fld>
            <a:endParaRPr lang="pt-B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43D7-0C84-4164-B280-D06DCF010F60}" type="datetimeFigureOut">
              <a:rPr lang="pt-BR" smtClean="0"/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B0C-7BB1-4803-8B57-08EFBD9AA630}" type="slidenum">
              <a:rPr lang="pt-BR" smtClean="0"/>
            </a:fld>
            <a:endParaRPr lang="pt-B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43D7-0C84-4164-B280-D06DCF010F60}" type="datetimeFigureOut">
              <a:rPr lang="pt-BR" smtClean="0"/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B0C-7BB1-4803-8B57-08EFBD9AA630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43D7-0C84-4164-B280-D06DCF010F60}" type="datetimeFigureOut">
              <a:rPr lang="pt-BR" smtClean="0"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B0C-7BB1-4803-8B57-08EFBD9AA630}" type="slidenum">
              <a:rPr lang="pt-BR" smtClean="0"/>
            </a:fld>
            <a:endParaRPr lang="pt-B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48443D7-0C84-4164-B280-D06DCF010F60}" type="datetimeFigureOut">
              <a:rPr lang="pt-BR" smtClean="0"/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B0C-7BB1-4803-8B57-08EFBD9AA630}" type="slidenum">
              <a:rPr lang="pt-BR" smtClean="0"/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443D7-0C84-4164-B280-D06DCF010F60}" type="datetimeFigureOut">
              <a:rPr lang="pt-BR" smtClean="0"/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6F8BB0C-7BB1-4803-8B57-08EFBD9AA630}" type="slidenum">
              <a:rPr lang="pt-BR" smtClean="0"/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Introdução a segurança da informação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/>
              <a:t>Segurança e auditoria de sistemas</a:t>
            </a:r>
            <a:endParaRPr lang="pt-BR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06229"/>
          </a:xfrm>
        </p:spPr>
        <p:txBody>
          <a:bodyPr/>
          <a:lstStyle/>
          <a:p>
            <a:pPr algn="ctr"/>
            <a:r>
              <a:rPr lang="pt-BR" dirty="0"/>
              <a:t>Outras propriedades da S.I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1579" y="1908313"/>
            <a:ext cx="9603275" cy="4145168"/>
          </a:xfrm>
        </p:spPr>
        <p:txBody>
          <a:bodyPr>
            <a:normAutofit/>
          </a:bodyPr>
          <a:lstStyle/>
          <a:p>
            <a:r>
              <a:rPr lang="pt-BR" sz="2800" dirty="0"/>
              <a:t>Autenticidade.</a:t>
            </a:r>
            <a:endParaRPr lang="pt-BR" sz="2800" dirty="0"/>
          </a:p>
          <a:p>
            <a:r>
              <a:rPr lang="pt-BR" sz="2800" dirty="0"/>
              <a:t>Controle de Acesso.</a:t>
            </a:r>
            <a:endParaRPr lang="pt-BR" sz="2800" dirty="0"/>
          </a:p>
          <a:p>
            <a:r>
              <a:rPr lang="pt-BR" sz="2800" dirty="0"/>
              <a:t>Irretratabilidade ou Não Repúdio.</a:t>
            </a:r>
            <a:endParaRPr lang="pt-BR" sz="2800" dirty="0"/>
          </a:p>
          <a:p>
            <a:pPr marL="0" indent="0">
              <a:buNone/>
            </a:pPr>
            <a:endParaRPr lang="pt-BR" sz="2600" dirty="0"/>
          </a:p>
          <a:p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43" y="1908312"/>
            <a:ext cx="3906629" cy="39066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06229"/>
          </a:xfrm>
        </p:spPr>
        <p:txBody>
          <a:bodyPr/>
          <a:lstStyle/>
          <a:p>
            <a:pPr algn="ctr"/>
            <a:r>
              <a:rPr lang="pt-BR" dirty="0"/>
              <a:t>Autenticidade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1579" y="1775791"/>
            <a:ext cx="9603275" cy="3326296"/>
          </a:xfrm>
        </p:spPr>
        <p:txBody>
          <a:bodyPr>
            <a:normAutofit/>
          </a:bodyPr>
          <a:lstStyle/>
          <a:p>
            <a:r>
              <a:rPr lang="pt-BR" sz="2800" dirty="0"/>
              <a:t>Esse processo realiza a tarefa de identificar e registrar o usuário que está enviando ou modificando a informação. Ou seja, autenticidade é quando um usuário vai manipular algum dado e ocorre uma documentação sobre essa ação.</a:t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948" y="3546088"/>
            <a:ext cx="2854052" cy="23783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06229"/>
          </a:xfrm>
        </p:spPr>
        <p:txBody>
          <a:bodyPr/>
          <a:lstStyle/>
          <a:p>
            <a:pPr algn="ctr"/>
            <a:r>
              <a:rPr lang="pt-BR" dirty="0"/>
              <a:t>Controle de acesso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1579" y="1775791"/>
            <a:ext cx="9603275" cy="3326296"/>
          </a:xfrm>
        </p:spPr>
        <p:txBody>
          <a:bodyPr>
            <a:normAutofit/>
          </a:bodyPr>
          <a:lstStyle/>
          <a:p>
            <a:r>
              <a:rPr lang="pt-BR" sz="2800" dirty="0"/>
              <a:t>O acesso à informação deverá ser controlada de acordo os privilégios necessários à entidade relacionada.</a:t>
            </a:r>
            <a:endParaRPr lang="pt-BR" sz="2800" dirty="0"/>
          </a:p>
          <a:p>
            <a:r>
              <a:rPr lang="pt-BR" sz="2800" dirty="0"/>
              <a:t>Autenticação x Autorização.</a:t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29" y="3850852"/>
            <a:ext cx="2665784" cy="21104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06229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Não Repudio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1579" y="1775791"/>
            <a:ext cx="9603275" cy="3326296"/>
          </a:xfrm>
        </p:spPr>
        <p:txBody>
          <a:bodyPr>
            <a:normAutofit/>
          </a:bodyPr>
          <a:lstStyle/>
          <a:p>
            <a:r>
              <a:rPr lang="pt-BR" sz="3200" dirty="0"/>
              <a:t>O não repúdio é definido como suficiente evidência para persuadir a autoridade legal (juiz, jurado ou árbitro) a respeito de sua origem, submissão, entrega e integridade, apesar da tentativa de negação pelo suposto responsável pelo envio</a:t>
            </a:r>
            <a:r>
              <a:rPr lang="pt-BR" dirty="0"/>
              <a:t>.</a:t>
            </a:r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86" y="4146383"/>
            <a:ext cx="3260036" cy="19777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Aplicação da Segurança da Informação em Níveis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981200" y="19351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Seta para baixo 4"/>
          <p:cNvSpPr/>
          <p:nvPr/>
        </p:nvSpPr>
        <p:spPr>
          <a:xfrm>
            <a:off x="2567608" y="2096852"/>
            <a:ext cx="1224136" cy="198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2351585" y="2827675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DEFINIÇÕES</a:t>
            </a:r>
            <a:endParaRPr lang="pt-BR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eta para baixo 6"/>
          <p:cNvSpPr/>
          <p:nvPr/>
        </p:nvSpPr>
        <p:spPr>
          <a:xfrm rot="10800000">
            <a:off x="8616281" y="3861048"/>
            <a:ext cx="1224136" cy="198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8641722" y="4635315"/>
            <a:ext cx="1173254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AÇÕES</a:t>
            </a:r>
            <a:endParaRPr lang="pt-BR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Conceitos de Segurança da Informação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Ativo</a:t>
            </a:r>
            <a:endParaRPr lang="pt-BR" dirty="0"/>
          </a:p>
          <a:p>
            <a:r>
              <a:rPr lang="pt-BR" dirty="0"/>
              <a:t>Incidente</a:t>
            </a:r>
            <a:endParaRPr lang="pt-BR" dirty="0"/>
          </a:p>
          <a:p>
            <a:r>
              <a:rPr lang="pt-BR" dirty="0"/>
              <a:t>Ameaça</a:t>
            </a:r>
            <a:endParaRPr lang="pt-BR" dirty="0"/>
          </a:p>
          <a:p>
            <a:r>
              <a:rPr lang="pt-BR" dirty="0"/>
              <a:t>Vulnerabilidade</a:t>
            </a:r>
            <a:endParaRPr lang="pt-BR" dirty="0"/>
          </a:p>
          <a:p>
            <a:r>
              <a:rPr lang="pt-BR" dirty="0"/>
              <a:t>Probabilidade</a:t>
            </a:r>
            <a:endParaRPr lang="pt-BR" dirty="0"/>
          </a:p>
          <a:p>
            <a:r>
              <a:rPr lang="pt-BR" dirty="0"/>
              <a:t>Impacto</a:t>
            </a:r>
            <a:endParaRPr lang="pt-BR" dirty="0"/>
          </a:p>
          <a:p>
            <a:r>
              <a:rPr lang="pt-BR" dirty="0"/>
              <a:t>Risco</a:t>
            </a: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É qualquer elemento que possui valor para a organização e consequentemente necessita ser adequadamente protegido.</a:t>
            </a:r>
            <a:endParaRPr lang="pt-BR" dirty="0"/>
          </a:p>
          <a:p>
            <a:r>
              <a:rPr lang="pt-BR" dirty="0"/>
              <a:t>Na sociedade atual, a informação é o principal ativo da empresa e está sob constante risco. A informação representa a inteligência competitiva dos negócios e é reconhecida como ativo crítico para a continuidade operacional e saúde da empresa. Dispor da informação correta, na hora adequada, significa tomar uma decisão de forma ágil e eficiente.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Ativo</a:t>
            </a:r>
            <a:endParaRPr lang="pt-BR" dirty="0"/>
          </a:p>
        </p:txBody>
      </p:sp>
      <p:pic>
        <p:nvPicPr>
          <p:cNvPr id="7" name="Imagem 6" descr="Uma imagem contendo pessoa, céu, interior, mesa&#10;&#10;Descrição gerada automaticament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1979956"/>
            <a:ext cx="7229475" cy="395211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878956" y="2239617"/>
            <a:ext cx="3061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Informação é o maior ativo organizacional.</a:t>
            </a:r>
            <a:endParaRPr lang="pt-BR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Incidente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segurança da informação, um incidente é qualquer acontecimento que prejudique o andamento normal dos sistemas e/ou do negócio.</a:t>
            </a:r>
            <a:endParaRPr lang="pt-BR" dirty="0"/>
          </a:p>
          <a:p>
            <a:endParaRPr lang="pt-BR" dirty="0"/>
          </a:p>
          <a:p>
            <a:r>
              <a:rPr lang="pt-BR" dirty="0"/>
              <a:t>Ex.: Uma falha de segurança no Yahoo! causou o </a:t>
            </a:r>
            <a:r>
              <a:rPr lang="pt-BR" b="1" dirty="0"/>
              <a:t>vazamento de mais de 453 mil dados de usuários </a:t>
            </a:r>
            <a:r>
              <a:rPr lang="pt-BR" dirty="0"/>
              <a:t>de diversos serviços oferecidos pelo portal, segundo o </a:t>
            </a:r>
            <a:r>
              <a:rPr lang="pt-BR" dirty="0" err="1"/>
              <a:t>Ars</a:t>
            </a:r>
            <a:r>
              <a:rPr lang="pt-BR" dirty="0"/>
              <a:t> </a:t>
            </a:r>
            <a:r>
              <a:rPr lang="pt-BR" dirty="0" err="1"/>
              <a:t>Technica</a:t>
            </a:r>
            <a:r>
              <a:rPr lang="pt-BR" dirty="0"/>
              <a:t>. </a:t>
            </a:r>
            <a:r>
              <a:rPr lang="pt-BR" i="1" dirty="0"/>
              <a:t>Fonte: Olhar Digital. Julho/2012</a:t>
            </a:r>
            <a:endParaRPr lang="pt-BR" i="1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Incidente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5962" y="2028984"/>
            <a:ext cx="9603275" cy="345061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Uso impróprio:</a:t>
            </a:r>
            <a:endParaRPr lang="pt-BR" dirty="0"/>
          </a:p>
          <a:p>
            <a:r>
              <a:rPr lang="pt-BR" dirty="0"/>
              <a:t>uso de e-mail corporativo para spam ou promoção de negócios pessoais.</a:t>
            </a:r>
            <a:endParaRPr lang="pt-BR" dirty="0"/>
          </a:p>
          <a:p>
            <a:r>
              <a:rPr lang="pt-BR" dirty="0"/>
              <a:t>ferramenta não autorizada instalada.</a:t>
            </a:r>
            <a:endParaRPr lang="pt-BR" dirty="0"/>
          </a:p>
          <a:p>
            <a:r>
              <a:rPr lang="pt-BR" dirty="0"/>
              <a:t>uso de pen drive de forma não autorizada.</a:t>
            </a:r>
            <a:endParaRPr lang="pt-BR" dirty="0"/>
          </a:p>
          <a:p>
            <a:r>
              <a:rPr lang="pt-BR" dirty="0"/>
              <a:t>impressão de documentos de forma não autorizada.</a:t>
            </a:r>
            <a:endParaRPr lang="pt-BR" dirty="0"/>
          </a:p>
          <a:p>
            <a:endParaRPr lang="pt-BR" i="1" dirty="0"/>
          </a:p>
          <a:p>
            <a:endParaRPr lang="pt-BR" dirty="0"/>
          </a:p>
        </p:txBody>
      </p:sp>
      <p:pic>
        <p:nvPicPr>
          <p:cNvPr id="5" name="Imagem 4" descr="Uma imagem contendo texto&#10;&#10;Descrição gerada automaticament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765" y="2953922"/>
            <a:ext cx="4128431" cy="30995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Panorama</a:t>
            </a:r>
            <a:endParaRPr lang="pt-BR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96" y="1860840"/>
            <a:ext cx="8719929" cy="426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Vulnerabilidade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vulnerabilidade é o ponto onde qualquer sistema é suscetível a um ataque ou falha, ou seja, é uma condição de risco encontrada em determinados recursos, processos, configurações, etc.</a:t>
            </a:r>
            <a:endParaRPr lang="pt-BR" dirty="0"/>
          </a:p>
          <a:p>
            <a:r>
              <a:rPr lang="pt-BR" dirty="0"/>
              <a:t>Cada vez mais crackers buscam vulnerabilidades </a:t>
            </a:r>
            <a:r>
              <a:rPr lang="pt-BR" dirty="0" err="1"/>
              <a:t>multiplataforma</a:t>
            </a:r>
            <a:r>
              <a:rPr lang="pt-BR" dirty="0"/>
              <a:t>. Utilizando falhas já corrigidas por fornecedores, criminosos se aproveitam da </a:t>
            </a:r>
            <a:r>
              <a:rPr lang="pt-BR" b="1" dirty="0"/>
              <a:t>negligência de usuários, que não atualizam seus softwares quando </a:t>
            </a:r>
            <a:r>
              <a:rPr lang="pt-BR" b="1" dirty="0" err="1"/>
              <a:t>necessário</a:t>
            </a:r>
            <a:r>
              <a:rPr lang="pt-BR" dirty="0" err="1"/>
              <a:t>.Cada</a:t>
            </a:r>
            <a:r>
              <a:rPr lang="pt-BR" dirty="0"/>
              <a:t> vez mais crackers estão escolhendo como alvo as mesmas vulnerabilidades de aplicativos em </a:t>
            </a:r>
            <a:r>
              <a:rPr lang="pt-BR" dirty="0" err="1"/>
              <a:t>Macs</a:t>
            </a:r>
            <a:r>
              <a:rPr lang="pt-BR" dirty="0"/>
              <a:t> e </a:t>
            </a:r>
            <a:r>
              <a:rPr lang="pt-BR" dirty="0" err="1"/>
              <a:t>Pcs</a:t>
            </a:r>
            <a:r>
              <a:rPr lang="pt-BR" dirty="0"/>
              <a:t> com Windows, visando benefícios financeiros e para desenvolver </a:t>
            </a:r>
            <a:r>
              <a:rPr lang="pt-BR" dirty="0" err="1"/>
              <a:t>malwares</a:t>
            </a:r>
            <a:r>
              <a:rPr lang="pt-BR" dirty="0"/>
              <a:t> </a:t>
            </a:r>
            <a:r>
              <a:rPr lang="pt-BR" dirty="0" err="1"/>
              <a:t>multiplataforma</a:t>
            </a:r>
            <a:r>
              <a:rPr lang="pt-BR" dirty="0"/>
              <a:t>. Fonte: IDG </a:t>
            </a:r>
            <a:r>
              <a:rPr lang="pt-BR" dirty="0" err="1"/>
              <a:t>Now</a:t>
            </a:r>
            <a:r>
              <a:rPr lang="pt-BR" dirty="0"/>
              <a:t>! Agosto/2012.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Vulnerabilidade</a:t>
            </a:r>
            <a:endParaRPr lang="pt-BR" dirty="0"/>
          </a:p>
        </p:txBody>
      </p:sp>
      <p:pic>
        <p:nvPicPr>
          <p:cNvPr id="7" name="Imagem 6" descr="Uma imagem contendo interior&#10;&#10;Descrição gerada automaticament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013916"/>
            <a:ext cx="6645788" cy="357850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468139" y="2252870"/>
            <a:ext cx="3419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alguns casos, o maior propulsor de vulnerabilidade entre diversos sistemas, é a </a:t>
            </a:r>
            <a:r>
              <a:rPr lang="pt-BR" b="1" dirty="0"/>
              <a:t>negligência do usuário.</a:t>
            </a:r>
            <a:endParaRPr lang="pt-BR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Vulnerabilidades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6" y="1864549"/>
            <a:ext cx="864096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Vulnerabilidade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Conceito de vulnerabilidade</a:t>
            </a:r>
            <a:endParaRPr lang="pt-BR" dirty="0"/>
          </a:p>
          <a:p>
            <a:r>
              <a:rPr lang="pt-BR" dirty="0"/>
              <a:t>Principais origens</a:t>
            </a:r>
            <a:endParaRPr lang="pt-BR" dirty="0"/>
          </a:p>
          <a:p>
            <a:pPr lvl="1"/>
            <a:r>
              <a:rPr lang="pt-BR" dirty="0"/>
              <a:t>Deficiência de projeto: brechas no hardware/software</a:t>
            </a:r>
            <a:endParaRPr lang="pt-BR" dirty="0"/>
          </a:p>
          <a:p>
            <a:pPr lvl="1"/>
            <a:r>
              <a:rPr lang="pt-BR" dirty="0"/>
              <a:t>Deficiência de implementação: instalação/configuração incorreta, por inexperiência, falta de treinamento ou desleixo</a:t>
            </a:r>
            <a:endParaRPr lang="pt-BR" dirty="0"/>
          </a:p>
          <a:p>
            <a:pPr lvl="1"/>
            <a:r>
              <a:rPr lang="pt-BR" dirty="0"/>
              <a:t>Deficiência de gerenciamento: procedimentos inadequados, verificações e monitoramento insuficientes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Ameaça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Em inglês, utiliza-se termo “</a:t>
            </a:r>
            <a:r>
              <a:rPr lang="pt-BR" dirty="0" err="1"/>
              <a:t>threat</a:t>
            </a:r>
            <a:r>
              <a:rPr lang="pt-BR" dirty="0"/>
              <a:t>” para definir ameaça.</a:t>
            </a:r>
            <a:endParaRPr lang="pt-BR" dirty="0"/>
          </a:p>
          <a:p>
            <a:r>
              <a:rPr lang="pt-BR" dirty="0"/>
              <a:t>É qualquer ação, acontecimento ou entidade que possa agir sobre um ativo, processo ou pessoa, através de uma vulnerabilidade e </a:t>
            </a:r>
            <a:r>
              <a:rPr lang="pt-BR" dirty="0" err="1"/>
              <a:t>conseqüentemente</a:t>
            </a:r>
            <a:r>
              <a:rPr lang="pt-BR" dirty="0"/>
              <a:t> gerando um determinado impacto. As ameaças </a:t>
            </a:r>
            <a:r>
              <a:rPr lang="pt-BR" b="1" dirty="0"/>
              <a:t>apenas existem se houverem vulnerabilidades,</a:t>
            </a:r>
            <a:r>
              <a:rPr lang="pt-BR" dirty="0"/>
              <a:t> sozinhas pouco fazem.</a:t>
            </a:r>
            <a:endParaRPr lang="pt-BR" dirty="0"/>
          </a:p>
          <a:p>
            <a:r>
              <a:rPr lang="pt-BR" dirty="0"/>
              <a:t>Ex.: A companhia de segurança </a:t>
            </a:r>
            <a:r>
              <a:rPr lang="pt-BR" dirty="0" err="1"/>
              <a:t>Trusteer</a:t>
            </a:r>
            <a:r>
              <a:rPr lang="pt-BR" dirty="0"/>
              <a:t> está alertando sobre um </a:t>
            </a:r>
            <a:r>
              <a:rPr lang="pt-BR" b="1" dirty="0"/>
              <a:t>vírus para </a:t>
            </a:r>
            <a:r>
              <a:rPr lang="pt-BR" b="1" dirty="0" err="1"/>
              <a:t>Android</a:t>
            </a:r>
            <a:r>
              <a:rPr lang="pt-BR" b="1" dirty="0"/>
              <a:t> </a:t>
            </a:r>
            <a:r>
              <a:rPr lang="pt-BR" dirty="0"/>
              <a:t>que está sendo distribuído por criminosos e </a:t>
            </a:r>
            <a:r>
              <a:rPr lang="pt-BR" b="1" dirty="0"/>
              <a:t>tem como alvo sistemas de autenticação por SMS empregados por bancos europeus para verificar transferências online. </a:t>
            </a:r>
            <a:r>
              <a:rPr lang="pt-BR" i="1" dirty="0"/>
              <a:t>Fonte: IDG </a:t>
            </a:r>
            <a:r>
              <a:rPr lang="pt-BR" i="1" dirty="0" err="1"/>
              <a:t>Now</a:t>
            </a:r>
            <a:r>
              <a:rPr lang="pt-BR" i="1" dirty="0"/>
              <a:t>!</a:t>
            </a:r>
            <a:endParaRPr lang="pt-BR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Ameaça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Tipos de ameaças:</a:t>
            </a:r>
            <a:endParaRPr lang="pt-BR" dirty="0"/>
          </a:p>
          <a:p>
            <a:pPr lvl="1"/>
            <a:r>
              <a:rPr lang="pt-BR" dirty="0"/>
              <a:t>Naturais – Ameaças decorrentes de  fenômenos da natureza, como incêndios naturais, enchentes, terremotos, tempestades, poluição, etc. </a:t>
            </a:r>
            <a:endParaRPr lang="pt-BR" dirty="0"/>
          </a:p>
          <a:p>
            <a:pPr lvl="1"/>
            <a:r>
              <a:rPr lang="pt-BR" dirty="0"/>
              <a:t>Involuntárias – Ameaças inconscientes, quase sempre causadas pelo desconhecimento. Podem ser causados por acidentes, erros, falta de  energia, etc. </a:t>
            </a:r>
            <a:endParaRPr lang="pt-BR" dirty="0"/>
          </a:p>
          <a:p>
            <a:pPr lvl="1"/>
            <a:r>
              <a:rPr lang="pt-BR" dirty="0"/>
              <a:t>Voluntárias – Ameaças propositais causadas por agentes humanos como hackers, invasores, Espiões, ladrões, criadores e disseminadores de vírus de computador, incendiários.</a:t>
            </a: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Ameaça</a:t>
            </a:r>
            <a:endParaRPr lang="pt-BR" dirty="0"/>
          </a:p>
        </p:txBody>
      </p:sp>
      <p:pic>
        <p:nvPicPr>
          <p:cNvPr id="5" name="Imagem 4" descr="Uma imagem contendo grama, cerca, ao ar livre, edifício&#10;&#10;Descrição gerada automaticament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13" y="1853754"/>
            <a:ext cx="6546574" cy="423763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Probabilidade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probabilidade é a chance de uma falha de segurança ocorrer levando-se em conta o grau das vulnerabilidades presentes nos ativos que sustentam o negócio e o grau das ameaças que possam explorar estas vulnerabilidades.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Probabilidade</a:t>
            </a:r>
            <a:endParaRPr lang="pt-BR" dirty="0"/>
          </a:p>
        </p:txBody>
      </p:sp>
      <p:pic>
        <p:nvPicPr>
          <p:cNvPr id="7" name="Imagem 6" descr="Uma imagem contendo texto&#10;&#10;Descrição gerada automaticament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204006"/>
            <a:ext cx="6023579" cy="351375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805530" y="2204006"/>
            <a:ext cx="3988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Qual a probabilidade de ocorrência de uma nova falha de segurança?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 Importância da detecção e prevenção de novas falhas de segurança.</a:t>
            </a:r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Impacto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São as potenciais consequências que este incidente possa causar ao negócio da organização.</a:t>
            </a:r>
            <a:endParaRPr lang="pt-BR" dirty="0"/>
          </a:p>
          <a:p>
            <a:endParaRPr lang="pt-BR" dirty="0"/>
          </a:p>
          <a:p>
            <a:r>
              <a:rPr lang="pt-BR" dirty="0"/>
              <a:t>Ex.: Alguns impactos resultantes da invasão da rede Playstation Network da Sony:</a:t>
            </a:r>
            <a:endParaRPr lang="pt-BR" dirty="0"/>
          </a:p>
          <a:p>
            <a:pPr lvl="1"/>
            <a:r>
              <a:rPr lang="pt-BR" dirty="0"/>
              <a:t>Exposição de dados sigilosos de 77 milhões de usuários;</a:t>
            </a:r>
            <a:endParaRPr lang="pt-BR" dirty="0"/>
          </a:p>
          <a:p>
            <a:pPr lvl="1"/>
            <a:r>
              <a:rPr lang="pt-BR" dirty="0"/>
              <a:t>Serviço indisponível por três semanas;</a:t>
            </a:r>
            <a:endParaRPr lang="pt-BR" dirty="0"/>
          </a:p>
          <a:p>
            <a:pPr lvl="1"/>
            <a:r>
              <a:rPr lang="pt-BR" dirty="0"/>
              <a:t>Segundo a Forbes, o prejuízo financeiro pode alcançar, no pior cenário, 24 bilhões de dólares.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06229"/>
          </a:xfrm>
        </p:spPr>
        <p:txBody>
          <a:bodyPr/>
          <a:lstStyle/>
          <a:p>
            <a:pPr algn="ctr"/>
            <a:r>
              <a:rPr lang="pt-BR" dirty="0"/>
              <a:t>Propriedades Da </a:t>
            </a:r>
            <a:r>
              <a:rPr lang="pt-BR" dirty="0" err="1"/>
              <a:t>S.i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1579" y="1908313"/>
            <a:ext cx="9603275" cy="4145168"/>
          </a:xfrm>
        </p:spPr>
        <p:txBody>
          <a:bodyPr>
            <a:normAutofit/>
          </a:bodyPr>
          <a:lstStyle/>
          <a:p>
            <a:r>
              <a:rPr lang="pt-BR" sz="2800" dirty="0"/>
              <a:t>Confidencialidade.</a:t>
            </a:r>
            <a:endParaRPr lang="pt-BR" sz="2800" dirty="0"/>
          </a:p>
          <a:p>
            <a:r>
              <a:rPr lang="pt-BR" sz="2800" dirty="0"/>
              <a:t>Integridade.</a:t>
            </a:r>
            <a:endParaRPr lang="pt-BR" sz="2800" dirty="0"/>
          </a:p>
          <a:p>
            <a:r>
              <a:rPr lang="pt-BR" sz="2800" dirty="0"/>
              <a:t>Disponibilidade.</a:t>
            </a:r>
            <a:endParaRPr lang="pt-BR" sz="2800" dirty="0"/>
          </a:p>
          <a:p>
            <a:pPr marL="0" indent="0">
              <a:buNone/>
            </a:pPr>
            <a:endParaRPr lang="pt-BR" sz="2600" dirty="0"/>
          </a:p>
          <a:p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43" y="1908312"/>
            <a:ext cx="3906629" cy="390662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Impacto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077278"/>
            <a:ext cx="6601758" cy="325009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295861" y="2252870"/>
            <a:ext cx="3313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Muitas das vezes, é nesse estágio em que a conscientização da importância da Segurança da Informação é concretizada. Mas nesse caso, tarde demais .... </a:t>
            </a:r>
            <a:endParaRPr lang="pt-BR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98" y="1851913"/>
            <a:ext cx="3492989" cy="377825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Questionário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Q1) A integridade garante que: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a) a informação provenha da fonte anunciada e que não seja alvo de alterações ao longo de um processo.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b) a informação manipulada mantenha todas as características originais criadas pelo dono da informação.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Q2) Confidencialidade é a garantia de que somente pessoas autorizadas tenham acesso à informação, ao passo que integridade é a garantia de que os usuários autorizados tenham acesso, sempre que necessário, à informação e aos ativos correspondentes. Certo ou Errado.</a:t>
            </a:r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Questionário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Q3) Por hipótese, considere que, durante um processo de auditoria interna em um Tribunal Regional Eleitoral, foi encontrada uma documentação sobre registros de verbas de campanha com conteúdo violado e clara identificação de perda material. Essa constatação fere o princípio da segurança da informação quanto</a:t>
            </a:r>
            <a:endParaRPr lang="pt-BR" dirty="0"/>
          </a:p>
          <a:p>
            <a:pPr marL="457200" indent="-457200">
              <a:buAutoNum type="alphaLcParenR"/>
            </a:pPr>
            <a:r>
              <a:rPr lang="pt-BR" dirty="0"/>
              <a:t>a Confidencialidade</a:t>
            </a:r>
            <a:endParaRPr lang="pt-BR" dirty="0"/>
          </a:p>
          <a:p>
            <a:pPr marL="457200" indent="-457200">
              <a:buAutoNum type="alphaLcParenR"/>
            </a:pPr>
            <a:r>
              <a:rPr lang="pt-BR" dirty="0"/>
              <a:t>ao Não repúdio.</a:t>
            </a:r>
            <a:endParaRPr lang="pt-BR" dirty="0"/>
          </a:p>
          <a:p>
            <a:pPr marL="457200" indent="-457200">
              <a:buAutoNum type="alphaLcParenR"/>
            </a:pPr>
            <a:r>
              <a:rPr lang="pt-BR" dirty="0"/>
              <a:t>a Irretratabilidade.</a:t>
            </a:r>
            <a:endParaRPr lang="pt-BR" dirty="0"/>
          </a:p>
          <a:p>
            <a:pPr marL="457200" indent="-457200">
              <a:buAutoNum type="alphaLcParenR"/>
            </a:pPr>
            <a:r>
              <a:rPr lang="pt-BR" dirty="0"/>
              <a:t>a Disponibilidade.</a:t>
            </a:r>
            <a:endParaRPr lang="pt-BR" dirty="0"/>
          </a:p>
          <a:p>
            <a:pPr marL="457200" indent="-457200">
              <a:buAutoNum type="alphaLcParenR"/>
            </a:pPr>
            <a:r>
              <a:rPr lang="pt-BR"/>
              <a:t>a Integridade.</a:t>
            </a:r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610" y="560070"/>
            <a:ext cx="9603105" cy="693420"/>
          </a:xfrm>
        </p:spPr>
        <p:txBody>
          <a:bodyPr/>
          <a:lstStyle/>
          <a:p>
            <a:pPr algn="ctr"/>
            <a:r>
              <a:rPr lang="pt-BR" dirty="0"/>
              <a:t>Questionário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1579" y="1938262"/>
            <a:ext cx="9603275" cy="3450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/>
              <a:t>Q5) Sabendo que o código de resposta HTTP (HTTP Response) informa se determinada requisição foi completada com sucesso ou se houve algum problema, sendo a classe da resposta especificada pelo primeiro dígito do código, assinale a opção que apresenta corretamente o nome e a descrição da classe de erro que se inicia com o dígito 5xx.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a) Redirection: outra ação deve ser executada para completar a requisição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b) Client Error: a requisição contém erro de sintaxe ou não pode ser completada.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c) Server Error: o servidor não cumpriu uma solicitação aparentemente válida.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d) Informational Request: requisição informacional, o processo continua.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e) Success: a ação foi recebida com sucesso, entendida e aceita.</a:t>
            </a:r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610" y="560070"/>
            <a:ext cx="9603105" cy="693420"/>
          </a:xfrm>
        </p:spPr>
        <p:txBody>
          <a:bodyPr/>
          <a:lstStyle/>
          <a:p>
            <a:pPr algn="ctr"/>
            <a:r>
              <a:rPr lang="pt-BR" dirty="0"/>
              <a:t>Questionário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1579" y="1938262"/>
            <a:ext cx="9603275" cy="3450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/>
              <a:t>Q6) Em uma solicitação do navegador ao servidor utilizando o protocolo http, ocorreu uma resposta com o código 404. Esse código tem como significado: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a) erro no servidor.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b) redirecionamento.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c) erro no cliente;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d) sucesso na solicitação.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e) informação.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06229"/>
          </a:xfrm>
        </p:spPr>
        <p:txBody>
          <a:bodyPr/>
          <a:lstStyle/>
          <a:p>
            <a:pPr algn="ctr"/>
            <a:r>
              <a:rPr lang="pt-BR" dirty="0"/>
              <a:t>Confidencialidade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1579" y="1775791"/>
            <a:ext cx="9603275" cy="2103590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Apenas pessoas explicitamente autorizadas tem acesso a informação</a:t>
            </a:r>
            <a:endParaRPr lang="pt-BR" sz="2800" dirty="0"/>
          </a:p>
          <a:p>
            <a:r>
              <a:rPr lang="pt-BR" sz="2800" dirty="0"/>
              <a:t>É a garantia do resguardo das informações dadas pessoalmente em confiança e proteção contra a sua revelação não autorizada.</a:t>
            </a:r>
            <a:endParaRPr lang="pt-BR" sz="3600" dirty="0"/>
          </a:p>
          <a:p>
            <a:pPr marL="0" indent="0">
              <a:buNone/>
            </a:pPr>
            <a:endParaRPr lang="pt-BR" sz="2600" dirty="0"/>
          </a:p>
          <a:p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16" y="3879380"/>
            <a:ext cx="4651513" cy="2148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06229"/>
          </a:xfrm>
        </p:spPr>
        <p:txBody>
          <a:bodyPr/>
          <a:lstStyle/>
          <a:p>
            <a:pPr algn="ctr"/>
            <a:r>
              <a:rPr lang="pt-BR" dirty="0"/>
              <a:t>Confidencialidade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1579" y="1775790"/>
            <a:ext cx="9746508" cy="4002157"/>
          </a:xfrm>
        </p:spPr>
        <p:txBody>
          <a:bodyPr>
            <a:normAutofit/>
          </a:bodyPr>
          <a:lstStyle/>
          <a:p>
            <a:r>
              <a:rPr lang="pt-BR" sz="3200" dirty="0"/>
              <a:t>Ferramentas que garantem confidencialidade:</a:t>
            </a:r>
            <a:endParaRPr lang="pt-BR" sz="3200" dirty="0"/>
          </a:p>
          <a:p>
            <a:pPr lvl="1"/>
            <a:r>
              <a:rPr lang="pt-BR" sz="2800" dirty="0"/>
              <a:t>Encriptação</a:t>
            </a:r>
            <a:endParaRPr lang="pt-BR" sz="2800" dirty="0"/>
          </a:p>
          <a:p>
            <a:pPr lvl="1"/>
            <a:r>
              <a:rPr lang="pt-BR" sz="2800" dirty="0"/>
              <a:t>Controle de acesso</a:t>
            </a:r>
            <a:endParaRPr lang="pt-BR" sz="2800" dirty="0"/>
          </a:p>
          <a:p>
            <a:pPr lvl="1"/>
            <a:r>
              <a:rPr lang="pt-BR" sz="2800" dirty="0"/>
              <a:t>Autenticação</a:t>
            </a:r>
            <a:endParaRPr lang="pt-BR" sz="2800" dirty="0"/>
          </a:p>
          <a:p>
            <a:pPr lvl="1"/>
            <a:r>
              <a:rPr lang="pt-BR" sz="2800" dirty="0"/>
              <a:t>Autorização</a:t>
            </a:r>
            <a:endParaRPr lang="pt-BR" sz="2800" dirty="0"/>
          </a:p>
          <a:p>
            <a:pPr lvl="1"/>
            <a:r>
              <a:rPr lang="pt-BR" sz="2800" dirty="0"/>
              <a:t>Segurança física</a:t>
            </a:r>
            <a:r>
              <a:rPr lang="pt-BR" sz="4000" dirty="0"/>
              <a:t>.</a:t>
            </a:r>
            <a:endParaRPr lang="pt-BR" sz="4800" dirty="0"/>
          </a:p>
          <a:p>
            <a:pPr marL="0" indent="0">
              <a:buNone/>
            </a:pPr>
            <a:endParaRPr lang="pt-BR" sz="2600" dirty="0"/>
          </a:p>
          <a:p>
            <a:endParaRPr lang="pt-BR" sz="2800" dirty="0"/>
          </a:p>
        </p:txBody>
      </p:sp>
      <p:pic>
        <p:nvPicPr>
          <p:cNvPr id="6" name="Imagem 5" descr="Uma imagem contendo céu, interior, parede, mesa&#10;&#10;Descrição gerada automaticament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713" y="2445025"/>
            <a:ext cx="3332922" cy="33329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06229"/>
          </a:xfrm>
        </p:spPr>
        <p:txBody>
          <a:bodyPr/>
          <a:lstStyle/>
          <a:p>
            <a:pPr algn="ctr"/>
            <a:r>
              <a:rPr lang="pt-BR" dirty="0"/>
              <a:t>Integridade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1579" y="1775791"/>
            <a:ext cx="9603275" cy="2103590"/>
          </a:xfrm>
        </p:spPr>
        <p:txBody>
          <a:bodyPr>
            <a:normAutofit/>
          </a:bodyPr>
          <a:lstStyle/>
          <a:p>
            <a:r>
              <a:rPr lang="pt-BR" sz="2800" dirty="0"/>
              <a:t>Integridade corresponde à preservação da precisão, consistência e confiabilidade das informações e sistemas pela empresa ao longo dos processos ou de seu ciclo de vida.</a:t>
            </a:r>
            <a:endParaRPr lang="pt-BR" sz="3200" dirty="0"/>
          </a:p>
          <a:p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51" y="3326294"/>
            <a:ext cx="3964519" cy="26408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06229"/>
          </a:xfrm>
        </p:spPr>
        <p:txBody>
          <a:bodyPr/>
          <a:lstStyle/>
          <a:p>
            <a:pPr algn="ctr"/>
            <a:r>
              <a:rPr lang="pt-BR" dirty="0"/>
              <a:t>Integridade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1579" y="1775791"/>
            <a:ext cx="9603275" cy="2103590"/>
          </a:xfrm>
        </p:spPr>
        <p:txBody>
          <a:bodyPr>
            <a:normAutofit fontScale="92500" lnSpcReduction="20000"/>
          </a:bodyPr>
          <a:lstStyle/>
          <a:p>
            <a:r>
              <a:rPr lang="pt-BR" sz="3500" dirty="0"/>
              <a:t>Ferramentas específicas para apoiar a integridade:</a:t>
            </a:r>
            <a:endParaRPr lang="pt-BR" sz="3500" dirty="0"/>
          </a:p>
          <a:p>
            <a:pPr lvl="1"/>
            <a:r>
              <a:rPr lang="pt-BR" sz="3000" dirty="0"/>
              <a:t>Cópias de segurança</a:t>
            </a:r>
            <a:endParaRPr lang="pt-BR" sz="3000" dirty="0"/>
          </a:p>
          <a:p>
            <a:pPr lvl="1"/>
            <a:r>
              <a:rPr lang="pt-BR" sz="3000" dirty="0"/>
              <a:t>Somas de verificação (</a:t>
            </a:r>
            <a:r>
              <a:rPr lang="pt-BR" sz="3000" dirty="0" err="1"/>
              <a:t>Checksums</a:t>
            </a:r>
            <a:r>
              <a:rPr lang="pt-BR" sz="3000" dirty="0"/>
              <a:t>)</a:t>
            </a:r>
            <a:endParaRPr lang="pt-BR" sz="3000" dirty="0"/>
          </a:p>
          <a:p>
            <a:pPr lvl="1"/>
            <a:r>
              <a:rPr lang="pt-BR" sz="3000" dirty="0"/>
              <a:t>Códigos de correção de dados</a:t>
            </a:r>
            <a:endParaRPr lang="pt-BR" sz="3000" dirty="0"/>
          </a:p>
          <a:p>
            <a:endParaRPr lang="pt-BR" sz="2800" dirty="0"/>
          </a:p>
        </p:txBody>
      </p:sp>
      <p:pic>
        <p:nvPicPr>
          <p:cNvPr id="5" name="Imagem 4" descr="Uma imagem contendo céu, interior, parede, mesa&#10;&#10;Descrição gerada automaticament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503" y="2945846"/>
            <a:ext cx="3107635" cy="3107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06229"/>
          </a:xfrm>
        </p:spPr>
        <p:txBody>
          <a:bodyPr/>
          <a:lstStyle/>
          <a:p>
            <a:pPr algn="ctr"/>
            <a:r>
              <a:rPr lang="pt-BR" dirty="0"/>
              <a:t>Disponibilidade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1579" y="1775791"/>
            <a:ext cx="9603275" cy="3326296"/>
          </a:xfrm>
        </p:spPr>
        <p:txBody>
          <a:bodyPr>
            <a:normAutofit/>
          </a:bodyPr>
          <a:lstStyle/>
          <a:p>
            <a:r>
              <a:rPr lang="pt-BR" sz="2800" dirty="0"/>
              <a:t>Garantir que a informação esteja sempre disponível para quem precisar dela no exercício de suas funções.</a:t>
            </a:r>
            <a:endParaRPr lang="pt-BR" sz="2800" dirty="0"/>
          </a:p>
          <a:p>
            <a:r>
              <a:rPr lang="pt-BR" sz="2800" dirty="0"/>
              <a:t>Custo é um balizador.</a:t>
            </a:r>
            <a:endParaRPr lang="pt-BR" sz="4000" dirty="0"/>
          </a:p>
          <a:p>
            <a:endParaRPr lang="pt-BR" sz="2800" dirty="0"/>
          </a:p>
        </p:txBody>
      </p:sp>
      <p:pic>
        <p:nvPicPr>
          <p:cNvPr id="5" name="Imagem 4" descr="Uma imagem contendo objeto&#10;&#10;Descrição gerada automaticament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43" y="2657059"/>
            <a:ext cx="3110947" cy="31109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06229"/>
          </a:xfrm>
        </p:spPr>
        <p:txBody>
          <a:bodyPr/>
          <a:lstStyle/>
          <a:p>
            <a:pPr algn="ctr"/>
            <a:r>
              <a:rPr lang="pt-BR" dirty="0"/>
              <a:t>Disponibilidade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1580" y="1775791"/>
            <a:ext cx="7122578" cy="2769705"/>
          </a:xfrm>
        </p:spPr>
        <p:txBody>
          <a:bodyPr>
            <a:normAutofit/>
          </a:bodyPr>
          <a:lstStyle/>
          <a:p>
            <a:r>
              <a:rPr lang="pt-BR" sz="3200" dirty="0"/>
              <a:t>Ferramentas para prover disponibilidade:</a:t>
            </a:r>
            <a:endParaRPr lang="pt-BR" sz="3200" dirty="0"/>
          </a:p>
          <a:p>
            <a:pPr lvl="1"/>
            <a:r>
              <a:rPr lang="pt-BR" sz="2800" dirty="0"/>
              <a:t>Redundância</a:t>
            </a:r>
            <a:endParaRPr lang="pt-BR" sz="2800" dirty="0"/>
          </a:p>
          <a:p>
            <a:pPr lvl="1"/>
            <a:r>
              <a:rPr lang="pt-BR" sz="2800" dirty="0"/>
              <a:t>Contingência</a:t>
            </a:r>
            <a:endParaRPr lang="pt-BR" sz="2800" dirty="0"/>
          </a:p>
          <a:p>
            <a:pPr lvl="1"/>
            <a:r>
              <a:rPr lang="pt-BR" sz="2800" dirty="0"/>
              <a:t>Proteções físicas</a:t>
            </a:r>
            <a:endParaRPr lang="pt-BR" sz="4000" dirty="0"/>
          </a:p>
        </p:txBody>
      </p:sp>
      <p:pic>
        <p:nvPicPr>
          <p:cNvPr id="6" name="Imagem 5" descr="Uma imagem contendo céu, interior, parede, mesa&#10;&#10;Descrição gerada automaticament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512" y="2548280"/>
            <a:ext cx="3107635" cy="31076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7932</Words>
  <Application>WPS Presentation</Application>
  <PresentationFormat>Widescreen</PresentationFormat>
  <Paragraphs>212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Arial</vt:lpstr>
      <vt:lpstr>SimSun</vt:lpstr>
      <vt:lpstr>Wingdings</vt:lpstr>
      <vt:lpstr>Gill Sans MT</vt:lpstr>
      <vt:lpstr>Microsoft YaHei</vt:lpstr>
      <vt:lpstr>Arial Unicode MS</vt:lpstr>
      <vt:lpstr>Calibri</vt:lpstr>
      <vt:lpstr>Arial Black</vt:lpstr>
      <vt:lpstr>Galeria</vt:lpstr>
      <vt:lpstr>Introdução a segurança da informação</vt:lpstr>
      <vt:lpstr>Panorama</vt:lpstr>
      <vt:lpstr>Propriedades Da S.i</vt:lpstr>
      <vt:lpstr>Confidencialidade</vt:lpstr>
      <vt:lpstr>Confidencialidade</vt:lpstr>
      <vt:lpstr>Integridade</vt:lpstr>
      <vt:lpstr>Integridade</vt:lpstr>
      <vt:lpstr>Disponibilidade</vt:lpstr>
      <vt:lpstr>Disponibilidade</vt:lpstr>
      <vt:lpstr>Outras propriedades da S.I</vt:lpstr>
      <vt:lpstr>Autenticidade</vt:lpstr>
      <vt:lpstr>Controle de acesso</vt:lpstr>
      <vt:lpstr>Não Repudio</vt:lpstr>
      <vt:lpstr>Aplicação da Segurança da Informação em Níveis</vt:lpstr>
      <vt:lpstr>Conceitos de Segurança da Informação</vt:lpstr>
      <vt:lpstr>Ativo</vt:lpstr>
      <vt:lpstr>Ativo</vt:lpstr>
      <vt:lpstr>Incidente</vt:lpstr>
      <vt:lpstr>Incidente</vt:lpstr>
      <vt:lpstr>Vulnerabilidade</vt:lpstr>
      <vt:lpstr>Vulnerabilidade</vt:lpstr>
      <vt:lpstr>Vulnerabilidades</vt:lpstr>
      <vt:lpstr>Vulnerabilidade</vt:lpstr>
      <vt:lpstr>Ameaça</vt:lpstr>
      <vt:lpstr>Ameaça</vt:lpstr>
      <vt:lpstr>Ameaça</vt:lpstr>
      <vt:lpstr>Probabilidade</vt:lpstr>
      <vt:lpstr>Probabilidade</vt:lpstr>
      <vt:lpstr>Impacto</vt:lpstr>
      <vt:lpstr>Impacto</vt:lpstr>
      <vt:lpstr>PowerPoint 演示文稿</vt:lpstr>
      <vt:lpstr>Questionário</vt:lpstr>
      <vt:lpstr>Questionário</vt:lpstr>
      <vt:lpstr>Questionário</vt:lpstr>
      <vt:lpstr>Questionário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Disciplina</dc:title>
  <dc:creator>sttrong77</dc:creator>
  <cp:lastModifiedBy>rodri</cp:lastModifiedBy>
  <cp:revision>56</cp:revision>
  <dcterms:created xsi:type="dcterms:W3CDTF">2018-02-19T19:09:00Z</dcterms:created>
  <dcterms:modified xsi:type="dcterms:W3CDTF">2022-05-06T00:51:13Z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56DB5286F63D466589B06C6E36718A45</vt:lpwstr>
  </property>
  <property fmtid="{D5CDD505-2E9C-101B-9397-08002B2CF9AE}" pid="3" name="KSOProductBuildVer">
    <vt:lpwstr>1046-11.2.0.11074</vt:lpwstr>
  </property>
</Properties>
</file>