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0" r:id="rId1"/>
    <p:sldMasterId id="2147483671" r:id="rId2"/>
  </p:sldMasterIdLst>
  <p:notesMasterIdLst>
    <p:notesMasterId r:id="rId14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8288000" cy="10287000"/>
  <p:notesSz cx="6858000" cy="9144000"/>
  <p:embeddedFontLst>
    <p:embeddedFont>
      <p:font typeface="Calibri" panose="020F0502020204030204" pitchFamily="34" charset="0"/>
      <p:regular r:id="rId15"/>
      <p:bold r:id="rId16"/>
      <p:italic r:id="rId17"/>
      <p:boldItalic r:id="rId18"/>
    </p:embeddedFont>
    <p:embeddedFont>
      <p:font typeface="Lexend Deca" pitchFamily="2" charset="77"/>
      <p:regular r:id="rId19"/>
      <p:bold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65"/>
    <p:restoredTop sz="94692"/>
  </p:normalViewPr>
  <p:slideViewPr>
    <p:cSldViewPr snapToGrid="0">
      <p:cViewPr varScale="1">
        <p:scale>
          <a:sx n="59" d="100"/>
          <a:sy n="59" d="100"/>
        </p:scale>
        <p:origin x="208" y="7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font" Target="fonts/font4.fntdata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font" Target="fonts/font3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font" Target="fonts/font1.fntdata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font" Target="fonts/font5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1648ba1d256_0_1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g1648ba1d256_0_1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g1648ba1d256_0_1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7" name="Google Shape;277;g1648ba1d256_0_1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g1648ba1d256_0_9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7" name="Google Shape;287;g1648ba1d256_0_9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1da4ca078a1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g1da4ca078a1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1da4ca078a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g1da4ca078a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1648ba1d256_0_1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g1648ba1d256_0_1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1cdcd1d6ec8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g1cdcd1d6ec8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12c152712a3_0_3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g12c152712a3_0_3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g1da2b56f88c_1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" name="Google Shape;232;g1da2b56f88c_1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g1694ba62787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5" name="Google Shape;245;g1694ba62787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g1da2b56f88c_1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7" name="Google Shape;257;g1da2b56f88c_1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5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 rtl="0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 rtl="0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93" name="Google Shape;93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1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9" name="Google Shape;99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7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17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 rtl="0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 rtl="0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5" name="Google Shape;105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1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111" name="Google Shape;111;p18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112" name="Google Shape;112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9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00" cy="6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8" name="Google Shape;118;p19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00" cy="395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119" name="Google Shape;119;p19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900" cy="6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0" name="Google Shape;120;p19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900" cy="395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121" name="Google Shape;121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1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400" cy="11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21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00" cy="58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32" name="Google Shape;132;p2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400" cy="469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33" name="Google Shape;133;p2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4" name="Google Shape;134;p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2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22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9" name="Google Shape;139;p22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40" name="Google Shape;140;p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1" name="Google Shape;141;p2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2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23"/>
          <p:cNvSpPr txBox="1">
            <a:spLocks noGrp="1"/>
          </p:cNvSpPr>
          <p:nvPr>
            <p:ph type="body" idx="1"/>
          </p:nvPr>
        </p:nvSpPr>
        <p:spPr>
          <a:xfrm rot="5400000">
            <a:off x="2308950" y="-251550"/>
            <a:ext cx="452610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6" name="Google Shape;146;p2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7" name="Google Shape;147;p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8" name="Google Shape;148;p2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>
            <a:spLocks noGrp="1"/>
          </p:cNvSpPr>
          <p:nvPr>
            <p:ph type="title"/>
          </p:nvPr>
        </p:nvSpPr>
        <p:spPr>
          <a:xfrm rot="5400000">
            <a:off x="4732350" y="2171688"/>
            <a:ext cx="585150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24"/>
          <p:cNvSpPr txBox="1">
            <a:spLocks noGrp="1"/>
          </p:cNvSpPr>
          <p:nvPr>
            <p:ph type="body" idx="1"/>
          </p:nvPr>
        </p:nvSpPr>
        <p:spPr>
          <a:xfrm rot="5400000">
            <a:off x="541350" y="190488"/>
            <a:ext cx="5851500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2" name="Google Shape;152;p2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3" name="Google Shape;153;p2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p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spd="slow" p14:dur="1400">
        <p:push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mc:AlternateContent xmlns:mc="http://schemas.openxmlformats.org/markup-compatibility/2006" xmlns:p14="http://schemas.microsoft.com/office/powerpoint/2010/main">
    <mc:Choice Requires="p14">
      <p:transition spd="slow" p14:dur="1400">
        <p:push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5"/>
          <p:cNvSpPr txBox="1"/>
          <p:nvPr/>
        </p:nvSpPr>
        <p:spPr>
          <a:xfrm>
            <a:off x="1785000" y="3813600"/>
            <a:ext cx="7359000" cy="26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00" b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Estudo de Mercado</a:t>
            </a:r>
            <a:endParaRPr sz="9600" b="1">
              <a:solidFill>
                <a:schemeClr val="lt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162" name="Google Shape;162;p25"/>
          <p:cNvSpPr txBox="1"/>
          <p:nvPr/>
        </p:nvSpPr>
        <p:spPr>
          <a:xfrm>
            <a:off x="9144000" y="4146000"/>
            <a:ext cx="7359000" cy="199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dirty="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rPr>
              <a:t>Loja Virtual</a:t>
            </a:r>
            <a:endParaRPr sz="7200" dirty="0">
              <a:solidFill>
                <a:schemeClr val="bg1">
                  <a:lumMod val="85000"/>
                </a:schemeClr>
              </a:solidFill>
              <a:latin typeface="Lexend Deca"/>
              <a:ea typeface="Lexend Deca"/>
              <a:cs typeface="Lexend Deca"/>
              <a:sym typeface="Lexend Dec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dirty="0" err="1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rPr>
              <a:t>Moda</a:t>
            </a:r>
            <a:endParaRPr sz="7200" dirty="0">
              <a:solidFill>
                <a:schemeClr val="bg1">
                  <a:lumMod val="85000"/>
                </a:schemeClr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2" name="Google Shape;159;p25">
            <a:extLst>
              <a:ext uri="{FF2B5EF4-FFF2-40B4-BE49-F238E27FC236}">
                <a16:creationId xmlns:a16="http://schemas.microsoft.com/office/drawing/2014/main" id="{D8328C4E-4F29-17D5-8DD4-684AD4F1C4BC}"/>
              </a:ext>
            </a:extLst>
          </p:cNvPr>
          <p:cNvSpPr txBox="1"/>
          <p:nvPr/>
        </p:nvSpPr>
        <p:spPr>
          <a:xfrm>
            <a:off x="884199" y="9426175"/>
            <a:ext cx="4196400" cy="387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g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uilhermenagel.com.br</a:t>
            </a:r>
            <a:endParaRPr lang="en-US" sz="1800" dirty="0">
              <a:solidFill>
                <a:schemeClr val="lt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pic>
        <p:nvPicPr>
          <p:cNvPr id="3" name="Imagem 2" descr="Desenho de um círculo&#10;&#10;Descrição gerada automaticamente com confiança baixa">
            <a:extLst>
              <a:ext uri="{FF2B5EF4-FFF2-40B4-BE49-F238E27FC236}">
                <a16:creationId xmlns:a16="http://schemas.microsoft.com/office/drawing/2014/main" id="{42C487A3-D708-7FAF-7742-4856E7E290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0" y="935746"/>
            <a:ext cx="7620000" cy="16256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34"/>
          <p:cNvSpPr txBox="1"/>
          <p:nvPr/>
        </p:nvSpPr>
        <p:spPr>
          <a:xfrm>
            <a:off x="2576550" y="2523750"/>
            <a:ext cx="13134900" cy="52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0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Em resumo, os anúncios digitais são uma </a:t>
            </a:r>
            <a:r>
              <a:rPr lang="en-US" sz="3800" b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excelente maneira</a:t>
            </a:r>
            <a:r>
              <a:rPr lang="en-US" sz="380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 para </a:t>
            </a:r>
            <a:r>
              <a:rPr lang="en-US" sz="3800" b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e-commerces de moda</a:t>
            </a:r>
            <a:r>
              <a:rPr lang="en-US" sz="380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endParaRPr sz="3800">
              <a:solidFill>
                <a:schemeClr val="lt1"/>
              </a:solidFill>
              <a:latin typeface="Lexend Deca"/>
              <a:ea typeface="Lexend Deca"/>
              <a:cs typeface="Lexend Deca"/>
              <a:sym typeface="Lexend Deca"/>
            </a:endParaRPr>
          </a:p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00" b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aumentarem seus lucros</a:t>
            </a:r>
            <a:r>
              <a:rPr lang="en-US" sz="380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. </a:t>
            </a:r>
            <a:endParaRPr sz="3800">
              <a:solidFill>
                <a:schemeClr val="lt1"/>
              </a:solidFill>
              <a:latin typeface="Lexend Deca"/>
              <a:ea typeface="Lexend Deca"/>
              <a:cs typeface="Lexend Deca"/>
              <a:sym typeface="Lexend Deca"/>
            </a:endParaRPr>
          </a:p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260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</a:br>
            <a:r>
              <a:rPr lang="en-US" sz="380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Com </a:t>
            </a:r>
            <a:r>
              <a:rPr lang="en-US" sz="3800" b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estratégias bem construídas</a:t>
            </a:r>
            <a:r>
              <a:rPr lang="en-US" sz="380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 e sempre de olho no </a:t>
            </a:r>
            <a:r>
              <a:rPr lang="en-US" sz="3800" b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estado atual do mercado</a:t>
            </a:r>
            <a:r>
              <a:rPr lang="en-US" sz="380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, a internet pode ser a </a:t>
            </a:r>
            <a:r>
              <a:rPr lang="en-US" sz="3800" b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principal fonte de resultado para o seu negócio!</a:t>
            </a:r>
            <a:endParaRPr sz="3800" b="1">
              <a:solidFill>
                <a:schemeClr val="lt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2" name="Google Shape;242;p31">
            <a:extLst>
              <a:ext uri="{FF2B5EF4-FFF2-40B4-BE49-F238E27FC236}">
                <a16:creationId xmlns:a16="http://schemas.microsoft.com/office/drawing/2014/main" id="{2E87C872-9397-6EB3-FF49-CDF46D695B88}"/>
              </a:ext>
            </a:extLst>
          </p:cNvPr>
          <p:cNvSpPr txBox="1"/>
          <p:nvPr/>
        </p:nvSpPr>
        <p:spPr>
          <a:xfrm>
            <a:off x="884199" y="9426175"/>
            <a:ext cx="4196400" cy="387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g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uilhermenagel.com.br</a:t>
            </a:r>
            <a:endParaRPr lang="en-US" sz="1800" dirty="0">
              <a:solidFill>
                <a:schemeClr val="lt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pic>
        <p:nvPicPr>
          <p:cNvPr id="3" name="Imagem 2" descr="Desenho de um círculo&#10;&#10;Descrição gerada automaticamente com confiança baixa">
            <a:extLst>
              <a:ext uri="{FF2B5EF4-FFF2-40B4-BE49-F238E27FC236}">
                <a16:creationId xmlns:a16="http://schemas.microsoft.com/office/drawing/2014/main" id="{01A2472C-82F4-C9E3-62DF-F668D334E7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528" y="757361"/>
            <a:ext cx="3479409" cy="74227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97;p35">
            <a:extLst>
              <a:ext uri="{FF2B5EF4-FFF2-40B4-BE49-F238E27FC236}">
                <a16:creationId xmlns:a16="http://schemas.microsoft.com/office/drawing/2014/main" id="{A4B78C82-A4E8-94D5-6709-E7497FF98D7D}"/>
              </a:ext>
            </a:extLst>
          </p:cNvPr>
          <p:cNvSpPr txBox="1"/>
          <p:nvPr/>
        </p:nvSpPr>
        <p:spPr>
          <a:xfrm>
            <a:off x="7045799" y="7380563"/>
            <a:ext cx="4196400" cy="387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g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uilhermenagel.com.br</a:t>
            </a:r>
            <a:endParaRPr lang="en-US" sz="1800" dirty="0">
              <a:solidFill>
                <a:schemeClr val="lt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pic>
        <p:nvPicPr>
          <p:cNvPr id="3" name="Imagem 2" descr="Desenho de um círculo&#10;&#10;Descrição gerada automaticamente com confiança baixa">
            <a:extLst>
              <a:ext uri="{FF2B5EF4-FFF2-40B4-BE49-F238E27FC236}">
                <a16:creationId xmlns:a16="http://schemas.microsoft.com/office/drawing/2014/main" id="{D207DCE8-8670-3F40-C88A-62706D1324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0462" y="4325678"/>
            <a:ext cx="7667076" cy="163564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6"/>
          <p:cNvSpPr txBox="1"/>
          <p:nvPr/>
        </p:nvSpPr>
        <p:spPr>
          <a:xfrm>
            <a:off x="2492400" y="2965025"/>
            <a:ext cx="13303200" cy="364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0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Em</a:t>
            </a:r>
            <a:r>
              <a:rPr lang="en-US" sz="70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2022, </a:t>
            </a:r>
            <a:r>
              <a:rPr lang="en-US" sz="7000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os</a:t>
            </a:r>
            <a:r>
              <a:rPr lang="en-US" sz="70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e-</a:t>
            </a:r>
            <a:r>
              <a:rPr lang="en-US" sz="7000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commerces</a:t>
            </a:r>
            <a:r>
              <a:rPr lang="en-US" sz="70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7000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brasileiros</a:t>
            </a:r>
            <a:r>
              <a:rPr lang="en-US" sz="70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7000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faturaram</a:t>
            </a:r>
            <a:r>
              <a:rPr lang="en-US" sz="70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7000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mais</a:t>
            </a:r>
            <a:r>
              <a:rPr lang="en-US" sz="70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de </a:t>
            </a:r>
            <a:r>
              <a:rPr lang="en-US" sz="8500" b="1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R$169 </a:t>
            </a:r>
            <a:r>
              <a:rPr lang="en-US" sz="8500" b="1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bilhões</a:t>
            </a:r>
            <a:r>
              <a:rPr lang="en-US" sz="85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.</a:t>
            </a:r>
            <a:endParaRPr sz="7000" dirty="0">
              <a:solidFill>
                <a:schemeClr val="tx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173" name="Google Shape;173;p26"/>
          <p:cNvSpPr txBox="1"/>
          <p:nvPr/>
        </p:nvSpPr>
        <p:spPr>
          <a:xfrm>
            <a:off x="13077049" y="9426175"/>
            <a:ext cx="4196400" cy="2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888888"/>
                </a:solidFill>
                <a:latin typeface="Lexend Deca"/>
                <a:ea typeface="Lexend Deca"/>
                <a:cs typeface="Lexend Deca"/>
                <a:sym typeface="Lexend Deca"/>
              </a:rPr>
              <a:t>fonte: ABComm, 2023</a:t>
            </a:r>
            <a:endParaRPr sz="1800">
              <a:solidFill>
                <a:srgbClr val="888888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174" name="Google Shape;174;p26"/>
          <p:cNvSpPr txBox="1"/>
          <p:nvPr/>
        </p:nvSpPr>
        <p:spPr>
          <a:xfrm>
            <a:off x="2492400" y="6484050"/>
            <a:ext cx="9841200" cy="75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 err="1">
                <a:solidFill>
                  <a:srgbClr val="38761D"/>
                </a:solidFill>
                <a:latin typeface="Lexend Deca"/>
                <a:ea typeface="Lexend Deca"/>
                <a:cs typeface="Lexend Deca"/>
                <a:sym typeface="Lexend Deca"/>
              </a:rPr>
              <a:t>Aumento</a:t>
            </a:r>
            <a:r>
              <a:rPr lang="en-US" sz="4400" b="1" dirty="0">
                <a:solidFill>
                  <a:srgbClr val="38761D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44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de </a:t>
            </a:r>
            <a:r>
              <a:rPr lang="en-US" sz="4400" b="1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12,5%</a:t>
            </a:r>
            <a:r>
              <a:rPr lang="en-US" sz="44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sob 2021.</a:t>
            </a:r>
            <a:endParaRPr sz="4400" b="1" dirty="0">
              <a:solidFill>
                <a:schemeClr val="tx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2" name="Google Shape;167;p26">
            <a:extLst>
              <a:ext uri="{FF2B5EF4-FFF2-40B4-BE49-F238E27FC236}">
                <a16:creationId xmlns:a16="http://schemas.microsoft.com/office/drawing/2014/main" id="{6A878A06-382C-AEB7-24FC-26D41ACA758C}"/>
              </a:ext>
            </a:extLst>
          </p:cNvPr>
          <p:cNvSpPr txBox="1"/>
          <p:nvPr/>
        </p:nvSpPr>
        <p:spPr>
          <a:xfrm>
            <a:off x="884199" y="9426175"/>
            <a:ext cx="4196400" cy="387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solidFill>
                  <a:srgbClr val="888888"/>
                </a:solidFill>
                <a:latin typeface="Lexend Deca"/>
                <a:ea typeface="Lexend Deca"/>
                <a:cs typeface="Lexend Deca"/>
                <a:sym typeface="Lexend Deca"/>
              </a:rPr>
              <a:t>g</a:t>
            </a:r>
            <a:r>
              <a:rPr lang="en-US" sz="1800" i="0" u="none" strike="noStrike" cap="none" dirty="0" err="1">
                <a:solidFill>
                  <a:srgbClr val="888888"/>
                </a:solidFill>
                <a:latin typeface="Lexend Deca"/>
                <a:ea typeface="Lexend Deca"/>
                <a:cs typeface="Lexend Deca"/>
                <a:sym typeface="Lexend Deca"/>
              </a:rPr>
              <a:t>uilhermenagel.com.br</a:t>
            </a:r>
            <a:endParaRPr sz="1800" dirty="0">
              <a:solidFill>
                <a:srgbClr val="888888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pic>
        <p:nvPicPr>
          <p:cNvPr id="3" name="Imagem 2" descr="Desenho com traços pretos em fundo branco&#10;&#10;Descrição gerada automaticamente com confiança baixa">
            <a:extLst>
              <a:ext uri="{FF2B5EF4-FFF2-40B4-BE49-F238E27FC236}">
                <a16:creationId xmlns:a16="http://schemas.microsoft.com/office/drawing/2014/main" id="{77128806-451C-8C8A-AC36-C3F93F98E0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764" y="846306"/>
            <a:ext cx="2041450" cy="54078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7"/>
          <p:cNvSpPr txBox="1"/>
          <p:nvPr/>
        </p:nvSpPr>
        <p:spPr>
          <a:xfrm>
            <a:off x="4836750" y="9426175"/>
            <a:ext cx="8614500" cy="2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888888"/>
                </a:solidFill>
                <a:latin typeface="Lexend Deca"/>
                <a:ea typeface="Lexend Deca"/>
                <a:cs typeface="Lexend Deca"/>
                <a:sym typeface="Lexend Deca"/>
              </a:rPr>
              <a:t>ticket médio: valor gasto em média, por pedido, pelo comprador.</a:t>
            </a:r>
            <a:endParaRPr sz="1800">
              <a:solidFill>
                <a:srgbClr val="888888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185" name="Google Shape;185;p27"/>
          <p:cNvSpPr txBox="1"/>
          <p:nvPr/>
        </p:nvSpPr>
        <p:spPr>
          <a:xfrm>
            <a:off x="2637750" y="1983425"/>
            <a:ext cx="13012500" cy="29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100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Ao</a:t>
            </a:r>
            <a:r>
              <a:rPr lang="en-US" sz="61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6100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longo</a:t>
            </a:r>
            <a:r>
              <a:rPr lang="en-US" sz="61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de 2022, </a:t>
            </a:r>
            <a:r>
              <a:rPr lang="en-US" sz="6100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foram</a:t>
            </a:r>
            <a:r>
              <a:rPr lang="en-US" sz="61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6100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feitos</a:t>
            </a:r>
            <a:r>
              <a:rPr lang="en-US" sz="61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endParaRPr sz="6100" dirty="0">
              <a:solidFill>
                <a:schemeClr val="tx1"/>
              </a:solidFill>
              <a:latin typeface="Lexend Deca"/>
              <a:ea typeface="Lexend Deca"/>
              <a:cs typeface="Lexend Deca"/>
              <a:sym typeface="Lexend Dec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100" b="1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mais</a:t>
            </a:r>
            <a:r>
              <a:rPr lang="en-US" sz="6100" b="1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de</a:t>
            </a:r>
            <a:r>
              <a:rPr lang="en-US" sz="61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7200" b="1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368.680.000</a:t>
            </a:r>
            <a:r>
              <a:rPr lang="en-US" sz="61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6100" b="1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pedidos</a:t>
            </a:r>
            <a:r>
              <a:rPr lang="en-US" sz="6100" b="1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endParaRPr sz="6100" b="1" dirty="0">
              <a:solidFill>
                <a:schemeClr val="tx1"/>
              </a:solidFill>
              <a:latin typeface="Lexend Deca"/>
              <a:ea typeface="Lexend Deca"/>
              <a:cs typeface="Lexend Deca"/>
              <a:sym typeface="Lexend Dec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100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em</a:t>
            </a:r>
            <a:r>
              <a:rPr lang="en-US" sz="61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6100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lojas</a:t>
            </a:r>
            <a:r>
              <a:rPr lang="en-US" sz="61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6100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virtuais</a:t>
            </a:r>
            <a:r>
              <a:rPr lang="en-US" sz="61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.</a:t>
            </a:r>
            <a:endParaRPr sz="2500" b="1" dirty="0">
              <a:solidFill>
                <a:schemeClr val="tx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186" name="Google Shape;186;p27"/>
          <p:cNvSpPr txBox="1"/>
          <p:nvPr/>
        </p:nvSpPr>
        <p:spPr>
          <a:xfrm>
            <a:off x="13077049" y="9426175"/>
            <a:ext cx="4196400" cy="2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888888"/>
                </a:solidFill>
                <a:latin typeface="Lexend Deca"/>
                <a:ea typeface="Lexend Deca"/>
                <a:cs typeface="Lexend Deca"/>
                <a:sym typeface="Lexend Deca"/>
              </a:rPr>
              <a:t>fonte: ABComm-Forekast, 2023</a:t>
            </a:r>
            <a:endParaRPr sz="1800">
              <a:solidFill>
                <a:srgbClr val="888888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187" name="Google Shape;187;p27"/>
          <p:cNvSpPr txBox="1"/>
          <p:nvPr/>
        </p:nvSpPr>
        <p:spPr>
          <a:xfrm>
            <a:off x="2637750" y="6369050"/>
            <a:ext cx="13012500" cy="93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1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O </a:t>
            </a:r>
            <a:r>
              <a:rPr lang="en-US" sz="6100" b="1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ticket </a:t>
            </a:r>
            <a:r>
              <a:rPr lang="en-US" sz="6100" b="1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médio</a:t>
            </a:r>
            <a:r>
              <a:rPr lang="en-US" sz="6100" b="1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*</a:t>
            </a:r>
            <a:r>
              <a:rPr lang="en-US" sz="61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6100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foi</a:t>
            </a:r>
            <a:r>
              <a:rPr lang="en-US" sz="61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de </a:t>
            </a:r>
            <a:r>
              <a:rPr lang="en-US" sz="6100" b="1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R$450.</a:t>
            </a:r>
            <a:endParaRPr sz="2500" b="1" dirty="0">
              <a:solidFill>
                <a:schemeClr val="tx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188" name="Google Shape;188;p27"/>
          <p:cNvSpPr txBox="1"/>
          <p:nvPr/>
        </p:nvSpPr>
        <p:spPr>
          <a:xfrm>
            <a:off x="2637750" y="4968925"/>
            <a:ext cx="9841200" cy="59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 b="1" dirty="0" err="1">
                <a:solidFill>
                  <a:srgbClr val="38761D"/>
                </a:solidFill>
                <a:latin typeface="Lexend Deca"/>
                <a:ea typeface="Lexend Deca"/>
                <a:cs typeface="Lexend Deca"/>
                <a:sym typeface="Lexend Deca"/>
              </a:rPr>
              <a:t>Aumento</a:t>
            </a:r>
            <a:r>
              <a:rPr lang="en-US" sz="3400" b="1" dirty="0">
                <a:solidFill>
                  <a:srgbClr val="38761D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34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de </a:t>
            </a:r>
            <a:r>
              <a:rPr lang="en-US" sz="3400" b="1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10%</a:t>
            </a:r>
            <a:r>
              <a:rPr lang="en-US" sz="34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sob 2021.</a:t>
            </a:r>
            <a:endParaRPr sz="3400" b="1" dirty="0">
              <a:solidFill>
                <a:schemeClr val="tx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189" name="Google Shape;189;p27"/>
          <p:cNvSpPr txBox="1"/>
          <p:nvPr/>
        </p:nvSpPr>
        <p:spPr>
          <a:xfrm>
            <a:off x="2637750" y="7308038"/>
            <a:ext cx="9841200" cy="59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 b="1" dirty="0" err="1">
                <a:solidFill>
                  <a:srgbClr val="38761D"/>
                </a:solidFill>
                <a:latin typeface="Lexend Deca"/>
                <a:ea typeface="Lexend Deca"/>
                <a:cs typeface="Lexend Deca"/>
                <a:sym typeface="Lexend Deca"/>
              </a:rPr>
              <a:t>Aumento</a:t>
            </a:r>
            <a:r>
              <a:rPr lang="en-US" sz="3400" b="1" dirty="0">
                <a:solidFill>
                  <a:srgbClr val="38761D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34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de </a:t>
            </a:r>
            <a:r>
              <a:rPr lang="en-US" sz="3400" b="1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7,1%</a:t>
            </a:r>
            <a:r>
              <a:rPr lang="en-US" sz="34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sob 2021.</a:t>
            </a:r>
            <a:endParaRPr sz="3400" b="1" dirty="0">
              <a:solidFill>
                <a:schemeClr val="tx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4" name="Google Shape;167;p26">
            <a:extLst>
              <a:ext uri="{FF2B5EF4-FFF2-40B4-BE49-F238E27FC236}">
                <a16:creationId xmlns:a16="http://schemas.microsoft.com/office/drawing/2014/main" id="{C2447285-C773-0A54-45CA-57BA8CDAA06A}"/>
              </a:ext>
            </a:extLst>
          </p:cNvPr>
          <p:cNvSpPr txBox="1"/>
          <p:nvPr/>
        </p:nvSpPr>
        <p:spPr>
          <a:xfrm>
            <a:off x="884199" y="9426175"/>
            <a:ext cx="4196400" cy="387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solidFill>
                  <a:srgbClr val="888888"/>
                </a:solidFill>
                <a:latin typeface="Lexend Deca"/>
                <a:ea typeface="Lexend Deca"/>
                <a:cs typeface="Lexend Deca"/>
                <a:sym typeface="Lexend Deca"/>
              </a:rPr>
              <a:t>g</a:t>
            </a:r>
            <a:r>
              <a:rPr lang="en-US" sz="1800" i="0" u="none" strike="noStrike" cap="none" dirty="0" err="1">
                <a:solidFill>
                  <a:srgbClr val="888888"/>
                </a:solidFill>
                <a:latin typeface="Lexend Deca"/>
                <a:ea typeface="Lexend Deca"/>
                <a:cs typeface="Lexend Deca"/>
                <a:sym typeface="Lexend Deca"/>
              </a:rPr>
              <a:t>uilhermenagel.com.br</a:t>
            </a:r>
            <a:endParaRPr sz="1800" dirty="0">
              <a:solidFill>
                <a:srgbClr val="888888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pic>
        <p:nvPicPr>
          <p:cNvPr id="5" name="Imagem 4" descr="Desenho com traços pretos em fundo branco&#10;&#10;Descrição gerada automaticamente com confiança baixa">
            <a:extLst>
              <a:ext uri="{FF2B5EF4-FFF2-40B4-BE49-F238E27FC236}">
                <a16:creationId xmlns:a16="http://schemas.microsoft.com/office/drawing/2014/main" id="{B6F08482-C27F-5455-3021-E7BFEACBD5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764" y="846306"/>
            <a:ext cx="2041450" cy="54078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8"/>
          <p:cNvSpPr txBox="1"/>
          <p:nvPr/>
        </p:nvSpPr>
        <p:spPr>
          <a:xfrm>
            <a:off x="1633750" y="1448400"/>
            <a:ext cx="15020400" cy="153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O interesse </a:t>
            </a:r>
            <a:r>
              <a:rPr lang="en-US" sz="5000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por</a:t>
            </a:r>
            <a:r>
              <a:rPr lang="en-US" sz="50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5000" b="1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moda</a:t>
            </a:r>
            <a:r>
              <a:rPr lang="en-US" sz="5000" b="1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5000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tem</a:t>
            </a:r>
            <a:r>
              <a:rPr lang="en-US" sz="50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endParaRPr sz="5000" dirty="0">
              <a:solidFill>
                <a:schemeClr val="tx1"/>
              </a:solidFill>
              <a:latin typeface="Lexend Deca"/>
              <a:ea typeface="Lexend Deca"/>
              <a:cs typeface="Lexend Deca"/>
              <a:sym typeface="Lexend Dec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0" b="1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crescido</a:t>
            </a:r>
            <a:r>
              <a:rPr lang="en-US" sz="5000" b="1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5000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ao</a:t>
            </a:r>
            <a:r>
              <a:rPr lang="en-US" sz="50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5000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longo</a:t>
            </a:r>
            <a:r>
              <a:rPr lang="en-US" sz="50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dos </a:t>
            </a:r>
            <a:r>
              <a:rPr lang="en-US" sz="5000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anos</a:t>
            </a:r>
            <a:endParaRPr dirty="0">
              <a:solidFill>
                <a:schemeClr val="tx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200" name="Google Shape;200;p28"/>
          <p:cNvSpPr txBox="1"/>
          <p:nvPr/>
        </p:nvSpPr>
        <p:spPr>
          <a:xfrm>
            <a:off x="13077049" y="9426175"/>
            <a:ext cx="4196400" cy="2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888888"/>
                </a:solidFill>
                <a:latin typeface="Lexend Deca"/>
                <a:ea typeface="Lexend Deca"/>
                <a:cs typeface="Lexend Deca"/>
                <a:sym typeface="Lexend Deca"/>
              </a:rPr>
              <a:t>fonte: Google Trends , 2023</a:t>
            </a:r>
            <a:endParaRPr sz="1800">
              <a:solidFill>
                <a:srgbClr val="888888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pic>
        <p:nvPicPr>
          <p:cNvPr id="201" name="Google Shape;201;p28" title="Points scored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36100" y="3153325"/>
            <a:ext cx="15615699" cy="579082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167;p26">
            <a:extLst>
              <a:ext uri="{FF2B5EF4-FFF2-40B4-BE49-F238E27FC236}">
                <a16:creationId xmlns:a16="http://schemas.microsoft.com/office/drawing/2014/main" id="{C9C4671D-163C-8A5F-B891-F20FDC38AA05}"/>
              </a:ext>
            </a:extLst>
          </p:cNvPr>
          <p:cNvSpPr txBox="1"/>
          <p:nvPr/>
        </p:nvSpPr>
        <p:spPr>
          <a:xfrm>
            <a:off x="884199" y="9426175"/>
            <a:ext cx="4196400" cy="387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solidFill>
                  <a:srgbClr val="888888"/>
                </a:solidFill>
                <a:latin typeface="Lexend Deca"/>
                <a:ea typeface="Lexend Deca"/>
                <a:cs typeface="Lexend Deca"/>
                <a:sym typeface="Lexend Deca"/>
              </a:rPr>
              <a:t>g</a:t>
            </a:r>
            <a:r>
              <a:rPr lang="en-US" sz="1800" i="0" u="none" strike="noStrike" cap="none" dirty="0" err="1">
                <a:solidFill>
                  <a:srgbClr val="888888"/>
                </a:solidFill>
                <a:latin typeface="Lexend Deca"/>
                <a:ea typeface="Lexend Deca"/>
                <a:cs typeface="Lexend Deca"/>
                <a:sym typeface="Lexend Deca"/>
              </a:rPr>
              <a:t>uilhermenagel.com.br</a:t>
            </a:r>
            <a:endParaRPr sz="1800" dirty="0">
              <a:solidFill>
                <a:srgbClr val="888888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pic>
        <p:nvPicPr>
          <p:cNvPr id="3" name="Imagem 2" descr="Desenho com traços pretos em fundo branco&#10;&#10;Descrição gerada automaticamente com confiança baixa">
            <a:extLst>
              <a:ext uri="{FF2B5EF4-FFF2-40B4-BE49-F238E27FC236}">
                <a16:creationId xmlns:a16="http://schemas.microsoft.com/office/drawing/2014/main" id="{57B7AC51-5598-C587-56CF-836D359667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2764" y="846306"/>
            <a:ext cx="2041450" cy="54078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29"/>
          <p:cNvSpPr txBox="1"/>
          <p:nvPr/>
        </p:nvSpPr>
        <p:spPr>
          <a:xfrm>
            <a:off x="2262563" y="2656100"/>
            <a:ext cx="5506200" cy="15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1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Meses com</a:t>
            </a:r>
            <a:r>
              <a:rPr lang="en-US" sz="5100" b="1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5100" b="1" dirty="0" err="1">
                <a:solidFill>
                  <a:srgbClr val="38761D"/>
                </a:solidFill>
                <a:latin typeface="Lexend Deca"/>
                <a:ea typeface="Lexend Deca"/>
                <a:cs typeface="Lexend Deca"/>
                <a:sym typeface="Lexend Deca"/>
              </a:rPr>
              <a:t>maior</a:t>
            </a:r>
            <a:r>
              <a:rPr lang="en-US" sz="5100" b="1" dirty="0">
                <a:solidFill>
                  <a:srgbClr val="38761D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5100" b="1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interesse</a:t>
            </a:r>
            <a:endParaRPr sz="5100" b="1" dirty="0">
              <a:solidFill>
                <a:schemeClr val="tx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212" name="Google Shape;212;p29"/>
          <p:cNvSpPr txBox="1"/>
          <p:nvPr/>
        </p:nvSpPr>
        <p:spPr>
          <a:xfrm>
            <a:off x="10519222" y="2656100"/>
            <a:ext cx="5506200" cy="15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1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Meses com</a:t>
            </a:r>
            <a:r>
              <a:rPr lang="en-US" sz="5100" b="1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5100" b="1" dirty="0" err="1">
                <a:solidFill>
                  <a:srgbClr val="CC0000"/>
                </a:solidFill>
                <a:latin typeface="Lexend Deca"/>
                <a:ea typeface="Lexend Deca"/>
                <a:cs typeface="Lexend Deca"/>
                <a:sym typeface="Lexend Deca"/>
              </a:rPr>
              <a:t>menor</a:t>
            </a:r>
            <a:r>
              <a:rPr lang="en-US" sz="5100" b="1" dirty="0">
                <a:solidFill>
                  <a:srgbClr val="CC0000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5100" b="1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interesse</a:t>
            </a:r>
            <a:endParaRPr sz="1500" b="1" dirty="0">
              <a:solidFill>
                <a:schemeClr val="tx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213" name="Google Shape;213;p29"/>
          <p:cNvSpPr txBox="1"/>
          <p:nvPr/>
        </p:nvSpPr>
        <p:spPr>
          <a:xfrm>
            <a:off x="2553450" y="4576878"/>
            <a:ext cx="4924500" cy="212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 b="1">
                <a:solidFill>
                  <a:srgbClr val="231F20"/>
                </a:solidFill>
                <a:latin typeface="Lexend Deca"/>
                <a:ea typeface="Lexend Deca"/>
                <a:cs typeface="Lexend Deca"/>
                <a:sym typeface="Lexend Deca"/>
              </a:rPr>
              <a:t>Dezembro </a:t>
            </a:r>
            <a:r>
              <a:rPr lang="en-US" sz="3600">
                <a:solidFill>
                  <a:srgbClr val="6AA84F"/>
                </a:solidFill>
                <a:latin typeface="Lexend Deca"/>
                <a:ea typeface="Lexend Deca"/>
                <a:cs typeface="Lexend Deca"/>
                <a:sym typeface="Lexend Deca"/>
              </a:rPr>
              <a:t>(+15%)</a:t>
            </a:r>
            <a:endParaRPr sz="3600">
              <a:solidFill>
                <a:srgbClr val="6AA84F"/>
              </a:solidFill>
              <a:latin typeface="Lexend Deca"/>
              <a:ea typeface="Lexend Deca"/>
              <a:cs typeface="Lexend Deca"/>
              <a:sym typeface="Lexend Deca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 b="1">
                <a:solidFill>
                  <a:srgbClr val="231F20"/>
                </a:solidFill>
                <a:latin typeface="Lexend Deca"/>
                <a:ea typeface="Lexend Deca"/>
                <a:cs typeface="Lexend Deca"/>
                <a:sym typeface="Lexend Deca"/>
              </a:rPr>
              <a:t>Novembro </a:t>
            </a:r>
            <a:r>
              <a:rPr lang="en-US" sz="3600">
                <a:solidFill>
                  <a:srgbClr val="6AA84F"/>
                </a:solidFill>
                <a:latin typeface="Lexend Deca"/>
                <a:ea typeface="Lexend Deca"/>
                <a:cs typeface="Lexend Deca"/>
                <a:sym typeface="Lexend Deca"/>
              </a:rPr>
              <a:t>(+10%)</a:t>
            </a:r>
            <a:endParaRPr sz="3600">
              <a:solidFill>
                <a:srgbClr val="6AA84F"/>
              </a:solidFill>
              <a:latin typeface="Lexend Deca"/>
              <a:ea typeface="Lexend Deca"/>
              <a:cs typeface="Lexend Deca"/>
              <a:sym typeface="Lexend Deca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4600" b="1">
                <a:solidFill>
                  <a:srgbClr val="231F20"/>
                </a:solidFill>
                <a:latin typeface="Lexend Deca"/>
                <a:ea typeface="Lexend Deca"/>
                <a:cs typeface="Lexend Deca"/>
                <a:sym typeface="Lexend Deca"/>
              </a:rPr>
              <a:t>Junho </a:t>
            </a:r>
            <a:r>
              <a:rPr lang="en-US" sz="3600">
                <a:solidFill>
                  <a:srgbClr val="6AA84F"/>
                </a:solidFill>
                <a:latin typeface="Lexend Deca"/>
                <a:ea typeface="Lexend Deca"/>
                <a:cs typeface="Lexend Deca"/>
                <a:sym typeface="Lexend Deca"/>
              </a:rPr>
              <a:t>(+9%)</a:t>
            </a:r>
            <a:endParaRPr sz="3600">
              <a:solidFill>
                <a:srgbClr val="6AA84F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214" name="Google Shape;214;p29"/>
          <p:cNvSpPr txBox="1"/>
          <p:nvPr/>
        </p:nvSpPr>
        <p:spPr>
          <a:xfrm>
            <a:off x="10946725" y="4576875"/>
            <a:ext cx="4651200" cy="212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 b="1">
                <a:solidFill>
                  <a:srgbClr val="231F20"/>
                </a:solidFill>
                <a:latin typeface="Lexend Deca"/>
                <a:ea typeface="Lexend Deca"/>
                <a:cs typeface="Lexend Deca"/>
                <a:sym typeface="Lexend Deca"/>
              </a:rPr>
              <a:t>Janeiro </a:t>
            </a:r>
            <a:r>
              <a:rPr lang="en-US" sz="3600">
                <a:solidFill>
                  <a:srgbClr val="CC0000"/>
                </a:solidFill>
                <a:latin typeface="Lexend Deca"/>
                <a:ea typeface="Lexend Deca"/>
                <a:cs typeface="Lexend Deca"/>
                <a:sym typeface="Lexend Deca"/>
              </a:rPr>
              <a:t>(-17%)</a:t>
            </a:r>
            <a:endParaRPr sz="3600">
              <a:solidFill>
                <a:srgbClr val="CC0000"/>
              </a:solidFill>
              <a:latin typeface="Lexend Deca"/>
              <a:ea typeface="Lexend Deca"/>
              <a:cs typeface="Lexend Deca"/>
              <a:sym typeface="Lexend Deca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 b="1">
                <a:solidFill>
                  <a:srgbClr val="231F20"/>
                </a:solidFill>
                <a:latin typeface="Lexend Deca"/>
                <a:ea typeface="Lexend Deca"/>
                <a:cs typeface="Lexend Deca"/>
                <a:sym typeface="Lexend Deca"/>
              </a:rPr>
              <a:t>Março </a:t>
            </a:r>
            <a:r>
              <a:rPr lang="en-US" sz="3600">
                <a:solidFill>
                  <a:srgbClr val="CC0000"/>
                </a:solidFill>
                <a:latin typeface="Lexend Deca"/>
                <a:ea typeface="Lexend Deca"/>
                <a:cs typeface="Lexend Deca"/>
                <a:sym typeface="Lexend Deca"/>
              </a:rPr>
              <a:t>(-13%)</a:t>
            </a:r>
            <a:endParaRPr sz="3600">
              <a:solidFill>
                <a:srgbClr val="CC0000"/>
              </a:solidFill>
              <a:latin typeface="Lexend Deca"/>
              <a:ea typeface="Lexend Deca"/>
              <a:cs typeface="Lexend Deca"/>
              <a:sym typeface="Lexend Deca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 b="1">
                <a:solidFill>
                  <a:srgbClr val="231F20"/>
                </a:solidFill>
                <a:latin typeface="Lexend Deca"/>
                <a:ea typeface="Lexend Deca"/>
                <a:cs typeface="Lexend Deca"/>
                <a:sym typeface="Lexend Deca"/>
              </a:rPr>
              <a:t>Fevereiro </a:t>
            </a:r>
            <a:r>
              <a:rPr lang="en-US" sz="3600">
                <a:solidFill>
                  <a:srgbClr val="CC0000"/>
                </a:solidFill>
                <a:latin typeface="Lexend Deca"/>
                <a:ea typeface="Lexend Deca"/>
                <a:cs typeface="Lexend Deca"/>
                <a:sym typeface="Lexend Deca"/>
              </a:rPr>
              <a:t>(-11%)</a:t>
            </a:r>
            <a:endParaRPr sz="3600">
              <a:solidFill>
                <a:srgbClr val="CC0000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215" name="Google Shape;215;p29"/>
          <p:cNvSpPr txBox="1"/>
          <p:nvPr/>
        </p:nvSpPr>
        <p:spPr>
          <a:xfrm>
            <a:off x="13077049" y="9426175"/>
            <a:ext cx="4196400" cy="2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888888"/>
                </a:solidFill>
                <a:latin typeface="Lexend Deca"/>
                <a:ea typeface="Lexend Deca"/>
                <a:cs typeface="Lexend Deca"/>
                <a:sym typeface="Lexend Deca"/>
              </a:rPr>
              <a:t>fonte: Google Trends , 2023</a:t>
            </a:r>
            <a:endParaRPr sz="1800">
              <a:solidFill>
                <a:srgbClr val="888888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2" name="Google Shape;167;p26">
            <a:extLst>
              <a:ext uri="{FF2B5EF4-FFF2-40B4-BE49-F238E27FC236}">
                <a16:creationId xmlns:a16="http://schemas.microsoft.com/office/drawing/2014/main" id="{B70F4231-C61D-7257-A244-8D280F276F8D}"/>
              </a:ext>
            </a:extLst>
          </p:cNvPr>
          <p:cNvSpPr txBox="1"/>
          <p:nvPr/>
        </p:nvSpPr>
        <p:spPr>
          <a:xfrm>
            <a:off x="884199" y="9426175"/>
            <a:ext cx="4196400" cy="387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solidFill>
                  <a:srgbClr val="888888"/>
                </a:solidFill>
                <a:latin typeface="Lexend Deca"/>
                <a:ea typeface="Lexend Deca"/>
                <a:cs typeface="Lexend Deca"/>
                <a:sym typeface="Lexend Deca"/>
              </a:rPr>
              <a:t>g</a:t>
            </a:r>
            <a:r>
              <a:rPr lang="en-US" sz="1800" i="0" u="none" strike="noStrike" cap="none" dirty="0" err="1">
                <a:solidFill>
                  <a:srgbClr val="888888"/>
                </a:solidFill>
                <a:latin typeface="Lexend Deca"/>
                <a:ea typeface="Lexend Deca"/>
                <a:cs typeface="Lexend Deca"/>
                <a:sym typeface="Lexend Deca"/>
              </a:rPr>
              <a:t>uilhermenagel.com.br</a:t>
            </a:r>
            <a:endParaRPr sz="1800" dirty="0">
              <a:solidFill>
                <a:srgbClr val="888888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pic>
        <p:nvPicPr>
          <p:cNvPr id="3" name="Imagem 2" descr="Desenho com traços pretos em fundo branco&#10;&#10;Descrição gerada automaticamente com confiança baixa">
            <a:extLst>
              <a:ext uri="{FF2B5EF4-FFF2-40B4-BE49-F238E27FC236}">
                <a16:creationId xmlns:a16="http://schemas.microsoft.com/office/drawing/2014/main" id="{8403545E-3089-6927-068F-EDEB893A77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764" y="846306"/>
            <a:ext cx="2041450" cy="54078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" name="Google Shape;225;p30"/>
          <p:cNvGrpSpPr/>
          <p:nvPr/>
        </p:nvGrpSpPr>
        <p:grpSpPr>
          <a:xfrm>
            <a:off x="4270302" y="1837150"/>
            <a:ext cx="9747398" cy="1000274"/>
            <a:chOff x="3432302" y="1822750"/>
            <a:chExt cx="9747398" cy="1000274"/>
          </a:xfrm>
        </p:grpSpPr>
        <p:sp>
          <p:nvSpPr>
            <p:cNvPr id="226" name="Google Shape;226;p30"/>
            <p:cNvSpPr txBox="1"/>
            <p:nvPr/>
          </p:nvSpPr>
          <p:spPr>
            <a:xfrm>
              <a:off x="3432302" y="1822750"/>
              <a:ext cx="9256800" cy="100027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000" dirty="0" err="1">
                  <a:solidFill>
                    <a:schemeClr val="tx1"/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Estados</a:t>
              </a:r>
              <a:r>
                <a:rPr lang="en-US" sz="5000" dirty="0">
                  <a:solidFill>
                    <a:schemeClr val="tx1"/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 com</a:t>
              </a:r>
              <a:r>
                <a:rPr lang="en-US" sz="5000" b="1" dirty="0">
                  <a:solidFill>
                    <a:schemeClr val="tx1"/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 </a:t>
              </a:r>
              <a:r>
                <a:rPr lang="en-US" sz="5000" b="1" dirty="0" err="1">
                  <a:solidFill>
                    <a:srgbClr val="38761D"/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maior</a:t>
              </a:r>
              <a:r>
                <a:rPr lang="en-US" sz="5000" b="1" dirty="0">
                  <a:solidFill>
                    <a:srgbClr val="38761D"/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 </a:t>
              </a:r>
              <a:r>
                <a:rPr lang="en-US" sz="5000" b="1" dirty="0">
                  <a:solidFill>
                    <a:schemeClr val="tx1"/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interesse</a:t>
              </a:r>
              <a:endParaRPr b="1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</p:txBody>
        </p:sp>
        <p:pic>
          <p:nvPicPr>
            <p:cNvPr id="227" name="Google Shape;227;p30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12689200" y="1962250"/>
              <a:ext cx="490500" cy="4905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28" name="Google Shape;228;p30"/>
          <p:cNvSpPr txBox="1"/>
          <p:nvPr/>
        </p:nvSpPr>
        <p:spPr>
          <a:xfrm>
            <a:off x="13077037" y="9287725"/>
            <a:ext cx="41964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888888"/>
                </a:solidFill>
                <a:latin typeface="Lexend Deca"/>
                <a:ea typeface="Lexend Deca"/>
                <a:cs typeface="Lexend Deca"/>
                <a:sym typeface="Lexend Deca"/>
              </a:rPr>
              <a:t>fonte: Planejador de </a:t>
            </a:r>
            <a:endParaRPr sz="1800">
              <a:solidFill>
                <a:srgbClr val="888888"/>
              </a:solidFill>
              <a:latin typeface="Lexend Deca"/>
              <a:ea typeface="Lexend Deca"/>
              <a:cs typeface="Lexend Deca"/>
              <a:sym typeface="Lexend Deca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888888"/>
                </a:solidFill>
                <a:latin typeface="Lexend Deca"/>
                <a:ea typeface="Lexend Deca"/>
                <a:cs typeface="Lexend Deca"/>
                <a:sym typeface="Lexend Deca"/>
              </a:rPr>
              <a:t>Palavras-chave do Google, 2023</a:t>
            </a:r>
            <a:endParaRPr sz="1800">
              <a:solidFill>
                <a:srgbClr val="888888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pic>
        <p:nvPicPr>
          <p:cNvPr id="229" name="Google Shape;229;p30" title="Points scored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121688" y="2891450"/>
            <a:ext cx="14044626" cy="566466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167;p26">
            <a:extLst>
              <a:ext uri="{FF2B5EF4-FFF2-40B4-BE49-F238E27FC236}">
                <a16:creationId xmlns:a16="http://schemas.microsoft.com/office/drawing/2014/main" id="{D368E5EB-9693-C589-BCCC-A2B1F249DD15}"/>
              </a:ext>
            </a:extLst>
          </p:cNvPr>
          <p:cNvSpPr txBox="1"/>
          <p:nvPr/>
        </p:nvSpPr>
        <p:spPr>
          <a:xfrm>
            <a:off x="884199" y="9426175"/>
            <a:ext cx="4196400" cy="387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solidFill>
                  <a:srgbClr val="888888"/>
                </a:solidFill>
                <a:latin typeface="Lexend Deca"/>
                <a:ea typeface="Lexend Deca"/>
                <a:cs typeface="Lexend Deca"/>
                <a:sym typeface="Lexend Deca"/>
              </a:rPr>
              <a:t>g</a:t>
            </a:r>
            <a:r>
              <a:rPr lang="en-US" sz="1800" i="0" u="none" strike="noStrike" cap="none" dirty="0" err="1">
                <a:solidFill>
                  <a:srgbClr val="888888"/>
                </a:solidFill>
                <a:latin typeface="Lexend Deca"/>
                <a:ea typeface="Lexend Deca"/>
                <a:cs typeface="Lexend Deca"/>
                <a:sym typeface="Lexend Deca"/>
              </a:rPr>
              <a:t>uilhermenagel.com.br</a:t>
            </a:r>
            <a:endParaRPr sz="1800" dirty="0">
              <a:solidFill>
                <a:srgbClr val="888888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pic>
        <p:nvPicPr>
          <p:cNvPr id="3" name="Imagem 2" descr="Desenho com traços pretos em fundo branco&#10;&#10;Descrição gerada automaticamente com confiança baixa">
            <a:extLst>
              <a:ext uri="{FF2B5EF4-FFF2-40B4-BE49-F238E27FC236}">
                <a16:creationId xmlns:a16="http://schemas.microsoft.com/office/drawing/2014/main" id="{A89F6100-3387-7018-4702-D1FD75E0D35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2764" y="846306"/>
            <a:ext cx="2041450" cy="540781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31"/>
          <p:cNvSpPr txBox="1"/>
          <p:nvPr/>
        </p:nvSpPr>
        <p:spPr>
          <a:xfrm>
            <a:off x="2782800" y="3525475"/>
            <a:ext cx="12722400" cy="206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00">
                <a:solidFill>
                  <a:srgbClr val="FAFAFA"/>
                </a:solidFill>
                <a:latin typeface="Lexend Deca"/>
                <a:ea typeface="Lexend Deca"/>
                <a:cs typeface="Lexend Deca"/>
                <a:sym typeface="Lexend Deca"/>
              </a:rPr>
              <a:t>Média de</a:t>
            </a:r>
            <a:r>
              <a:rPr lang="en-US" sz="5600" b="1">
                <a:solidFill>
                  <a:srgbClr val="FAFAFA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7100" b="1">
                <a:solidFill>
                  <a:srgbClr val="FAFAFA"/>
                </a:solidFill>
                <a:latin typeface="Lexend Deca"/>
                <a:ea typeface="Lexend Deca"/>
                <a:cs typeface="Lexend Deca"/>
                <a:sym typeface="Lexend Deca"/>
              </a:rPr>
              <a:t>50.558.860</a:t>
            </a:r>
            <a:r>
              <a:rPr lang="en-US" sz="5600" b="1">
                <a:solidFill>
                  <a:srgbClr val="FAFAFA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5600">
                <a:solidFill>
                  <a:srgbClr val="FAFAFA"/>
                </a:solidFill>
                <a:latin typeface="Lexend Deca"/>
                <a:ea typeface="Lexend Deca"/>
                <a:cs typeface="Lexend Deca"/>
                <a:sym typeface="Lexend Deca"/>
              </a:rPr>
              <a:t>pesquisas mensais por palavras relacionadas à</a:t>
            </a:r>
            <a:endParaRPr sz="5600">
              <a:solidFill>
                <a:srgbClr val="FAFAFA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237" name="Google Shape;237;p31"/>
          <p:cNvSpPr txBox="1"/>
          <p:nvPr/>
        </p:nvSpPr>
        <p:spPr>
          <a:xfrm>
            <a:off x="3552425" y="5210324"/>
            <a:ext cx="10350600" cy="119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100" b="1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Artigos</a:t>
            </a:r>
            <a:r>
              <a:rPr lang="en-US" sz="7100" b="1" dirty="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 de </a:t>
            </a:r>
            <a:r>
              <a:rPr lang="en-US" sz="7100" b="1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Vestuário</a:t>
            </a:r>
            <a:r>
              <a:rPr lang="en-US" sz="7100" b="1" dirty="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.</a:t>
            </a:r>
            <a:endParaRPr sz="7100" b="1" dirty="0">
              <a:solidFill>
                <a:schemeClr val="lt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pic>
        <p:nvPicPr>
          <p:cNvPr id="238" name="Google Shape;238;p31"/>
          <p:cNvPicPr preferRelativeResize="0"/>
          <p:nvPr/>
        </p:nvPicPr>
        <p:blipFill rotWithShape="1">
          <a:blip r:embed="rId3">
            <a:alphaModFix amt="48000"/>
          </a:blip>
          <a:srcRect t="22247" b="25106"/>
          <a:stretch/>
        </p:blipFill>
        <p:spPr>
          <a:xfrm>
            <a:off x="2808825" y="2763277"/>
            <a:ext cx="1487200" cy="626375"/>
          </a:xfrm>
          <a:prstGeom prst="rect">
            <a:avLst/>
          </a:prstGeom>
          <a:noFill/>
          <a:ln>
            <a:noFill/>
          </a:ln>
        </p:spPr>
      </p:pic>
      <p:sp>
        <p:nvSpPr>
          <p:cNvPr id="239" name="Google Shape;239;p31"/>
          <p:cNvSpPr txBox="1"/>
          <p:nvPr/>
        </p:nvSpPr>
        <p:spPr>
          <a:xfrm>
            <a:off x="13077037" y="9287725"/>
            <a:ext cx="41964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B6B5FF"/>
                </a:solidFill>
                <a:latin typeface="Lexend Deca"/>
                <a:ea typeface="Lexend Deca"/>
                <a:cs typeface="Lexend Deca"/>
                <a:sym typeface="Lexend Deca"/>
              </a:rPr>
              <a:t>fonte: Planejador de </a:t>
            </a:r>
            <a:endParaRPr sz="1800">
              <a:solidFill>
                <a:srgbClr val="B6B5FF"/>
              </a:solidFill>
              <a:latin typeface="Lexend Deca"/>
              <a:ea typeface="Lexend Deca"/>
              <a:cs typeface="Lexend Deca"/>
              <a:sym typeface="Lexend Deca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B6B5FF"/>
                </a:solidFill>
                <a:latin typeface="Lexend Deca"/>
                <a:ea typeface="Lexend Deca"/>
                <a:cs typeface="Lexend Deca"/>
                <a:sym typeface="Lexend Deca"/>
              </a:rPr>
              <a:t>Palavras-chave do Google, 2023</a:t>
            </a:r>
            <a:endParaRPr sz="1800">
              <a:solidFill>
                <a:srgbClr val="B6B5FF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4" name="Google Shape;242;p31">
            <a:extLst>
              <a:ext uri="{FF2B5EF4-FFF2-40B4-BE49-F238E27FC236}">
                <a16:creationId xmlns:a16="http://schemas.microsoft.com/office/drawing/2014/main" id="{184E886C-E280-5FB8-59CB-77E4F3A3367B}"/>
              </a:ext>
            </a:extLst>
          </p:cNvPr>
          <p:cNvSpPr txBox="1"/>
          <p:nvPr/>
        </p:nvSpPr>
        <p:spPr>
          <a:xfrm>
            <a:off x="884199" y="9426175"/>
            <a:ext cx="4196400" cy="387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g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uilhermenagel.com.br</a:t>
            </a:r>
            <a:endParaRPr lang="en-US" sz="1800" dirty="0">
              <a:solidFill>
                <a:schemeClr val="lt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pic>
        <p:nvPicPr>
          <p:cNvPr id="5" name="Imagem 4" descr="Desenho de um círculo&#10;&#10;Descrição gerada automaticamente com confiança baixa">
            <a:extLst>
              <a:ext uri="{FF2B5EF4-FFF2-40B4-BE49-F238E27FC236}">
                <a16:creationId xmlns:a16="http://schemas.microsoft.com/office/drawing/2014/main" id="{66A261D9-B8EE-7B0B-D656-F663700606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528" y="757361"/>
            <a:ext cx="3479409" cy="74227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32"/>
          <p:cNvSpPr txBox="1"/>
          <p:nvPr/>
        </p:nvSpPr>
        <p:spPr>
          <a:xfrm>
            <a:off x="4515602" y="1850400"/>
            <a:ext cx="92568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Buscas por </a:t>
            </a:r>
            <a:r>
              <a:rPr lang="en-US" sz="5000" b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dispositivo</a:t>
            </a:r>
            <a:endParaRPr b="1">
              <a:solidFill>
                <a:schemeClr val="lt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253" name="Google Shape;253;p32"/>
          <p:cNvSpPr txBox="1"/>
          <p:nvPr/>
        </p:nvSpPr>
        <p:spPr>
          <a:xfrm>
            <a:off x="13077037" y="9287725"/>
            <a:ext cx="41964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rPr>
              <a:t>fonte</a:t>
            </a:r>
            <a:r>
              <a:rPr lang="en-US" sz="1800" dirty="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rPr>
              <a:t>: </a:t>
            </a:r>
            <a:r>
              <a:rPr lang="en-US" sz="1800" dirty="0" err="1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rPr>
              <a:t>Planejador</a:t>
            </a:r>
            <a:r>
              <a:rPr lang="en-US" sz="1800" dirty="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rPr>
              <a:t> de </a:t>
            </a:r>
            <a:endParaRPr sz="1800" dirty="0">
              <a:solidFill>
                <a:schemeClr val="bg1">
                  <a:lumMod val="85000"/>
                </a:schemeClr>
              </a:solidFill>
              <a:latin typeface="Lexend Deca"/>
              <a:ea typeface="Lexend Deca"/>
              <a:cs typeface="Lexend Deca"/>
              <a:sym typeface="Lexend Deca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rPr>
              <a:t>Palavras-chave</a:t>
            </a:r>
            <a:r>
              <a:rPr lang="en-US" sz="1800" dirty="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rPr>
              <a:t> do Google, 2023</a:t>
            </a:r>
            <a:endParaRPr sz="1800" dirty="0">
              <a:solidFill>
                <a:schemeClr val="bg1">
                  <a:lumMod val="85000"/>
                </a:schemeClr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pic>
        <p:nvPicPr>
          <p:cNvPr id="254" name="Google Shape;254;p32" title="Points scored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56425" y="2997350"/>
            <a:ext cx="13975140" cy="5601713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242;p31">
            <a:extLst>
              <a:ext uri="{FF2B5EF4-FFF2-40B4-BE49-F238E27FC236}">
                <a16:creationId xmlns:a16="http://schemas.microsoft.com/office/drawing/2014/main" id="{A1AE47FF-320F-5D23-52B4-D2FDCBC44504}"/>
              </a:ext>
            </a:extLst>
          </p:cNvPr>
          <p:cNvSpPr txBox="1"/>
          <p:nvPr/>
        </p:nvSpPr>
        <p:spPr>
          <a:xfrm>
            <a:off x="884199" y="9426175"/>
            <a:ext cx="4196400" cy="387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g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uilhermenagel.com.br</a:t>
            </a:r>
            <a:endParaRPr lang="en-US" sz="1800" dirty="0">
              <a:solidFill>
                <a:schemeClr val="lt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pic>
        <p:nvPicPr>
          <p:cNvPr id="3" name="Imagem 2" descr="Desenho de um círculo&#10;&#10;Descrição gerada automaticamente com confiança baixa">
            <a:extLst>
              <a:ext uri="{FF2B5EF4-FFF2-40B4-BE49-F238E27FC236}">
                <a16:creationId xmlns:a16="http://schemas.microsoft.com/office/drawing/2014/main" id="{98CF1755-BC82-54BE-A312-81CFCFE349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528" y="757361"/>
            <a:ext cx="3479409" cy="74227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33"/>
          <p:cNvSpPr txBox="1"/>
          <p:nvPr/>
        </p:nvSpPr>
        <p:spPr>
          <a:xfrm>
            <a:off x="1689775" y="1794950"/>
            <a:ext cx="128850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0">
                <a:solidFill>
                  <a:srgbClr val="FAFAFA"/>
                </a:solidFill>
                <a:latin typeface="Lexend Deca"/>
                <a:ea typeface="Lexend Deca"/>
                <a:cs typeface="Lexend Deca"/>
                <a:sym typeface="Lexend Deca"/>
              </a:rPr>
              <a:t>Principais </a:t>
            </a:r>
            <a:r>
              <a:rPr lang="en-US" sz="5000" b="1">
                <a:solidFill>
                  <a:srgbClr val="FAFAFA"/>
                </a:solidFill>
                <a:latin typeface="Lexend Deca"/>
                <a:ea typeface="Lexend Deca"/>
                <a:cs typeface="Lexend Deca"/>
                <a:sym typeface="Lexend Deca"/>
              </a:rPr>
              <a:t>termos de busca</a:t>
            </a:r>
            <a:endParaRPr sz="5000" b="1">
              <a:solidFill>
                <a:srgbClr val="FAFAFA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grpSp>
        <p:nvGrpSpPr>
          <p:cNvPr id="262" name="Google Shape;262;p33"/>
          <p:cNvGrpSpPr/>
          <p:nvPr/>
        </p:nvGrpSpPr>
        <p:grpSpPr>
          <a:xfrm>
            <a:off x="1689763" y="3025775"/>
            <a:ext cx="14908462" cy="5962192"/>
            <a:chOff x="1786363" y="3039025"/>
            <a:chExt cx="14908462" cy="5962192"/>
          </a:xfrm>
        </p:grpSpPr>
        <p:sp>
          <p:nvSpPr>
            <p:cNvPr id="263" name="Google Shape;263;p33"/>
            <p:cNvSpPr txBox="1"/>
            <p:nvPr/>
          </p:nvSpPr>
          <p:spPr>
            <a:xfrm>
              <a:off x="1786363" y="3572038"/>
              <a:ext cx="5896800" cy="542917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dirty="0" err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calça</a:t>
              </a:r>
              <a:r>
                <a:rPr lang="en-US" sz="2800" dirty="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 </a:t>
              </a:r>
              <a:r>
                <a:rPr lang="en-US" sz="2800" dirty="0" err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pantalona</a:t>
              </a:r>
              <a:endParaRPr sz="2800" dirty="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marR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dirty="0" err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calça</a:t>
              </a:r>
              <a:r>
                <a:rPr lang="en-US" sz="2800" dirty="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 jeans</a:t>
              </a:r>
              <a:endParaRPr sz="2800" dirty="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marR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dirty="0" err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camiseta</a:t>
              </a:r>
              <a:r>
                <a:rPr lang="en-US" sz="2800" dirty="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 </a:t>
              </a:r>
              <a:r>
                <a:rPr lang="en-US" sz="2800" dirty="0" err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masculina</a:t>
              </a:r>
              <a:endParaRPr sz="2800" dirty="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marR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dirty="0" err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blusa</a:t>
              </a:r>
              <a:r>
                <a:rPr lang="en-US" sz="2800" dirty="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 de </a:t>
              </a:r>
              <a:r>
                <a:rPr lang="en-US" sz="2800" dirty="0" err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frio</a:t>
              </a:r>
              <a:r>
                <a:rPr lang="en-US" sz="2800" dirty="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 </a:t>
              </a:r>
              <a:r>
                <a:rPr lang="en-US" sz="2800" dirty="0" err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masculina</a:t>
              </a:r>
              <a:endParaRPr sz="2800" dirty="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marR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dirty="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camisa social </a:t>
              </a:r>
              <a:r>
                <a:rPr lang="en-US" sz="2800" dirty="0" err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masculina</a:t>
              </a:r>
              <a:endParaRPr sz="2800" dirty="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marR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dirty="0" err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vestido</a:t>
              </a:r>
              <a:r>
                <a:rPr lang="en-US" sz="2800" dirty="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 </a:t>
              </a:r>
              <a:r>
                <a:rPr lang="en-US" sz="2800" dirty="0" err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infantil</a:t>
              </a:r>
              <a:endParaRPr sz="2800" dirty="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marR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dirty="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legging</a:t>
              </a:r>
              <a:endParaRPr sz="2800" dirty="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marR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dirty="0" err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vestido</a:t>
              </a:r>
              <a:r>
                <a:rPr lang="en-US" sz="2800" dirty="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 plus size</a:t>
              </a:r>
              <a:endParaRPr sz="2800" dirty="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2800" dirty="0" err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calça</a:t>
              </a:r>
              <a:r>
                <a:rPr lang="en-US" sz="2800" dirty="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 </a:t>
              </a:r>
              <a:r>
                <a:rPr lang="en-US" sz="2800" dirty="0" err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alfaiataria</a:t>
              </a:r>
              <a:r>
                <a:rPr lang="en-US" sz="2800" dirty="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 </a:t>
              </a:r>
              <a:r>
                <a:rPr lang="en-US" sz="2800" dirty="0" err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feminina</a:t>
              </a:r>
              <a:endParaRPr sz="2800" dirty="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</p:txBody>
        </p:sp>
        <p:sp>
          <p:nvSpPr>
            <p:cNvPr id="264" name="Google Shape;264;p33"/>
            <p:cNvSpPr txBox="1"/>
            <p:nvPr/>
          </p:nvSpPr>
          <p:spPr>
            <a:xfrm>
              <a:off x="8799896" y="3572038"/>
              <a:ext cx="1668000" cy="542917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R$ 0.17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R$ 0.33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R$ 0.49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R$ 0.11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R$ 0.30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R$ 0.33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R$ 0.89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R$ 0.25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R$ 0.25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</p:txBody>
        </p:sp>
        <p:sp>
          <p:nvSpPr>
            <p:cNvPr id="265" name="Google Shape;265;p33"/>
            <p:cNvSpPr txBox="1"/>
            <p:nvPr/>
          </p:nvSpPr>
          <p:spPr>
            <a:xfrm>
              <a:off x="11584629" y="3572038"/>
              <a:ext cx="1668000" cy="542917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R$ 1.83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R$ 2.52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R$ 2.52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R$ 1.08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R$ 1.59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R$ 1.37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R$ 2.84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R$ 1.40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R$ 1.83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</p:txBody>
        </p:sp>
        <p:sp>
          <p:nvSpPr>
            <p:cNvPr id="266" name="Google Shape;266;p33"/>
            <p:cNvSpPr txBox="1"/>
            <p:nvPr/>
          </p:nvSpPr>
          <p:spPr>
            <a:xfrm>
              <a:off x="14833638" y="3572038"/>
              <a:ext cx="1668000" cy="542917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246.000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246.000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201.000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90.500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90.500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90.500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90.500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74.000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74.000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</p:txBody>
        </p:sp>
        <p:sp>
          <p:nvSpPr>
            <p:cNvPr id="267" name="Google Shape;267;p33"/>
            <p:cNvSpPr txBox="1"/>
            <p:nvPr/>
          </p:nvSpPr>
          <p:spPr>
            <a:xfrm>
              <a:off x="1786375" y="3039025"/>
              <a:ext cx="58968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>
                  <a:solidFill>
                    <a:schemeClr val="lt1"/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Palavra-chave</a:t>
              </a:r>
              <a:endParaRPr sz="2800" b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</p:txBody>
        </p:sp>
        <p:sp>
          <p:nvSpPr>
            <p:cNvPr id="268" name="Google Shape;268;p33"/>
            <p:cNvSpPr txBox="1"/>
            <p:nvPr/>
          </p:nvSpPr>
          <p:spPr>
            <a:xfrm>
              <a:off x="8309151" y="3039025"/>
              <a:ext cx="27849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>
                  <a:solidFill>
                    <a:schemeClr val="lt1"/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Lance </a:t>
              </a:r>
              <a:r>
                <a:rPr lang="en-US" sz="2200" b="1">
                  <a:solidFill>
                    <a:schemeClr val="lt1"/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(menor)</a:t>
              </a:r>
              <a:endParaRPr sz="2200" b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</p:txBody>
        </p:sp>
        <p:sp>
          <p:nvSpPr>
            <p:cNvPr id="269" name="Google Shape;269;p33"/>
            <p:cNvSpPr txBox="1"/>
            <p:nvPr/>
          </p:nvSpPr>
          <p:spPr>
            <a:xfrm>
              <a:off x="11226303" y="3039025"/>
              <a:ext cx="22965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>
                  <a:solidFill>
                    <a:schemeClr val="lt1"/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Lance </a:t>
              </a:r>
              <a:r>
                <a:rPr lang="en-US" sz="2200" b="1">
                  <a:solidFill>
                    <a:schemeClr val="lt1"/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(maior)</a:t>
              </a:r>
              <a:endParaRPr sz="2800" b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</p:txBody>
        </p:sp>
        <p:sp>
          <p:nvSpPr>
            <p:cNvPr id="270" name="Google Shape;270;p33"/>
            <p:cNvSpPr txBox="1"/>
            <p:nvPr/>
          </p:nvSpPr>
          <p:spPr>
            <a:xfrm>
              <a:off x="14011025" y="3039025"/>
              <a:ext cx="26838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>
                  <a:solidFill>
                    <a:schemeClr val="lt1"/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Média mensal</a:t>
              </a:r>
              <a:endParaRPr sz="2800" b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</p:txBody>
        </p:sp>
      </p:grpSp>
      <p:sp>
        <p:nvSpPr>
          <p:cNvPr id="271" name="Google Shape;271;p33"/>
          <p:cNvSpPr txBox="1"/>
          <p:nvPr/>
        </p:nvSpPr>
        <p:spPr>
          <a:xfrm>
            <a:off x="13077037" y="9287725"/>
            <a:ext cx="41964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rPr>
              <a:t>fonte</a:t>
            </a:r>
            <a:r>
              <a:rPr lang="en-US" sz="1800" dirty="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rPr>
              <a:t>: </a:t>
            </a:r>
            <a:r>
              <a:rPr lang="en-US" sz="1800" dirty="0" err="1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rPr>
              <a:t>Planejador</a:t>
            </a:r>
            <a:r>
              <a:rPr lang="en-US" sz="1800" dirty="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rPr>
              <a:t> de </a:t>
            </a:r>
            <a:endParaRPr sz="1800" dirty="0">
              <a:solidFill>
                <a:schemeClr val="bg1">
                  <a:lumMod val="85000"/>
                </a:schemeClr>
              </a:solidFill>
              <a:latin typeface="Lexend Deca"/>
              <a:ea typeface="Lexend Deca"/>
              <a:cs typeface="Lexend Deca"/>
              <a:sym typeface="Lexend Deca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rPr>
              <a:t>Palavras-chave</a:t>
            </a:r>
            <a:r>
              <a:rPr lang="en-US" sz="1800" dirty="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rPr>
              <a:t> do Google, 2023</a:t>
            </a:r>
            <a:endParaRPr sz="1800" dirty="0">
              <a:solidFill>
                <a:schemeClr val="bg1">
                  <a:lumMod val="85000"/>
                </a:schemeClr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2" name="Google Shape;242;p31">
            <a:extLst>
              <a:ext uri="{FF2B5EF4-FFF2-40B4-BE49-F238E27FC236}">
                <a16:creationId xmlns:a16="http://schemas.microsoft.com/office/drawing/2014/main" id="{8B0E52A3-F192-0AA8-A054-6DE1D5E79F79}"/>
              </a:ext>
            </a:extLst>
          </p:cNvPr>
          <p:cNvSpPr txBox="1"/>
          <p:nvPr/>
        </p:nvSpPr>
        <p:spPr>
          <a:xfrm>
            <a:off x="884199" y="9426175"/>
            <a:ext cx="4196400" cy="387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g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uilhermenagel.com.br</a:t>
            </a:r>
            <a:endParaRPr lang="en-US" sz="1800" dirty="0">
              <a:solidFill>
                <a:schemeClr val="lt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pic>
        <p:nvPicPr>
          <p:cNvPr id="3" name="Imagem 2" descr="Desenho de um círculo&#10;&#10;Descrição gerada automaticamente com confiança baixa">
            <a:extLst>
              <a:ext uri="{FF2B5EF4-FFF2-40B4-BE49-F238E27FC236}">
                <a16:creationId xmlns:a16="http://schemas.microsoft.com/office/drawing/2014/main" id="{615B162A-E342-C072-7470-8409A4F2B6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528" y="757361"/>
            <a:ext cx="3479409" cy="74227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402</Words>
  <Application>Microsoft Macintosh PowerPoint</Application>
  <PresentationFormat>Personalizar</PresentationFormat>
  <Paragraphs>93</Paragraphs>
  <Slides>11</Slides>
  <Notes>11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11</vt:i4>
      </vt:variant>
    </vt:vector>
  </HeadingPairs>
  <TitlesOfParts>
    <vt:vector size="16" baseType="lpstr">
      <vt:lpstr>Lexend Deca</vt:lpstr>
      <vt:lpstr>Calibri</vt:lpstr>
      <vt:lpstr>Arial</vt:lpstr>
      <vt:lpstr>Office Theme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cp:lastModifiedBy>BIANCA PINTO CARVALHO</cp:lastModifiedBy>
  <cp:revision>2</cp:revision>
  <dcterms:modified xsi:type="dcterms:W3CDTF">2023-03-25T22:31:41Z</dcterms:modified>
</cp:coreProperties>
</file>