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ndar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rgbClr val="CCE5FE"/>
          </a:solidFill>
        </a:fill>
      </a:tcStyle>
    </a:wholeTbl>
    <a:band2H>
      <a:tcTxStyle b="def" i="def"/>
      <a:tcStyle>
        <a:tcBdr/>
        <a:fill>
          <a:solidFill>
            <a:srgbClr val="E7F2FF"/>
          </a:solidFill>
        </a:fill>
      </a:tcStyle>
    </a:band2H>
    <a:firstCol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rgbClr val="D0EED5"/>
          </a:solidFill>
        </a:fill>
      </a:tcStyle>
    </a:wholeTbl>
    <a:band2H>
      <a:tcTxStyle b="def" i="def"/>
      <a:tcStyle>
        <a:tcBdr/>
        <a:fill>
          <a:solidFill>
            <a:srgbClr val="E9F6EB"/>
          </a:solidFill>
        </a:fill>
      </a:tcStyle>
    </a:band2H>
    <a:firstCol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rgbClr val="CAF3F1"/>
          </a:solidFill>
        </a:fill>
      </a:tcStyle>
    </a:wholeTbl>
    <a:band2H>
      <a:tcTxStyle b="def" i="def"/>
      <a:tcStyle>
        <a:tcBdr/>
        <a:fill>
          <a:solidFill>
            <a:srgbClr val="E6F9F8"/>
          </a:solidFill>
        </a:fill>
      </a:tcStyle>
    </a:band2H>
    <a:firstCol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6">
              <a:hueOff val="-10717809"/>
              <a:satOff val="-95633"/>
              <a:lumOff val="55098"/>
            </a:schemeClr>
          </a:solidFill>
        </a:fill>
      </a:tcStyle>
    </a:band2H>
    <a:firstCol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0717809"/>
              <a:satOff val="-95633"/>
              <a:lumOff val="55098"/>
            </a:schemeClr>
          </a:solidFill>
        </a:fill>
      </a:tcStyle>
    </a:lastRow>
    <a:fir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6">
            <a:hueOff val="-10717809"/>
            <a:satOff val="-95633"/>
            <a:lumOff val="55098"/>
          </a:schemeClr>
        </a:fontRef>
        <a:schemeClr val="accent6">
          <a:hueOff val="-10717809"/>
          <a:satOff val="-95633"/>
          <a:lumOff val="55098"/>
        </a:schemeClr>
      </a:tcTxStyle>
      <a:tcStyle>
        <a:tcBdr>
          <a:lef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6">
              <a:hueOff val="-10717809"/>
              <a:satOff val="-95633"/>
              <a:lumOff val="55098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ndara"/>
      </a:defRPr>
    </a:lvl1pPr>
    <a:lvl2pPr indent="228600" latinLnBrk="0">
      <a:defRPr sz="1200">
        <a:latin typeface="+mn-lt"/>
        <a:ea typeface="+mn-ea"/>
        <a:cs typeface="+mn-cs"/>
        <a:sym typeface="Candara"/>
      </a:defRPr>
    </a:lvl2pPr>
    <a:lvl3pPr indent="457200" latinLnBrk="0">
      <a:defRPr sz="1200">
        <a:latin typeface="+mn-lt"/>
        <a:ea typeface="+mn-ea"/>
        <a:cs typeface="+mn-cs"/>
        <a:sym typeface="Candara"/>
      </a:defRPr>
    </a:lvl3pPr>
    <a:lvl4pPr indent="685800" latinLnBrk="0">
      <a:defRPr sz="1200">
        <a:latin typeface="+mn-lt"/>
        <a:ea typeface="+mn-ea"/>
        <a:cs typeface="+mn-cs"/>
        <a:sym typeface="Candara"/>
      </a:defRPr>
    </a:lvl4pPr>
    <a:lvl5pPr indent="914400" latinLnBrk="0">
      <a:defRPr sz="1200">
        <a:latin typeface="+mn-lt"/>
        <a:ea typeface="+mn-ea"/>
        <a:cs typeface="+mn-cs"/>
        <a:sym typeface="Candara"/>
      </a:defRPr>
    </a:lvl5pPr>
    <a:lvl6pPr indent="1143000" latinLnBrk="0">
      <a:defRPr sz="1200">
        <a:latin typeface="+mn-lt"/>
        <a:ea typeface="+mn-ea"/>
        <a:cs typeface="+mn-cs"/>
        <a:sym typeface="Candara"/>
      </a:defRPr>
    </a:lvl6pPr>
    <a:lvl7pPr indent="1371600" latinLnBrk="0">
      <a:defRPr sz="1200">
        <a:latin typeface="+mn-lt"/>
        <a:ea typeface="+mn-ea"/>
        <a:cs typeface="+mn-cs"/>
        <a:sym typeface="Candara"/>
      </a:defRPr>
    </a:lvl7pPr>
    <a:lvl8pPr indent="1600200" latinLnBrk="0">
      <a:defRPr sz="1200">
        <a:latin typeface="+mn-lt"/>
        <a:ea typeface="+mn-ea"/>
        <a:cs typeface="+mn-cs"/>
        <a:sym typeface="Candara"/>
      </a:defRPr>
    </a:lvl8pPr>
    <a:lvl9pPr indent="1828800" latinLnBrk="0">
      <a:defRPr sz="1200">
        <a:latin typeface="+mn-lt"/>
        <a:ea typeface="+mn-ea"/>
        <a:cs typeface="+mn-cs"/>
        <a:sym typeface="Candara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28600" y="228600"/>
            <a:ext cx="8695944" cy="603504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</a:p>
        </p:txBody>
      </p:sp>
      <p:grpSp>
        <p:nvGrpSpPr>
          <p:cNvPr id="24" name="Group 24"/>
          <p:cNvGrpSpPr/>
          <p:nvPr/>
        </p:nvGrpSpPr>
        <p:grpSpPr>
          <a:xfrm>
            <a:off x="211665" y="5353963"/>
            <a:ext cx="8723378" cy="1331581"/>
            <a:chOff x="0" y="0"/>
            <a:chExt cx="8723376" cy="1331579"/>
          </a:xfrm>
        </p:grpSpPr>
        <p:sp>
          <p:nvSpPr>
            <p:cNvPr id="19" name="Shape 19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" name="Shape 20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" name="Shape 21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" name="Shape 22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chemeClr val="accent6">
                <a:hueOff val="-10717809"/>
                <a:satOff val="-95633"/>
                <a:lumOff val="550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" name="Shape 25"/>
          <p:cNvSpPr/>
          <p:nvPr>
            <p:ph type="title"/>
          </p:nvPr>
        </p:nvSpPr>
        <p:spPr>
          <a:xfrm>
            <a:off x="685800" y="1600200"/>
            <a:ext cx="7772400" cy="1780109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26" name="Shape 26"/>
          <p:cNvSpPr/>
          <p:nvPr>
            <p:ph type="body" sz="quarter" idx="1"/>
          </p:nvPr>
        </p:nvSpPr>
        <p:spPr>
          <a:xfrm>
            <a:off x="1371600" y="3556001"/>
            <a:ext cx="6400800" cy="14732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872067" y="2675466"/>
            <a:ext cx="7408334" cy="3450697"/>
          </a:xfrm>
          <a:prstGeom prst="rect">
            <a:avLst/>
          </a:prstGeom>
        </p:spPr>
        <p:txBody>
          <a:bodyPr anchor="ctr"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</a:p>
        </p:txBody>
      </p:sp>
      <p:grpSp>
        <p:nvGrpSpPr>
          <p:cNvPr id="147" name="Group 147"/>
          <p:cNvGrpSpPr/>
          <p:nvPr/>
        </p:nvGrpSpPr>
        <p:grpSpPr>
          <a:xfrm>
            <a:off x="211665" y="714190"/>
            <a:ext cx="8723378" cy="1331581"/>
            <a:chOff x="0" y="0"/>
            <a:chExt cx="8723376" cy="1331579"/>
          </a:xfrm>
        </p:grpSpPr>
        <p:sp>
          <p:nvSpPr>
            <p:cNvPr id="142" name="Shape 142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chemeClr val="accent6">
                <a:hueOff val="-10717809"/>
                <a:satOff val="-95633"/>
                <a:lumOff val="550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48" name="Shape 148"/>
          <p:cNvSpPr/>
          <p:nvPr>
            <p:ph type="title"/>
          </p:nvPr>
        </p:nvSpPr>
        <p:spPr>
          <a:xfrm>
            <a:off x="6629400" y="1447800"/>
            <a:ext cx="2057400" cy="448733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73E87"/>
                </a:solidFill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xfrm>
            <a:off x="457200" y="1447800"/>
            <a:ext cx="6019800" cy="4487334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MARCA_FAIES.jpg" descr="C:\Users\wesley.barbosa\AppData\Local\Microsoft\Windows\Temporary Internet Files\Content.Outlook\7GYIYUN7\MARCA_FAI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187" y="6427787"/>
            <a:ext cx="1431926" cy="43021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 flipH="1" rot="2536681">
            <a:off x="3254375" y="-2620963"/>
            <a:ext cx="7894638" cy="14333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9671" y="0"/>
                  <a:pt x="0" y="4835"/>
                  <a:pt x="0" y="10800"/>
                </a:cubicBezTo>
                <a:cubicBezTo>
                  <a:pt x="0" y="16765"/>
                  <a:pt x="9671" y="21600"/>
                  <a:pt x="21600" y="21600"/>
                </a:cubicBezTo>
                <a:cubicBezTo>
                  <a:pt x="9671" y="17126"/>
                  <a:pt x="7253" y="8665"/>
                  <a:pt x="16200" y="2700"/>
                </a:cubicBezTo>
                <a:cubicBezTo>
                  <a:pt x="17735" y="1677"/>
                  <a:pt x="19553" y="768"/>
                  <a:pt x="21600" y="0"/>
                </a:cubicBezTo>
                <a:close/>
              </a:path>
            </a:pathLst>
          </a:custGeom>
          <a:solidFill>
            <a:srgbClr val="DAEDEF">
              <a:alpha val="6117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59" name="MARCA_FAIES.jpg" descr="C:\Users\wesley.barbosa\AppData\Local\Microsoft\Windows\Temporary Internet Files\Content.Outlook\7GYIYUN7\MARCA_FAIES.jpg"/>
          <p:cNvPicPr>
            <a:picLocks noChangeAspect="1"/>
          </p:cNvPicPr>
          <p:nvPr/>
        </p:nvPicPr>
        <p:blipFill>
          <a:blip r:embed="rId2">
            <a:extLst/>
          </a:blip>
          <a:srcRect l="0" t="0" r="67517" b="0"/>
          <a:stretch>
            <a:fillRect/>
          </a:stretch>
        </p:blipFill>
        <p:spPr>
          <a:xfrm>
            <a:off x="-1189038" y="-1801813"/>
            <a:ext cx="3889376" cy="360362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-1189038" y="-1801813"/>
            <a:ext cx="3889376" cy="3600451"/>
          </a:xfrm>
          <a:prstGeom prst="rect">
            <a:avLst/>
          </a:prstGeom>
          <a:solidFill>
            <a:schemeClr val="accent6">
              <a:hueOff val="-10717809"/>
              <a:satOff val="-95633"/>
              <a:lumOff val="55098"/>
              <a:alpha val="9411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xfrm>
            <a:off x="6553200" y="6245225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defTabSz="410765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410765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410765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410765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410765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70" name="Shape 170"/>
          <p:cNvSpPr/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410765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body" idx="1"/>
          </p:nvPr>
        </p:nvSpPr>
        <p:spPr>
          <a:xfrm>
            <a:off x="872067" y="2675466"/>
            <a:ext cx="7408334" cy="3450697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6047437" y="4203591"/>
            <a:ext cx="2876430" cy="71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52" y="0"/>
                </a:moveTo>
                <a:lnTo>
                  <a:pt x="20642" y="607"/>
                </a:lnTo>
                <a:lnTo>
                  <a:pt x="19716" y="1282"/>
                </a:lnTo>
                <a:lnTo>
                  <a:pt x="18774" y="2025"/>
                </a:lnTo>
                <a:lnTo>
                  <a:pt x="17800" y="2767"/>
                </a:lnTo>
                <a:lnTo>
                  <a:pt x="16811" y="3645"/>
                </a:lnTo>
                <a:lnTo>
                  <a:pt x="15789" y="4522"/>
                </a:lnTo>
                <a:lnTo>
                  <a:pt x="14751" y="5535"/>
                </a:lnTo>
                <a:lnTo>
                  <a:pt x="13682" y="6547"/>
                </a:lnTo>
                <a:lnTo>
                  <a:pt x="11750" y="8505"/>
                </a:lnTo>
                <a:lnTo>
                  <a:pt x="9866" y="10260"/>
                </a:lnTo>
                <a:lnTo>
                  <a:pt x="8062" y="11880"/>
                </a:lnTo>
                <a:lnTo>
                  <a:pt x="6322" y="13432"/>
                </a:lnTo>
                <a:lnTo>
                  <a:pt x="4662" y="14782"/>
                </a:lnTo>
                <a:lnTo>
                  <a:pt x="3049" y="15997"/>
                </a:lnTo>
                <a:lnTo>
                  <a:pt x="1501" y="17145"/>
                </a:lnTo>
                <a:lnTo>
                  <a:pt x="0" y="18158"/>
                </a:lnTo>
                <a:lnTo>
                  <a:pt x="1038" y="18765"/>
                </a:lnTo>
                <a:lnTo>
                  <a:pt x="2027" y="19305"/>
                </a:lnTo>
                <a:lnTo>
                  <a:pt x="2985" y="19778"/>
                </a:lnTo>
                <a:lnTo>
                  <a:pt x="3927" y="20182"/>
                </a:lnTo>
                <a:lnTo>
                  <a:pt x="4837" y="20587"/>
                </a:lnTo>
                <a:lnTo>
                  <a:pt x="5715" y="20857"/>
                </a:lnTo>
                <a:lnTo>
                  <a:pt x="6561" y="21127"/>
                </a:lnTo>
                <a:lnTo>
                  <a:pt x="7392" y="21330"/>
                </a:lnTo>
                <a:lnTo>
                  <a:pt x="8206" y="21465"/>
                </a:lnTo>
                <a:lnTo>
                  <a:pt x="8988" y="21532"/>
                </a:lnTo>
                <a:lnTo>
                  <a:pt x="9738" y="21600"/>
                </a:lnTo>
                <a:lnTo>
                  <a:pt x="10473" y="21600"/>
                </a:lnTo>
                <a:lnTo>
                  <a:pt x="11191" y="21532"/>
                </a:lnTo>
                <a:lnTo>
                  <a:pt x="11894" y="21465"/>
                </a:lnTo>
                <a:lnTo>
                  <a:pt x="12564" y="21330"/>
                </a:lnTo>
                <a:lnTo>
                  <a:pt x="13219" y="21127"/>
                </a:lnTo>
                <a:lnTo>
                  <a:pt x="13841" y="20925"/>
                </a:lnTo>
                <a:lnTo>
                  <a:pt x="14464" y="20655"/>
                </a:lnTo>
                <a:lnTo>
                  <a:pt x="15645" y="19980"/>
                </a:lnTo>
                <a:lnTo>
                  <a:pt x="16763" y="19170"/>
                </a:lnTo>
                <a:lnTo>
                  <a:pt x="17816" y="18225"/>
                </a:lnTo>
                <a:lnTo>
                  <a:pt x="18327" y="17685"/>
                </a:lnTo>
                <a:lnTo>
                  <a:pt x="18822" y="17145"/>
                </a:lnTo>
                <a:lnTo>
                  <a:pt x="19780" y="15930"/>
                </a:lnTo>
                <a:lnTo>
                  <a:pt x="20690" y="14580"/>
                </a:lnTo>
                <a:lnTo>
                  <a:pt x="21568" y="13163"/>
                </a:lnTo>
                <a:lnTo>
                  <a:pt x="21600" y="13095"/>
                </a:lnTo>
                <a:lnTo>
                  <a:pt x="21600" y="0"/>
                </a:lnTo>
                <a:lnTo>
                  <a:pt x="21552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" name="Shape 45"/>
          <p:cNvSpPr/>
          <p:nvPr/>
        </p:nvSpPr>
        <p:spPr>
          <a:xfrm>
            <a:off x="2619319" y="4075290"/>
            <a:ext cx="5544517" cy="850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0239"/>
                </a:moveTo>
                <a:lnTo>
                  <a:pt x="21128" y="19843"/>
                </a:lnTo>
                <a:lnTo>
                  <a:pt x="20639" y="19446"/>
                </a:lnTo>
                <a:lnTo>
                  <a:pt x="19621" y="18482"/>
                </a:lnTo>
                <a:lnTo>
                  <a:pt x="18544" y="17291"/>
                </a:lnTo>
                <a:lnTo>
                  <a:pt x="17409" y="15987"/>
                </a:lnTo>
                <a:lnTo>
                  <a:pt x="16208" y="14400"/>
                </a:lnTo>
                <a:lnTo>
                  <a:pt x="14941" y="12643"/>
                </a:lnTo>
                <a:lnTo>
                  <a:pt x="13608" y="10602"/>
                </a:lnTo>
                <a:lnTo>
                  <a:pt x="12200" y="8391"/>
                </a:lnTo>
                <a:lnTo>
                  <a:pt x="11645" y="7540"/>
                </a:lnTo>
                <a:lnTo>
                  <a:pt x="11106" y="6690"/>
                </a:lnTo>
                <a:lnTo>
                  <a:pt x="10063" y="5216"/>
                </a:lnTo>
                <a:lnTo>
                  <a:pt x="9558" y="4592"/>
                </a:lnTo>
                <a:lnTo>
                  <a:pt x="9069" y="3969"/>
                </a:lnTo>
                <a:lnTo>
                  <a:pt x="8589" y="3402"/>
                </a:lnTo>
                <a:lnTo>
                  <a:pt x="8117" y="2891"/>
                </a:lnTo>
                <a:lnTo>
                  <a:pt x="7661" y="2438"/>
                </a:lnTo>
                <a:lnTo>
                  <a:pt x="7206" y="2041"/>
                </a:lnTo>
                <a:lnTo>
                  <a:pt x="6344" y="1304"/>
                </a:lnTo>
                <a:lnTo>
                  <a:pt x="5524" y="794"/>
                </a:lnTo>
                <a:lnTo>
                  <a:pt x="4754" y="397"/>
                </a:lnTo>
                <a:lnTo>
                  <a:pt x="4017" y="113"/>
                </a:lnTo>
                <a:lnTo>
                  <a:pt x="3321" y="0"/>
                </a:lnTo>
                <a:lnTo>
                  <a:pt x="2667" y="0"/>
                </a:lnTo>
                <a:lnTo>
                  <a:pt x="2054" y="113"/>
                </a:lnTo>
                <a:lnTo>
                  <a:pt x="1483" y="283"/>
                </a:lnTo>
                <a:lnTo>
                  <a:pt x="952" y="567"/>
                </a:lnTo>
                <a:lnTo>
                  <a:pt x="456" y="907"/>
                </a:lnTo>
                <a:lnTo>
                  <a:pt x="0" y="1361"/>
                </a:lnTo>
                <a:lnTo>
                  <a:pt x="638" y="1871"/>
                </a:lnTo>
                <a:lnTo>
                  <a:pt x="1300" y="2438"/>
                </a:lnTo>
                <a:lnTo>
                  <a:pt x="1988" y="3175"/>
                </a:lnTo>
                <a:lnTo>
                  <a:pt x="2700" y="3969"/>
                </a:lnTo>
                <a:lnTo>
                  <a:pt x="3437" y="4932"/>
                </a:lnTo>
                <a:lnTo>
                  <a:pt x="4199" y="5953"/>
                </a:lnTo>
                <a:lnTo>
                  <a:pt x="4994" y="7087"/>
                </a:lnTo>
                <a:lnTo>
                  <a:pt x="5806" y="8391"/>
                </a:lnTo>
                <a:lnTo>
                  <a:pt x="7272" y="10715"/>
                </a:lnTo>
                <a:lnTo>
                  <a:pt x="8663" y="12756"/>
                </a:lnTo>
                <a:lnTo>
                  <a:pt x="9972" y="14627"/>
                </a:lnTo>
                <a:lnTo>
                  <a:pt x="10610" y="15420"/>
                </a:lnTo>
                <a:lnTo>
                  <a:pt x="11214" y="16214"/>
                </a:lnTo>
                <a:lnTo>
                  <a:pt x="11810" y="16951"/>
                </a:lnTo>
                <a:lnTo>
                  <a:pt x="12390" y="17575"/>
                </a:lnTo>
                <a:lnTo>
                  <a:pt x="12953" y="18198"/>
                </a:lnTo>
                <a:lnTo>
                  <a:pt x="13500" y="18765"/>
                </a:lnTo>
                <a:lnTo>
                  <a:pt x="14030" y="19219"/>
                </a:lnTo>
                <a:lnTo>
                  <a:pt x="14544" y="19672"/>
                </a:lnTo>
                <a:lnTo>
                  <a:pt x="15040" y="20069"/>
                </a:lnTo>
                <a:lnTo>
                  <a:pt x="15529" y="20466"/>
                </a:lnTo>
                <a:lnTo>
                  <a:pt x="16001" y="20750"/>
                </a:lnTo>
                <a:lnTo>
                  <a:pt x="16457" y="20976"/>
                </a:lnTo>
                <a:lnTo>
                  <a:pt x="16896" y="21203"/>
                </a:lnTo>
                <a:lnTo>
                  <a:pt x="17326" y="21373"/>
                </a:lnTo>
                <a:lnTo>
                  <a:pt x="17749" y="21487"/>
                </a:lnTo>
                <a:lnTo>
                  <a:pt x="18155" y="21600"/>
                </a:lnTo>
                <a:lnTo>
                  <a:pt x="18925" y="21600"/>
                </a:lnTo>
                <a:lnTo>
                  <a:pt x="19298" y="21543"/>
                </a:lnTo>
                <a:lnTo>
                  <a:pt x="19654" y="21487"/>
                </a:lnTo>
                <a:lnTo>
                  <a:pt x="20002" y="21373"/>
                </a:lnTo>
                <a:lnTo>
                  <a:pt x="20341" y="21203"/>
                </a:lnTo>
                <a:lnTo>
                  <a:pt x="20672" y="20976"/>
                </a:lnTo>
                <a:lnTo>
                  <a:pt x="21302" y="20523"/>
                </a:lnTo>
                <a:lnTo>
                  <a:pt x="21600" y="20239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6" name="Shape 46"/>
          <p:cNvSpPr/>
          <p:nvPr/>
        </p:nvSpPr>
        <p:spPr>
          <a:xfrm>
            <a:off x="2828728" y="4087562"/>
            <a:ext cx="5467980" cy="774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79"/>
                </a:moveTo>
                <a:lnTo>
                  <a:pt x="76" y="2054"/>
                </a:lnTo>
                <a:lnTo>
                  <a:pt x="302" y="1743"/>
                </a:lnTo>
                <a:lnTo>
                  <a:pt x="689" y="1307"/>
                </a:lnTo>
                <a:lnTo>
                  <a:pt x="941" y="1058"/>
                </a:lnTo>
                <a:lnTo>
                  <a:pt x="1235" y="809"/>
                </a:lnTo>
                <a:lnTo>
                  <a:pt x="1562" y="622"/>
                </a:lnTo>
                <a:lnTo>
                  <a:pt x="1940" y="436"/>
                </a:lnTo>
                <a:lnTo>
                  <a:pt x="2351" y="249"/>
                </a:lnTo>
                <a:lnTo>
                  <a:pt x="2813" y="124"/>
                </a:lnTo>
                <a:lnTo>
                  <a:pt x="3317" y="62"/>
                </a:lnTo>
                <a:lnTo>
                  <a:pt x="3863" y="0"/>
                </a:lnTo>
                <a:lnTo>
                  <a:pt x="4451" y="62"/>
                </a:lnTo>
                <a:lnTo>
                  <a:pt x="5081" y="187"/>
                </a:lnTo>
                <a:lnTo>
                  <a:pt x="5761" y="436"/>
                </a:lnTo>
                <a:lnTo>
                  <a:pt x="6483" y="747"/>
                </a:lnTo>
                <a:lnTo>
                  <a:pt x="7248" y="1245"/>
                </a:lnTo>
                <a:lnTo>
                  <a:pt x="8062" y="1805"/>
                </a:lnTo>
                <a:lnTo>
                  <a:pt x="8927" y="2490"/>
                </a:lnTo>
                <a:lnTo>
                  <a:pt x="9834" y="3299"/>
                </a:lnTo>
                <a:lnTo>
                  <a:pt x="10792" y="4295"/>
                </a:lnTo>
                <a:lnTo>
                  <a:pt x="11791" y="5416"/>
                </a:lnTo>
                <a:lnTo>
                  <a:pt x="12841" y="6723"/>
                </a:lnTo>
                <a:lnTo>
                  <a:pt x="13941" y="8279"/>
                </a:lnTo>
                <a:lnTo>
                  <a:pt x="15091" y="9960"/>
                </a:lnTo>
                <a:lnTo>
                  <a:pt x="16292" y="11827"/>
                </a:lnTo>
                <a:lnTo>
                  <a:pt x="17544" y="13944"/>
                </a:lnTo>
                <a:lnTo>
                  <a:pt x="18845" y="16247"/>
                </a:lnTo>
                <a:lnTo>
                  <a:pt x="20198" y="18799"/>
                </a:lnTo>
                <a:lnTo>
                  <a:pt x="21600" y="21600"/>
                </a:lnTo>
              </a:path>
            </a:pathLst>
          </a:custGeom>
          <a:ln w="3175">
            <a:solidFill>
              <a:schemeClr val="accent6">
                <a:hueOff val="-10717809"/>
                <a:satOff val="-95633"/>
                <a:lumOff val="55098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" name="Shape 47"/>
          <p:cNvSpPr/>
          <p:nvPr/>
        </p:nvSpPr>
        <p:spPr>
          <a:xfrm>
            <a:off x="5609488" y="4074174"/>
            <a:ext cx="3308002" cy="651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625" y="20712"/>
                </a:lnTo>
                <a:lnTo>
                  <a:pt x="2332" y="18419"/>
                </a:lnTo>
                <a:lnTo>
                  <a:pt x="3512" y="16866"/>
                </a:lnTo>
                <a:lnTo>
                  <a:pt x="4872" y="15164"/>
                </a:lnTo>
                <a:lnTo>
                  <a:pt x="6386" y="13315"/>
                </a:lnTo>
                <a:lnTo>
                  <a:pt x="8010" y="11318"/>
                </a:lnTo>
                <a:lnTo>
                  <a:pt x="9731" y="9395"/>
                </a:lnTo>
                <a:lnTo>
                  <a:pt x="11494" y="7471"/>
                </a:lnTo>
                <a:lnTo>
                  <a:pt x="13299" y="5696"/>
                </a:lnTo>
                <a:lnTo>
                  <a:pt x="15089" y="3995"/>
                </a:lnTo>
                <a:lnTo>
                  <a:pt x="15978" y="3255"/>
                </a:lnTo>
                <a:lnTo>
                  <a:pt x="16839" y="2515"/>
                </a:lnTo>
                <a:lnTo>
                  <a:pt x="17699" y="1923"/>
                </a:lnTo>
                <a:lnTo>
                  <a:pt x="18532" y="1332"/>
                </a:lnTo>
                <a:lnTo>
                  <a:pt x="19351" y="888"/>
                </a:lnTo>
                <a:lnTo>
                  <a:pt x="20129" y="518"/>
                </a:lnTo>
                <a:lnTo>
                  <a:pt x="20878" y="222"/>
                </a:lnTo>
                <a:lnTo>
                  <a:pt x="21600" y="0"/>
                </a:lnTo>
              </a:path>
            </a:pathLst>
          </a:custGeom>
          <a:ln w="3175">
            <a:solidFill>
              <a:schemeClr val="accent6">
                <a:hueOff val="-10717809"/>
                <a:satOff val="-95633"/>
                <a:lumOff val="55098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8" name="Shape 48"/>
          <p:cNvSpPr/>
          <p:nvPr/>
        </p:nvSpPr>
        <p:spPr>
          <a:xfrm>
            <a:off x="211665" y="4058554"/>
            <a:ext cx="8723378" cy="1329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89" y="9278"/>
                </a:moveTo>
                <a:lnTo>
                  <a:pt x="21389" y="9821"/>
                </a:lnTo>
                <a:lnTo>
                  <a:pt x="21189" y="10329"/>
                </a:lnTo>
                <a:lnTo>
                  <a:pt x="20978" y="10800"/>
                </a:lnTo>
                <a:lnTo>
                  <a:pt x="20762" y="11235"/>
                </a:lnTo>
                <a:lnTo>
                  <a:pt x="20541" y="11670"/>
                </a:lnTo>
                <a:lnTo>
                  <a:pt x="20309" y="12068"/>
                </a:lnTo>
                <a:lnTo>
                  <a:pt x="20071" y="12395"/>
                </a:lnTo>
                <a:lnTo>
                  <a:pt x="19824" y="12721"/>
                </a:lnTo>
                <a:lnTo>
                  <a:pt x="19565" y="13011"/>
                </a:lnTo>
                <a:lnTo>
                  <a:pt x="19297" y="13228"/>
                </a:lnTo>
                <a:lnTo>
                  <a:pt x="19017" y="13446"/>
                </a:lnTo>
                <a:lnTo>
                  <a:pt x="18727" y="13591"/>
                </a:lnTo>
                <a:lnTo>
                  <a:pt x="18427" y="13736"/>
                </a:lnTo>
                <a:lnTo>
                  <a:pt x="18111" y="13808"/>
                </a:lnTo>
                <a:lnTo>
                  <a:pt x="17784" y="13808"/>
                </a:lnTo>
                <a:lnTo>
                  <a:pt x="17441" y="13772"/>
                </a:lnTo>
                <a:lnTo>
                  <a:pt x="17083" y="13699"/>
                </a:lnTo>
                <a:lnTo>
                  <a:pt x="16714" y="13591"/>
                </a:lnTo>
                <a:lnTo>
                  <a:pt x="16329" y="13409"/>
                </a:lnTo>
                <a:lnTo>
                  <a:pt x="15923" y="13156"/>
                </a:lnTo>
                <a:lnTo>
                  <a:pt x="15502" y="12866"/>
                </a:lnTo>
                <a:lnTo>
                  <a:pt x="15064" y="12503"/>
                </a:lnTo>
                <a:lnTo>
                  <a:pt x="14611" y="12105"/>
                </a:lnTo>
                <a:lnTo>
                  <a:pt x="14136" y="11634"/>
                </a:lnTo>
                <a:lnTo>
                  <a:pt x="13641" y="11090"/>
                </a:lnTo>
                <a:lnTo>
                  <a:pt x="13130" y="10474"/>
                </a:lnTo>
                <a:lnTo>
                  <a:pt x="12592" y="9785"/>
                </a:lnTo>
                <a:lnTo>
                  <a:pt x="12039" y="9060"/>
                </a:lnTo>
                <a:lnTo>
                  <a:pt x="11459" y="8227"/>
                </a:lnTo>
                <a:lnTo>
                  <a:pt x="10863" y="7357"/>
                </a:lnTo>
                <a:lnTo>
                  <a:pt x="10241" y="6415"/>
                </a:lnTo>
                <a:lnTo>
                  <a:pt x="9593" y="5364"/>
                </a:lnTo>
                <a:lnTo>
                  <a:pt x="8950" y="4349"/>
                </a:lnTo>
                <a:lnTo>
                  <a:pt x="8328" y="3479"/>
                </a:lnTo>
                <a:lnTo>
                  <a:pt x="7732" y="2682"/>
                </a:lnTo>
                <a:lnTo>
                  <a:pt x="7163" y="2030"/>
                </a:lnTo>
                <a:lnTo>
                  <a:pt x="6620" y="1486"/>
                </a:lnTo>
                <a:lnTo>
                  <a:pt x="6098" y="1015"/>
                </a:lnTo>
                <a:lnTo>
                  <a:pt x="5603" y="652"/>
                </a:lnTo>
                <a:lnTo>
                  <a:pt x="5134" y="362"/>
                </a:lnTo>
                <a:lnTo>
                  <a:pt x="4681" y="181"/>
                </a:lnTo>
                <a:lnTo>
                  <a:pt x="4259" y="36"/>
                </a:lnTo>
                <a:lnTo>
                  <a:pt x="3853" y="0"/>
                </a:lnTo>
                <a:lnTo>
                  <a:pt x="3473" y="0"/>
                </a:lnTo>
                <a:lnTo>
                  <a:pt x="3115" y="72"/>
                </a:lnTo>
                <a:lnTo>
                  <a:pt x="2778" y="181"/>
                </a:lnTo>
                <a:lnTo>
                  <a:pt x="2461" y="362"/>
                </a:lnTo>
                <a:lnTo>
                  <a:pt x="2166" y="544"/>
                </a:lnTo>
                <a:lnTo>
                  <a:pt x="1887" y="797"/>
                </a:lnTo>
                <a:lnTo>
                  <a:pt x="1634" y="1051"/>
                </a:lnTo>
                <a:lnTo>
                  <a:pt x="1397" y="1341"/>
                </a:lnTo>
                <a:lnTo>
                  <a:pt x="1186" y="1667"/>
                </a:lnTo>
                <a:lnTo>
                  <a:pt x="986" y="1957"/>
                </a:lnTo>
                <a:lnTo>
                  <a:pt x="812" y="2283"/>
                </a:lnTo>
                <a:lnTo>
                  <a:pt x="654" y="2609"/>
                </a:lnTo>
                <a:lnTo>
                  <a:pt x="511" y="2899"/>
                </a:lnTo>
                <a:lnTo>
                  <a:pt x="390" y="3189"/>
                </a:lnTo>
                <a:lnTo>
                  <a:pt x="127" y="3914"/>
                </a:lnTo>
                <a:lnTo>
                  <a:pt x="0" y="4349"/>
                </a:lnTo>
                <a:lnTo>
                  <a:pt x="0" y="21600"/>
                </a:lnTo>
                <a:lnTo>
                  <a:pt x="21589" y="21600"/>
                </a:lnTo>
                <a:lnTo>
                  <a:pt x="21600" y="21491"/>
                </a:lnTo>
                <a:lnTo>
                  <a:pt x="21600" y="9242"/>
                </a:lnTo>
                <a:lnTo>
                  <a:pt x="21589" y="9278"/>
                </a:lnTo>
                <a:close/>
              </a:path>
            </a:pathLst>
          </a:custGeom>
          <a:solidFill>
            <a:schemeClr val="accent6">
              <a:hueOff val="-10717809"/>
              <a:satOff val="-95633"/>
              <a:lumOff val="55098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" name="Shape 49"/>
          <p:cNvSpPr/>
          <p:nvPr>
            <p:ph type="title"/>
          </p:nvPr>
        </p:nvSpPr>
        <p:spPr>
          <a:xfrm>
            <a:off x="690032" y="2463560"/>
            <a:ext cx="7772401" cy="1524001"/>
          </a:xfrm>
          <a:prstGeom prst="rect">
            <a:avLst/>
          </a:prstGeom>
        </p:spPr>
        <p:txBody>
          <a:bodyPr anchor="t"/>
          <a:lstStyle/>
          <a:p>
            <a:pPr/>
            <a:r>
              <a:t>Texto do Título</a:t>
            </a:r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1367364" y="1437448"/>
            <a:ext cx="6417735" cy="939801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9" name="Shape 59"/>
          <p:cNvSpPr/>
          <p:nvPr>
            <p:ph type="body" sz="half" idx="1"/>
          </p:nvPr>
        </p:nvSpPr>
        <p:spPr>
          <a:xfrm>
            <a:off x="676655" y="2679192"/>
            <a:ext cx="3822192" cy="3447289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xfrm>
            <a:off x="676655" y="2678114"/>
            <a:ext cx="3822193" cy="639763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9" name="Shape 69"/>
          <p:cNvSpPr/>
          <p:nvPr>
            <p:ph type="body" sz="quarter" idx="13"/>
          </p:nvPr>
        </p:nvSpPr>
        <p:spPr>
          <a:xfrm>
            <a:off x="4648200" y="2678113"/>
            <a:ext cx="3822192" cy="639763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ClrTx/>
              <a:buSzTx/>
              <a:buFontTx/>
              <a:buNone/>
            </a:pP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</a:p>
        </p:txBody>
      </p:sp>
      <p:grpSp>
        <p:nvGrpSpPr>
          <p:cNvPr id="91" name="Group 91"/>
          <p:cNvGrpSpPr/>
          <p:nvPr/>
        </p:nvGrpSpPr>
        <p:grpSpPr>
          <a:xfrm>
            <a:off x="211665" y="714191"/>
            <a:ext cx="8723378" cy="1329874"/>
            <a:chOff x="0" y="0"/>
            <a:chExt cx="8723376" cy="1329873"/>
          </a:xfrm>
        </p:grpSpPr>
        <p:sp>
          <p:nvSpPr>
            <p:cNvPr id="86" name="Shape 86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7" name="Shape 87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8" name="Shape 88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9" name="Shape 89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chemeClr val="accent6">
                <a:hueOff val="-10717809"/>
                <a:satOff val="-95633"/>
                <a:lumOff val="550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</a:p>
        </p:txBody>
      </p:sp>
      <p:sp>
        <p:nvSpPr>
          <p:cNvPr id="100" name="Shape 100"/>
          <p:cNvSpPr/>
          <p:nvPr>
            <p:ph type="body" sz="quarter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211665" y="714190"/>
            <a:ext cx="8723378" cy="1331581"/>
            <a:chOff x="0" y="0"/>
            <a:chExt cx="8723376" cy="1331579"/>
          </a:xfrm>
        </p:grpSpPr>
        <p:sp>
          <p:nvSpPr>
            <p:cNvPr id="101" name="Shape 101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chemeClr val="accent6">
                <a:hueOff val="-10717809"/>
                <a:satOff val="-95633"/>
                <a:lumOff val="550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07" name="Shape 107"/>
          <p:cNvSpPr/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073E87"/>
                </a:solidFill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28600" y="228600"/>
            <a:ext cx="8695944" cy="603504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</a:p>
        </p:txBody>
      </p:sp>
      <p:grpSp>
        <p:nvGrpSpPr>
          <p:cNvPr id="121" name="Group 121"/>
          <p:cNvGrpSpPr/>
          <p:nvPr/>
        </p:nvGrpSpPr>
        <p:grpSpPr>
          <a:xfrm>
            <a:off x="211665" y="5353963"/>
            <a:ext cx="8723378" cy="1331581"/>
            <a:chOff x="0" y="0"/>
            <a:chExt cx="8723376" cy="1331579"/>
          </a:xfrm>
        </p:grpSpPr>
        <p:sp>
          <p:nvSpPr>
            <p:cNvPr id="116" name="Shape 116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chemeClr val="accent6">
                <a:hueOff val="-10717809"/>
                <a:satOff val="-95633"/>
                <a:lumOff val="550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22" name="Shape 122"/>
          <p:cNvSpPr/>
          <p:nvPr>
            <p:ph type="title"/>
          </p:nvPr>
        </p:nvSpPr>
        <p:spPr>
          <a:xfrm>
            <a:off x="4874154" y="338666"/>
            <a:ext cx="3812646" cy="2429936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pPr/>
            <a:r>
              <a:t>Texto do Título</a:t>
            </a:r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4" name="Shape 124"/>
          <p:cNvSpPr/>
          <p:nvPr>
            <p:ph type="pic" sz="quarter" idx="13"/>
          </p:nvPr>
        </p:nvSpPr>
        <p:spPr>
          <a:xfrm>
            <a:off x="838200" y="1371599"/>
            <a:ext cx="3566160" cy="2926082"/>
          </a:xfrm>
          <a:prstGeom prst="rect">
            <a:avLst/>
          </a:prstGeom>
          <a:effectLst>
            <a:reflection blurRad="0" stA="30000" stPos="0" endA="0" endPos="40000" dist="0" dir="5400000" fadeDir="5400000" sx="100000" sy="-100000" kx="0" ky="0" algn="bl" rotWithShape="0"/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hueOff val="-10717809"/>
            <a:satOff val="-95633"/>
            <a:lumOff val="5509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</a:defRPr>
            </a:pPr>
          </a:p>
        </p:txBody>
      </p:sp>
      <p:grpSp>
        <p:nvGrpSpPr>
          <p:cNvPr id="8" name="Group 8"/>
          <p:cNvGrpSpPr/>
          <p:nvPr/>
        </p:nvGrpSpPr>
        <p:grpSpPr>
          <a:xfrm>
            <a:off x="211665" y="1679429"/>
            <a:ext cx="8723378" cy="1329874"/>
            <a:chOff x="0" y="0"/>
            <a:chExt cx="8723376" cy="1329873"/>
          </a:xfrm>
        </p:grpSpPr>
        <p:sp>
          <p:nvSpPr>
            <p:cNvPr id="3" name="Shape 3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" name="Shape 4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" name="Shape 5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" name="Shape 6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chemeClr val="accent6">
                  <a:hueOff val="-10717809"/>
                  <a:satOff val="-95633"/>
                  <a:lumOff val="55098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chemeClr val="accent6">
                <a:hueOff val="-10717809"/>
                <a:satOff val="-95633"/>
                <a:lumOff val="5509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" name="Shape 9"/>
          <p:cNvSpPr/>
          <p:nvPr>
            <p:ph type="title"/>
          </p:nvPr>
        </p:nvSpPr>
        <p:spPr>
          <a:xfrm>
            <a:off x="457200" y="338327"/>
            <a:ext cx="8229600" cy="1252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xfrm>
            <a:off x="4453330" y="6317155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000">
                <a:solidFill>
                  <a:srgbClr val="073E87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chemeClr val="accent6">
              <a:hueOff val="-10717809"/>
              <a:satOff val="-95633"/>
              <a:lumOff val="55098"/>
            </a:schemeClr>
          </a:solidFill>
          <a:uFillTx/>
          <a:latin typeface="+mn-lt"/>
          <a:ea typeface="+mn-ea"/>
          <a:cs typeface="+mn-cs"/>
          <a:sym typeface="Candar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1pPr>
      <a:lvl2pPr marL="601201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2pPr>
      <a:lvl3pPr marL="901382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3pPr>
      <a:lvl4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4pPr>
      <a:lvl5pPr marL="157733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5pPr>
      <a:lvl6pPr marL="1946365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6pPr>
      <a:lvl7pPr marL="2266405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7pPr>
      <a:lvl8pPr marL="2586445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8pPr>
      <a:lvl9pPr marL="2906485" marR="0" indent="-39188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Symbol"/>
        <a:buChar char="∗"/>
        <a:tabLst/>
        <a:defRPr b="0" baseline="0" cap="none" i="0" spc="0" strike="noStrike" sz="2400" u="none">
          <a:ln>
            <a:noFill/>
          </a:ln>
          <a:solidFill>
            <a:srgbClr val="073E87"/>
          </a:solidFill>
          <a:uFillTx/>
          <a:latin typeface="+mn-lt"/>
          <a:ea typeface="+mn-ea"/>
          <a:cs typeface="+mn-cs"/>
          <a:sym typeface="Candar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hyperlink" Target="mailto:kelen@lkwbrasil.com.br?subject=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 idx="4294967295"/>
          </p:nvPr>
        </p:nvSpPr>
        <p:spPr>
          <a:xfrm>
            <a:off x="1371600" y="2276475"/>
            <a:ext cx="7772400" cy="1470025"/>
          </a:xfrm>
          <a:prstGeom prst="rect">
            <a:avLst/>
          </a:prstGeom>
        </p:spPr>
        <p:txBody>
          <a:bodyPr anchor="t"/>
          <a:lstStyle>
            <a:lvl1pPr>
              <a:defRPr sz="4000"/>
            </a:lvl1pPr>
          </a:lstStyle>
          <a:p>
            <a:pPr/>
            <a:br/>
          </a:p>
        </p:txBody>
      </p:sp>
      <p:sp>
        <p:nvSpPr>
          <p:cNvPr id="180" name="Shape 180"/>
          <p:cNvSpPr/>
          <p:nvPr>
            <p:ph type="body" sz="quarter" idx="4294967295"/>
          </p:nvPr>
        </p:nvSpPr>
        <p:spPr>
          <a:xfrm>
            <a:off x="2203648" y="4365104"/>
            <a:ext cx="6400801" cy="17526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Adm. Kélen Gonçalves de Abreu, Dra</a:t>
            </a:r>
          </a:p>
        </p:txBody>
      </p:sp>
      <p:pic>
        <p:nvPicPr>
          <p:cNvPr id="181" name="image1.jpg" descr="logo-lkw_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7824" y="1899280"/>
            <a:ext cx="3318115" cy="2232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Equipe de Apoio</a:t>
            </a:r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800"/>
            </a:pPr>
            <a:r>
              <a:t>Cada projeto é único, porém todos com o mesmo objetivo: levar resultado para o cliente, desta forma para cada projetos temos uma equipe de apoio;</a:t>
            </a:r>
          </a:p>
          <a:p>
            <a:pPr>
              <a:spcBef>
                <a:spcPts val="400"/>
              </a:spcBef>
              <a:defRPr sz="1800"/>
            </a:pPr>
            <a:r>
              <a:t>Esta equipe é composta por Analistas em :</a:t>
            </a:r>
          </a:p>
          <a:p>
            <a:pPr lvl="1" marL="576262" indent="-274320">
              <a:spcBef>
                <a:spcPts val="400"/>
              </a:spcBef>
              <a:defRPr sz="1800"/>
            </a:pPr>
            <a:r>
              <a:t>Finanças</a:t>
            </a:r>
          </a:p>
          <a:p>
            <a:pPr lvl="1" marL="576262" indent="-274320">
              <a:spcBef>
                <a:spcPts val="400"/>
              </a:spcBef>
              <a:defRPr sz="1800"/>
            </a:pPr>
            <a:r>
              <a:t>Tecnologia</a:t>
            </a:r>
          </a:p>
          <a:p>
            <a:pPr lvl="1" marL="576262" indent="-274320">
              <a:spcBef>
                <a:spcPts val="400"/>
              </a:spcBef>
              <a:defRPr sz="1800"/>
            </a:pPr>
            <a:r>
              <a:t>Marketing</a:t>
            </a:r>
          </a:p>
          <a:p>
            <a:pPr lvl="1" marL="576262" indent="-274320">
              <a:spcBef>
                <a:spcPts val="400"/>
              </a:spcBef>
              <a:defRPr sz="1800"/>
            </a:pPr>
            <a:r>
              <a:t>Gestão Estratégica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anchor="t"/>
          <a:lstStyle>
            <a:lvl1pPr algn="just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Metodologia FAIES</a:t>
            </a:r>
          </a:p>
        </p:txBody>
      </p:sp>
      <p:sp>
        <p:nvSpPr>
          <p:cNvPr id="236" name="Shape 236"/>
          <p:cNvSpPr/>
          <p:nvPr>
            <p:ph type="body" idx="4294967295"/>
          </p:nvPr>
        </p:nvSpPr>
        <p:spPr>
          <a:xfrm>
            <a:off x="468312" y="1557337"/>
            <a:ext cx="8229601" cy="4824413"/>
          </a:xfrm>
          <a:prstGeom prst="rect">
            <a:avLst/>
          </a:prstGeom>
        </p:spPr>
        <p:txBody>
          <a:bodyPr/>
          <a:lstStyle/>
          <a:p>
            <a:pPr marL="448055" indent="-448055" defTabSz="896111">
              <a:lnSpc>
                <a:spcPct val="90000"/>
              </a:lnSpc>
              <a:buClrTx/>
              <a:buFontTx/>
              <a:buAutoNum type="arabicParenR" startAt="1"/>
              <a:defRPr sz="23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Planejamento </a:t>
            </a:r>
          </a:p>
          <a:p>
            <a:pPr lvl="1" marL="840105" indent="-448055" defTabSz="896111">
              <a:lnSpc>
                <a:spcPct val="90000"/>
              </a:lnSpc>
              <a:spcBef>
                <a:spcPts val="0"/>
              </a:spcBef>
              <a:buClrTx/>
              <a:buFontTx/>
              <a:buAutoNum type="alphaLcParenR" startAt="1"/>
              <a:defRPr sz="17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Entrevista com gestor para alinhar objetivos;</a:t>
            </a:r>
          </a:p>
          <a:p>
            <a:pPr lvl="1" marL="840105" indent="-448055" defTabSz="896111">
              <a:lnSpc>
                <a:spcPct val="90000"/>
              </a:lnSpc>
              <a:spcBef>
                <a:spcPts val="0"/>
              </a:spcBef>
              <a:buClrTx/>
              <a:buFontTx/>
              <a:buAutoNum type="alphaLcParenR" startAt="1"/>
              <a:defRPr sz="17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Reunião de sensibilização ;</a:t>
            </a:r>
          </a:p>
          <a:p>
            <a:pPr lvl="1" marL="840105" indent="-448055" defTabSz="896111">
              <a:lnSpc>
                <a:spcPct val="90000"/>
              </a:lnSpc>
              <a:spcBef>
                <a:spcPts val="0"/>
              </a:spcBef>
              <a:buClrTx/>
              <a:buFontTx/>
              <a:buAutoNum type="alphaLcParenR" startAt="1"/>
              <a:defRPr sz="17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Levantamento por Questionário e Observação.</a:t>
            </a:r>
          </a:p>
          <a:p>
            <a:pPr lvl="1" marL="840105" indent="-448055" defTabSz="896111">
              <a:lnSpc>
                <a:spcPct val="90000"/>
              </a:lnSpc>
              <a:spcBef>
                <a:spcPts val="0"/>
              </a:spcBef>
              <a:buClrTx/>
              <a:buFontTx/>
              <a:buAutoNum type="alphaLcParenR" startAt="1"/>
              <a:defRPr sz="17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48055" indent="-448055" defTabSz="896111">
              <a:lnSpc>
                <a:spcPct val="90000"/>
              </a:lnSpc>
              <a:buClrTx/>
              <a:buFontTx/>
              <a:buAutoNum type="arabicParenR" startAt="2"/>
              <a:defRPr sz="23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Acompanhamento e auxílio</a:t>
            </a:r>
          </a:p>
          <a:p>
            <a:pPr lvl="1" marL="840105" indent="-448055" defTabSz="896111">
              <a:lnSpc>
                <a:spcPct val="90000"/>
              </a:lnSpc>
              <a:spcBef>
                <a:spcPts val="0"/>
              </a:spcBef>
              <a:buClrTx/>
              <a:buFontTx/>
              <a:buAutoNum type="alphaLcParenR" startAt="1"/>
              <a:defRPr sz="17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Auxílio durante o período de respostas;</a:t>
            </a:r>
          </a:p>
          <a:p>
            <a:pPr lvl="1" marL="840105" indent="-448055" defTabSz="896111">
              <a:lnSpc>
                <a:spcPct val="90000"/>
              </a:lnSpc>
              <a:spcBef>
                <a:spcPts val="0"/>
              </a:spcBef>
              <a:buClrTx/>
              <a:buFontTx/>
              <a:buAutoNum type="alphaLcParenR" startAt="1"/>
              <a:defRPr sz="17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Acompanhamento na Empresa caso seja necessário</a:t>
            </a:r>
          </a:p>
          <a:p>
            <a:pPr lvl="1" marL="448055" indent="-56006" defTabSz="89611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defRPr sz="17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48055" indent="-448055" defTabSz="896111">
              <a:lnSpc>
                <a:spcPct val="90000"/>
              </a:lnSpc>
              <a:buClrTx/>
              <a:buFontTx/>
              <a:buAutoNum type="arabicParenR" startAt="2"/>
              <a:defRPr sz="23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Análise dos dados e diagnóstico situacional</a:t>
            </a:r>
          </a:p>
          <a:p>
            <a:pPr marL="448055" indent="-448055" defTabSz="896111">
              <a:lnSpc>
                <a:spcPct val="90000"/>
              </a:lnSpc>
              <a:buClrTx/>
              <a:buFontTx/>
              <a:buAutoNum type="arabicParenR" startAt="2"/>
              <a:defRPr sz="23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Desenvolvimento do plano de ação e criação de indicadores de performance para alcance das metas</a:t>
            </a:r>
          </a:p>
          <a:p>
            <a:pPr marL="448055" indent="-448055" defTabSz="896111">
              <a:lnSpc>
                <a:spcPct val="90000"/>
              </a:lnSpc>
              <a:buClrTx/>
              <a:buFontTx/>
              <a:buAutoNum type="arabicParenR" startAt="2"/>
              <a:defRPr sz="23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Monitoramento</a:t>
            </a:r>
          </a:p>
          <a:p>
            <a:pPr marL="448055" indent="-448055" defTabSz="896111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235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48055" indent="-448055" defTabSz="896111">
              <a:lnSpc>
                <a:spcPct val="90000"/>
              </a:lnSpc>
              <a:spcBef>
                <a:spcPts val="400"/>
              </a:spcBef>
              <a:buClrTx/>
              <a:buFontTx/>
              <a:buChar char="•"/>
              <a:defRPr sz="19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Tempo estimado, dois ciclos completos da metodologia de 1 a 2 anos</a:t>
            </a:r>
          </a:p>
        </p:txBody>
      </p:sp>
      <p:pic>
        <p:nvPicPr>
          <p:cNvPr id="237" name="bxp58347.jpg" descr="http://www.fotosearch.com.br/thumb/BDX/BDX321/bxp583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5687" y="1412875"/>
            <a:ext cx="2484438" cy="180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Captura de Tela 2017-08-22 às 5.05.2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260" y="469118"/>
            <a:ext cx="7983342" cy="5919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3062882" y="901898"/>
            <a:ext cx="1442634" cy="1109584"/>
          </a:xfrm>
          <a:prstGeom prst="rect">
            <a:avLst/>
          </a:prstGeom>
          <a:blipFill>
            <a:blip r:embed="rId2"/>
          </a:blipFill>
          <a:ln w="3175">
            <a:miter lim="400000"/>
          </a:ln>
          <a:effectLst>
            <a:outerShdw sx="100000" sy="100000" kx="0" ky="0" algn="b" rotWithShape="0" blurRad="12700" dist="127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410765">
              <a:defRPr sz="16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Informar Dia para contato 20 min</a:t>
            </a:r>
          </a:p>
        </p:txBody>
      </p:sp>
      <p:sp>
        <p:nvSpPr>
          <p:cNvPr id="242" name="Shape 242"/>
          <p:cNvSpPr/>
          <p:nvPr/>
        </p:nvSpPr>
        <p:spPr>
          <a:xfrm>
            <a:off x="4919281" y="901898"/>
            <a:ext cx="1541837" cy="1109584"/>
          </a:xfrm>
          <a:prstGeom prst="rect">
            <a:avLst/>
          </a:prstGeom>
          <a:blipFill>
            <a:blip r:embed="rId3"/>
          </a:blipFill>
          <a:ln w="3175">
            <a:miter lim="400000"/>
          </a:ln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/>
          <a:p>
            <a:pPr algn="ctr" defTabSz="410765">
              <a:defRPr sz="16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Enviar DRE - Contador</a:t>
            </a:r>
          </a:p>
          <a:p>
            <a:pPr algn="ctr" defTabSz="410765">
              <a:defRPr sz="16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5 min</a:t>
            </a:r>
          </a:p>
        </p:txBody>
      </p:sp>
      <p:sp>
        <p:nvSpPr>
          <p:cNvPr id="243" name="Shape 243"/>
          <p:cNvSpPr/>
          <p:nvPr/>
        </p:nvSpPr>
        <p:spPr>
          <a:xfrm>
            <a:off x="6874882" y="901898"/>
            <a:ext cx="1541837" cy="1109584"/>
          </a:xfrm>
          <a:prstGeom prst="rect">
            <a:avLst/>
          </a:prstGeom>
          <a:blipFill>
            <a:blip r:embed="rId4"/>
          </a:blip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/>
          <a:p>
            <a:pPr algn="ctr" defTabSz="410765">
              <a:defRPr sz="16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Enviar Lista de Despesas e Receitas dos últimos 3 meses </a:t>
            </a:r>
          </a:p>
          <a:p>
            <a:pPr algn="ctr" defTabSz="410765">
              <a:defRPr sz="16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5 min</a:t>
            </a:r>
          </a:p>
        </p:txBody>
      </p:sp>
      <p:sp>
        <p:nvSpPr>
          <p:cNvPr id="244" name="Shape 244"/>
          <p:cNvSpPr/>
          <p:nvPr/>
        </p:nvSpPr>
        <p:spPr>
          <a:xfrm>
            <a:off x="1107281" y="901898"/>
            <a:ext cx="1541837" cy="1109584"/>
          </a:xfrm>
          <a:prstGeom prst="rect">
            <a:avLst/>
          </a:prstGeom>
          <a:blipFill>
            <a:blip r:embed="rId5"/>
          </a:blip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/>
          <a:p>
            <a:pPr algn="ctr" defTabSz="410765">
              <a:defRPr sz="16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Responder Diagnóstico FAIES</a:t>
            </a:r>
          </a:p>
          <a:p>
            <a:pPr algn="ctr" defTabSz="410765">
              <a:defRPr sz="16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10 min</a:t>
            </a:r>
          </a:p>
        </p:txBody>
      </p:sp>
      <p:sp>
        <p:nvSpPr>
          <p:cNvPr id="245" name="Shape 245"/>
          <p:cNvSpPr/>
          <p:nvPr/>
        </p:nvSpPr>
        <p:spPr>
          <a:xfrm>
            <a:off x="1144674" y="2143125"/>
            <a:ext cx="7257500" cy="1940394"/>
          </a:xfrm>
          <a:prstGeom prst="rightArrow">
            <a:avLst>
              <a:gd name="adj1" fmla="val 32000"/>
              <a:gd name="adj2" fmla="val 29453"/>
            </a:avLst>
          </a:prstGeom>
          <a:solidFill>
            <a:srgbClr val="DE6A10"/>
          </a:solid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410765">
              <a:defRPr sz="16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com 35 Minutos seus Sua Empresa irá pra outro Nível</a:t>
            </a:r>
          </a:p>
        </p:txBody>
      </p:sp>
      <p:sp>
        <p:nvSpPr>
          <p:cNvPr id="246" name="Shape 246"/>
          <p:cNvSpPr/>
          <p:nvPr/>
        </p:nvSpPr>
        <p:spPr>
          <a:xfrm>
            <a:off x="3527226" y="73739"/>
            <a:ext cx="2647165" cy="696517"/>
          </a:xfrm>
          <a:prstGeom prst="rect">
            <a:avLst/>
          </a:prstGeom>
          <a:blipFill>
            <a:blip r:embed="rId5"/>
          </a:blip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410765">
              <a:defRPr sz="16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O que Você Precisa Fazer</a:t>
            </a:r>
          </a:p>
        </p:txBody>
      </p:sp>
      <p:sp>
        <p:nvSpPr>
          <p:cNvPr id="247" name="Shape 247"/>
          <p:cNvSpPr/>
          <p:nvPr/>
        </p:nvSpPr>
        <p:spPr>
          <a:xfrm flipH="1" rot="16187977">
            <a:off x="3874098" y="3779564"/>
            <a:ext cx="1954892" cy="2264796"/>
          </a:xfrm>
          <a:prstGeom prst="rightArrow">
            <a:avLst>
              <a:gd name="adj1" fmla="val 32000"/>
              <a:gd name="adj2" fmla="val 60763"/>
            </a:avLst>
          </a:prstGeom>
          <a:blipFill>
            <a:blip r:embed="rId5"/>
          </a:blipFill>
          <a:ln w="3175">
            <a:miter lim="400000"/>
          </a:ln>
          <a:effectLst>
            <a:outerShdw sx="100000" sy="100000" kx="0" ky="0" algn="b" rotWithShape="0" blurRad="25400" dist="0" dir="575336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765">
              <a:defRPr sz="16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4122635" y="4691459"/>
            <a:ext cx="1456348" cy="43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410765">
              <a:defRPr sz="24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Resultado</a:t>
            </a:r>
          </a:p>
        </p:txBody>
      </p:sp>
      <p:sp>
        <p:nvSpPr>
          <p:cNvPr id="249" name="Shape 249"/>
          <p:cNvSpPr/>
          <p:nvPr/>
        </p:nvSpPr>
        <p:spPr>
          <a:xfrm>
            <a:off x="2721566" y="6081117"/>
            <a:ext cx="4430138" cy="892969"/>
          </a:xfrm>
          <a:prstGeom prst="rect">
            <a:avLst/>
          </a:prstGeom>
          <a:blipFill>
            <a:blip r:embed="rId5"/>
          </a:blipFill>
          <a:ln w="3175">
            <a:miter lim="400000"/>
          </a:ln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410765">
              <a:defRPr b="1" sz="1600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Plano de Ação para Onde Ir e Como Ir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1.jpg" descr="logo-lkw_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8745" y="6190177"/>
            <a:ext cx="903735" cy="607968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>
            <p:ph type="ctrTitle"/>
          </p:nvPr>
        </p:nvSpPr>
        <p:spPr>
          <a:xfrm>
            <a:off x="668212" y="3573016"/>
            <a:ext cx="7772401" cy="1780109"/>
          </a:xfrm>
          <a:prstGeom prst="rect">
            <a:avLst/>
          </a:prstGeom>
        </p:spPr>
        <p:txBody>
          <a:bodyPr/>
          <a:lstStyle/>
          <a:p>
            <a:pPr defTabSz="457200">
              <a:defRPr sz="1950"/>
            </a:pPr>
            <a:r>
              <a:t>Que tal Começar a Ter Resultados De Verdade?</a:t>
            </a:r>
            <a:br/>
            <a:br/>
            <a:r>
              <a:t>Que tal nos perguntar?</a:t>
            </a:r>
            <a:br/>
            <a:r>
              <a:rPr u="sng">
                <a:solidFill>
                  <a:srgbClr val="0080FF"/>
                </a:solidFill>
                <a:uFill>
                  <a:solidFill>
                    <a:srgbClr val="0080FF"/>
                  </a:solidFill>
                </a:uFill>
                <a:hlinkClick r:id="rId3" invalidUrl="" action="" tgtFrame="" tooltip="" history="1" highlightClick="0" endSnd="0"/>
              </a:rPr>
              <a:t>contato@lkwbrasil.com.br</a:t>
            </a:r>
            <a:br/>
            <a:r>
              <a:t>você vai se surpreender!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Por que LKW?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LKW surgiu para ter como foco: o Resultado</a:t>
            </a:r>
          </a:p>
          <a:p>
            <a:pPr/>
            <a:r>
              <a:t>Não trabalhamos por horas e sim por projetos com escopo e resultados mensuráveis</a:t>
            </a:r>
          </a:p>
          <a:p>
            <a:pPr/>
            <a:r>
              <a:t>L – Logic</a:t>
            </a:r>
          </a:p>
          <a:p>
            <a:pPr/>
            <a:r>
              <a:t>K- Knowledge</a:t>
            </a:r>
          </a:p>
          <a:p>
            <a:pPr/>
            <a:r>
              <a:t>W - Work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Foco em Resultados</a:t>
            </a:r>
          </a:p>
        </p:txBody>
      </p:sp>
      <p:pic>
        <p:nvPicPr>
          <p:cNvPr id="187" name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896" y="2674938"/>
            <a:ext cx="7022146" cy="3451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11" y="1392146"/>
            <a:ext cx="8784978" cy="5673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Como?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258762" y="3457897"/>
            <a:ext cx="8370244" cy="1238202"/>
            <a:chOff x="0" y="0"/>
            <a:chExt cx="8370242" cy="1238201"/>
          </a:xfrm>
        </p:grpSpPr>
        <p:grpSp>
          <p:nvGrpSpPr>
            <p:cNvPr id="193" name="Group 193"/>
            <p:cNvGrpSpPr/>
            <p:nvPr/>
          </p:nvGrpSpPr>
          <p:grpSpPr>
            <a:xfrm>
              <a:off x="0" y="-1"/>
              <a:ext cx="1238202" cy="1238203"/>
              <a:chOff x="0" y="0"/>
              <a:chExt cx="1238201" cy="1238201"/>
            </a:xfrm>
          </p:grpSpPr>
          <p:sp>
            <p:nvSpPr>
              <p:cNvPr id="191" name="Shape 191"/>
              <p:cNvSpPr/>
              <p:nvPr/>
            </p:nvSpPr>
            <p:spPr>
              <a:xfrm>
                <a:off x="0" y="0"/>
                <a:ext cx="1238202" cy="1238202"/>
              </a:xfrm>
              <a:prstGeom prst="roundRect">
                <a:avLst>
                  <a:gd name="adj" fmla="val 7500"/>
                </a:avLst>
              </a:prstGeom>
              <a:solidFill>
                <a:srgbClr val="FFFF00"/>
              </a:solidFill>
              <a:ln w="25400" cap="flat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50"/>
                </a:pPr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27171" y="9017"/>
                <a:ext cx="1183859" cy="12201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850"/>
                </a:lvl1pPr>
              </a:lstStyle>
              <a:p>
                <a:pPr/>
                <a:r>
                  <a:t>Diagnóstico de necessidades</a:t>
                </a:r>
              </a:p>
            </p:txBody>
          </p:sp>
        </p:grpSp>
        <p:sp>
          <p:nvSpPr>
            <p:cNvPr id="194" name="Shape 194"/>
            <p:cNvSpPr/>
            <p:nvPr/>
          </p:nvSpPr>
          <p:spPr>
            <a:xfrm>
              <a:off x="1374403" y="482898"/>
              <a:ext cx="272405" cy="272405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97" name="Group 197"/>
            <p:cNvGrpSpPr/>
            <p:nvPr/>
          </p:nvGrpSpPr>
          <p:grpSpPr>
            <a:xfrm>
              <a:off x="1783010" y="-1"/>
              <a:ext cx="1238202" cy="1238203"/>
              <a:chOff x="0" y="0"/>
              <a:chExt cx="1238201" cy="1238201"/>
            </a:xfrm>
          </p:grpSpPr>
          <p:sp>
            <p:nvSpPr>
              <p:cNvPr id="195" name="Shape 195"/>
              <p:cNvSpPr/>
              <p:nvPr/>
            </p:nvSpPr>
            <p:spPr>
              <a:xfrm>
                <a:off x="0" y="0"/>
                <a:ext cx="1238202" cy="1238202"/>
              </a:xfrm>
              <a:prstGeom prst="roundRect">
                <a:avLst>
                  <a:gd name="adj" fmla="val 7500"/>
                </a:avLst>
              </a:prstGeom>
              <a:solidFill>
                <a:schemeClr val="accent3"/>
              </a:solidFill>
              <a:ln w="25400" cap="flat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50"/>
                </a:pPr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27171" y="289977"/>
                <a:ext cx="1183859" cy="658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850"/>
                </a:lvl1pPr>
              </a:lstStyle>
              <a:p>
                <a:pPr/>
                <a:r>
                  <a:t>Planejamento</a:t>
                </a:r>
              </a:p>
            </p:txBody>
          </p:sp>
        </p:grpSp>
        <p:sp>
          <p:nvSpPr>
            <p:cNvPr id="198" name="Shape 198"/>
            <p:cNvSpPr/>
            <p:nvPr/>
          </p:nvSpPr>
          <p:spPr>
            <a:xfrm>
              <a:off x="3157413" y="482898"/>
              <a:ext cx="272406" cy="272405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01" name="Group 201"/>
            <p:cNvGrpSpPr/>
            <p:nvPr/>
          </p:nvGrpSpPr>
          <p:grpSpPr>
            <a:xfrm>
              <a:off x="3566020" y="-1"/>
              <a:ext cx="1238203" cy="1238203"/>
              <a:chOff x="0" y="0"/>
              <a:chExt cx="1238201" cy="1238201"/>
            </a:xfrm>
          </p:grpSpPr>
          <p:sp>
            <p:nvSpPr>
              <p:cNvPr id="199" name="Shape 199"/>
              <p:cNvSpPr/>
              <p:nvPr/>
            </p:nvSpPr>
            <p:spPr>
              <a:xfrm>
                <a:off x="0" y="0"/>
                <a:ext cx="1238202" cy="1238202"/>
              </a:xfrm>
              <a:prstGeom prst="roundRect">
                <a:avLst>
                  <a:gd name="adj" fmla="val 7500"/>
                </a:avLst>
              </a:prstGeom>
              <a:solidFill>
                <a:schemeClr val="accent4"/>
              </a:solidFill>
              <a:ln w="25400" cap="flat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50">
                    <a:solidFill>
                      <a:schemeClr val="accent6">
                        <a:hueOff val="-10717809"/>
                        <a:satOff val="-95633"/>
                        <a:lumOff val="55098"/>
                      </a:schemeClr>
                    </a:solidFill>
                  </a:defRPr>
                </a:pP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27171" y="430456"/>
                <a:ext cx="1183859" cy="3772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850"/>
                </a:lvl1pPr>
              </a:lstStyle>
              <a:p>
                <a:pPr/>
                <a:r>
                  <a:t>Execução</a:t>
                </a:r>
              </a:p>
            </p:txBody>
          </p:sp>
        </p:grpSp>
        <p:sp>
          <p:nvSpPr>
            <p:cNvPr id="202" name="Shape 202"/>
            <p:cNvSpPr/>
            <p:nvPr/>
          </p:nvSpPr>
          <p:spPr>
            <a:xfrm>
              <a:off x="4940423" y="482898"/>
              <a:ext cx="272406" cy="272405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05" name="Group 205"/>
            <p:cNvGrpSpPr/>
            <p:nvPr/>
          </p:nvGrpSpPr>
          <p:grpSpPr>
            <a:xfrm>
              <a:off x="5349030" y="-1"/>
              <a:ext cx="1238203" cy="1238203"/>
              <a:chOff x="0" y="0"/>
              <a:chExt cx="1238201" cy="1238201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0"/>
                <a:ext cx="1238202" cy="1238202"/>
              </a:xfrm>
              <a:prstGeom prst="roundRect">
                <a:avLst>
                  <a:gd name="adj" fmla="val 7500"/>
                </a:avLst>
              </a:prstGeom>
              <a:solidFill>
                <a:schemeClr val="accent5"/>
              </a:solidFill>
              <a:ln w="25400" cap="flat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50"/>
                </a:p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7171" y="289977"/>
                <a:ext cx="1183859" cy="658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850"/>
                </a:lvl1pPr>
              </a:lstStyle>
              <a:p>
                <a:pPr/>
                <a:r>
                  <a:t>Melhorar Sempre</a:t>
                </a:r>
              </a:p>
            </p:txBody>
          </p:sp>
        </p:grpSp>
        <p:sp>
          <p:nvSpPr>
            <p:cNvPr id="206" name="Shape 206"/>
            <p:cNvSpPr/>
            <p:nvPr/>
          </p:nvSpPr>
          <p:spPr>
            <a:xfrm>
              <a:off x="6723434" y="482898"/>
              <a:ext cx="272405" cy="272405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09" name="Group 209"/>
            <p:cNvGrpSpPr/>
            <p:nvPr/>
          </p:nvGrpSpPr>
          <p:grpSpPr>
            <a:xfrm>
              <a:off x="7132041" y="-1"/>
              <a:ext cx="1238202" cy="1238203"/>
              <a:chOff x="0" y="0"/>
              <a:chExt cx="1238201" cy="1238201"/>
            </a:xfrm>
          </p:grpSpPr>
          <p:sp>
            <p:nvSpPr>
              <p:cNvPr id="207" name="Shape 207"/>
              <p:cNvSpPr/>
              <p:nvPr/>
            </p:nvSpPr>
            <p:spPr>
              <a:xfrm>
                <a:off x="0" y="0"/>
                <a:ext cx="1238202" cy="1238202"/>
              </a:xfrm>
              <a:prstGeom prst="roundRect">
                <a:avLst>
                  <a:gd name="adj" fmla="val 7500"/>
                </a:avLst>
              </a:prstGeom>
              <a:solidFill>
                <a:schemeClr val="accent6"/>
              </a:solidFill>
              <a:ln w="25400" cap="flat">
                <a:solidFill>
                  <a:schemeClr val="accent6">
                    <a:hueOff val="-10717809"/>
                    <a:satOff val="-95633"/>
                    <a:lumOff val="55098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850">
                    <a:solidFill>
                      <a:schemeClr val="accent6">
                        <a:hueOff val="-10717809"/>
                        <a:satOff val="-95633"/>
                        <a:lumOff val="55098"/>
                      </a:schemeClr>
                    </a:solidFill>
                  </a:defRPr>
                </a:pPr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27171" y="149497"/>
                <a:ext cx="1183859" cy="9392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noAutofit/>
              </a:bodyPr>
              <a:lstStyle>
                <a:lvl1pPr algn="ctr">
                  <a:defRPr sz="1850"/>
                </a:lvl1pPr>
              </a:lstStyle>
              <a:p>
                <a:pPr/>
                <a:r>
                  <a:t>Segurança e Resultado</a:t>
                </a:r>
              </a:p>
            </p:txBody>
          </p:sp>
        </p:grpSp>
      </p:grpSp>
      <p:pic>
        <p:nvPicPr>
          <p:cNvPr id="211" name="image1.jpg" descr="logo-lkw_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8745" y="6190177"/>
            <a:ext cx="903735" cy="607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algn="just" defTabSz="850391">
              <a:defRPr sz="4092"/>
            </a:lvl1pPr>
          </a:lstStyle>
          <a:p>
            <a:pPr/>
            <a:r>
              <a:t>Ação Conjunta - Metodologia FAIES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xfrm>
            <a:off x="468312" y="1341437"/>
            <a:ext cx="8229601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 algn="just">
              <a:spcBef>
                <a:spcPts val="400"/>
              </a:spcBef>
              <a:defRPr sz="1800"/>
            </a:pPr>
            <a:r>
              <a:t>Levar resultado para os clientes não se resume a sentar e ficar olhando os números, mas acima de tudo agir.</a:t>
            </a:r>
          </a:p>
          <a:p>
            <a:pPr marL="0" indent="0" algn="just">
              <a:spcBef>
                <a:spcPts val="400"/>
              </a:spcBef>
              <a:buClrTx/>
              <a:buSzTx/>
              <a:buFontTx/>
              <a:buNone/>
              <a:defRPr sz="1800"/>
            </a:pPr>
          </a:p>
          <a:p>
            <a:pPr algn="just">
              <a:spcBef>
                <a:spcPts val="400"/>
              </a:spcBef>
              <a:defRPr sz="1800"/>
            </a:pPr>
            <a:r>
              <a:t>Por isso nossa forma de trabalho é baseada na Metodologia FAIES, desenvolvida pela Dra Kélen de Abreu.</a:t>
            </a:r>
          </a:p>
          <a:p>
            <a:pPr marL="0" indent="0" algn="just">
              <a:spcBef>
                <a:spcPts val="400"/>
              </a:spcBef>
              <a:buClrTx/>
              <a:buSzTx/>
              <a:buFontTx/>
              <a:buNone/>
              <a:defRPr sz="1800"/>
            </a:pPr>
          </a:p>
          <a:p>
            <a:pPr algn="just">
              <a:spcBef>
                <a:spcPts val="400"/>
              </a:spcBef>
              <a:defRPr sz="1800"/>
            </a:pPr>
            <a:r>
              <a:t>Para a LKWBrasil o tempo conta muito, por isso nossas ações dividem-se em emergenciais, urgentes e necessárias.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algn="just"/>
          </a:lstStyle>
          <a:p>
            <a:pPr/>
            <a:r>
              <a:t>Sobre Kélen - Formação</a:t>
            </a:r>
          </a:p>
        </p:txBody>
      </p:sp>
      <p:sp>
        <p:nvSpPr>
          <p:cNvPr id="217" name="Shape 217"/>
          <p:cNvSpPr/>
          <p:nvPr>
            <p:ph type="body" idx="1"/>
          </p:nvPr>
        </p:nvSpPr>
        <p:spPr>
          <a:xfrm>
            <a:off x="468312" y="1341437"/>
            <a:ext cx="8229601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 algn="just">
              <a:spcBef>
                <a:spcPts val="400"/>
              </a:spcBef>
              <a:defRPr sz="1800"/>
            </a:pPr>
            <a:r>
              <a:t>Doutora em Educação pela Universidad Del Mar, Chile; </a:t>
            </a:r>
          </a:p>
          <a:p>
            <a:pPr algn="just">
              <a:spcBef>
                <a:spcPts val="400"/>
              </a:spcBef>
              <a:defRPr i="1" sz="1800"/>
            </a:pPr>
            <a:r>
              <a:t>Competitive Strategy</a:t>
            </a:r>
            <a:r>
              <a:rPr i="0"/>
              <a:t> pela LMU – Universidade de Munique;  </a:t>
            </a:r>
          </a:p>
          <a:p>
            <a:pPr algn="just">
              <a:spcBef>
                <a:spcPts val="400"/>
              </a:spcBef>
              <a:defRPr sz="1800"/>
            </a:pPr>
            <a:r>
              <a:t>Mestre em Administração pela Univ. Estadual de SC-UDESC, com foco em Gestão Estratégica das Organizações. </a:t>
            </a:r>
          </a:p>
          <a:p>
            <a:pPr algn="just">
              <a:spcBef>
                <a:spcPts val="400"/>
              </a:spcBef>
              <a:defRPr sz="1800"/>
            </a:pPr>
            <a:r>
              <a:t>Graduada em Administração pela Univ. Federal de SC – UFSC</a:t>
            </a:r>
          </a:p>
          <a:p>
            <a:pPr algn="just">
              <a:spcBef>
                <a:spcPts val="400"/>
              </a:spcBef>
              <a:defRPr sz="1800"/>
            </a:pPr>
            <a:r>
              <a:t>Graduada em Educação Física pela Univ. Estadual de SC-UDESC</a:t>
            </a:r>
          </a:p>
          <a:p>
            <a:pPr algn="just">
              <a:spcBef>
                <a:spcPts val="400"/>
              </a:spcBef>
              <a:defRPr i="1" sz="1800"/>
            </a:pPr>
            <a:r>
              <a:t>Balance Score Card Certificate</a:t>
            </a:r>
            <a:r>
              <a:rPr i="0"/>
              <a:t>;</a:t>
            </a:r>
            <a:endParaRPr i="0"/>
          </a:p>
          <a:p>
            <a:pPr algn="just">
              <a:spcBef>
                <a:spcPts val="400"/>
              </a:spcBef>
              <a:defRPr sz="1800"/>
            </a:pPr>
            <a:r>
              <a:t>Notação BPMN; </a:t>
            </a:r>
          </a:p>
          <a:p>
            <a:pPr algn="just">
              <a:spcBef>
                <a:spcPts val="400"/>
              </a:spcBef>
              <a:defRPr sz="1800"/>
            </a:pPr>
            <a:r>
              <a:t>Designer Institucional para EAD</a:t>
            </a:r>
          </a:p>
          <a:p>
            <a:pPr algn="just">
              <a:spcBef>
                <a:spcPts val="400"/>
              </a:spcBef>
              <a:defRPr sz="1800"/>
            </a:pPr>
            <a:r>
              <a:t>Personal and Professional Coach pela Sociedade Brasileira de Coach</a:t>
            </a:r>
          </a:p>
          <a:p>
            <a:pPr algn="just">
              <a:spcBef>
                <a:spcPts val="400"/>
              </a:spcBef>
              <a:defRPr sz="1800"/>
            </a:pPr>
            <a:r>
              <a:t>Desenvolvedora da Ferramenta FAIES e Gerenciador de Carreiras</a:t>
            </a:r>
          </a:p>
          <a:p>
            <a:pPr algn="just">
              <a:spcBef>
                <a:spcPts val="400"/>
              </a:spcBef>
              <a:defRPr sz="1800"/>
            </a:pPr>
            <a:r>
              <a:t>Fala Português, Inglês, Espanhol, Francês e Alemão</a:t>
            </a:r>
          </a:p>
        </p:txBody>
      </p:sp>
      <p:pic>
        <p:nvPicPr>
          <p:cNvPr id="218" name="image4.jpg" descr="http://www.lkwbrasil.com.br/imagens_index/SITEKELE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1725" y="260350"/>
            <a:ext cx="1143000" cy="1495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algn="just"/>
          </a:lstStyle>
          <a:p>
            <a:pPr/>
            <a:r>
              <a:t>Sobre Kélen - Experiências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xfrm>
            <a:off x="468312" y="1341437"/>
            <a:ext cx="8229601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 algn="just">
              <a:spcBef>
                <a:spcPts val="400"/>
              </a:spcBef>
              <a:defRPr sz="1800"/>
            </a:pPr>
            <a:r>
              <a:t>Consultora na área de análise e estruturação de Empresas</a:t>
            </a:r>
          </a:p>
          <a:p>
            <a:pPr lvl="1" marL="576262" indent="-274320" algn="just">
              <a:spcBef>
                <a:spcPts val="300"/>
              </a:spcBef>
              <a:defRPr sz="1400"/>
            </a:pPr>
            <a:r>
              <a:t>Reestruturação Financeira</a:t>
            </a:r>
            <a:endParaRPr sz="2200"/>
          </a:p>
          <a:p>
            <a:pPr lvl="1" marL="576262" indent="-274320" algn="just">
              <a:spcBef>
                <a:spcPts val="300"/>
              </a:spcBef>
              <a:defRPr sz="1400"/>
            </a:pPr>
            <a:r>
              <a:t>Gestão Estratégica</a:t>
            </a:r>
            <a:endParaRPr sz="2200"/>
          </a:p>
          <a:p>
            <a:pPr lvl="1" marL="576262" indent="-274320" algn="just">
              <a:spcBef>
                <a:spcPts val="300"/>
              </a:spcBef>
              <a:defRPr sz="1400"/>
            </a:pPr>
            <a:r>
              <a:t>Mapeamento de Processos</a:t>
            </a:r>
            <a:endParaRPr sz="2200"/>
          </a:p>
          <a:p>
            <a:pPr lvl="1" marL="576262" indent="-274320" algn="just">
              <a:spcBef>
                <a:spcPts val="300"/>
              </a:spcBef>
              <a:defRPr sz="1400"/>
            </a:pPr>
            <a:r>
              <a:t>Gestão de Projetos</a:t>
            </a:r>
            <a:endParaRPr sz="2200"/>
          </a:p>
          <a:p>
            <a:pPr lvl="1" marL="576262" indent="-274320" algn="just">
              <a:spcBef>
                <a:spcPts val="300"/>
              </a:spcBef>
              <a:defRPr sz="1400"/>
            </a:pPr>
            <a:r>
              <a:t>Sistemas de Informações Gerenciais</a:t>
            </a:r>
            <a:endParaRPr sz="2200"/>
          </a:p>
          <a:p>
            <a:pPr lvl="1" marL="576262" indent="-274320" algn="just">
              <a:spcBef>
                <a:spcPts val="300"/>
              </a:spcBef>
              <a:defRPr sz="1400"/>
            </a:pPr>
            <a:r>
              <a:t>Desenvolvimento de Produtos</a:t>
            </a:r>
            <a:endParaRPr sz="2200"/>
          </a:p>
          <a:p>
            <a:pPr lvl="1" marL="576262" indent="-274320" algn="just">
              <a:spcBef>
                <a:spcPts val="300"/>
              </a:spcBef>
              <a:defRPr sz="1400"/>
            </a:pPr>
            <a:r>
              <a:t>Estudos de Mercado e viabilidade financeira</a:t>
            </a:r>
            <a:endParaRPr sz="2200"/>
          </a:p>
          <a:p>
            <a:pPr indent="-285750" algn="just">
              <a:spcBef>
                <a:spcPts val="400"/>
              </a:spcBef>
              <a:defRPr sz="1800"/>
            </a:pPr>
            <a:r>
              <a:t>Experiência em projetos internacionais </a:t>
            </a:r>
          </a:p>
          <a:p>
            <a:pPr lvl="1" marL="576262" indent="-274320" algn="just">
              <a:spcBef>
                <a:spcPts val="300"/>
              </a:spcBef>
              <a:defRPr sz="1400"/>
            </a:pPr>
            <a:r>
              <a:t>Angola</a:t>
            </a:r>
            <a:endParaRPr sz="2200"/>
          </a:p>
          <a:p>
            <a:pPr lvl="1" marL="576262" indent="-274320" algn="just">
              <a:spcBef>
                <a:spcPts val="300"/>
              </a:spcBef>
              <a:defRPr sz="1400"/>
            </a:pPr>
            <a:r>
              <a:t>Canadá</a:t>
            </a:r>
            <a:endParaRPr sz="2200"/>
          </a:p>
          <a:p>
            <a:pPr lvl="1" marL="576262" indent="-274320" algn="just">
              <a:spcBef>
                <a:spcPts val="300"/>
              </a:spcBef>
              <a:defRPr sz="1400"/>
            </a:pPr>
            <a:r>
              <a:t>Chile</a:t>
            </a:r>
            <a:endParaRPr sz="2200"/>
          </a:p>
          <a:p>
            <a:pPr lvl="1" marL="576262" indent="-274320" algn="just">
              <a:spcBef>
                <a:spcPts val="300"/>
              </a:spcBef>
              <a:defRPr sz="1400"/>
            </a:pPr>
            <a:r>
              <a:t>EUA</a:t>
            </a:r>
          </a:p>
        </p:txBody>
      </p:sp>
      <p:pic>
        <p:nvPicPr>
          <p:cNvPr id="222" name="image4.jpg" descr="http://www.lkwbrasil.com.br/imagens_index/SITEKELE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1725" y="260350"/>
            <a:ext cx="1143000" cy="1495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Sobre Wesley - Formação</a:t>
            </a:r>
          </a:p>
        </p:txBody>
      </p:sp>
      <p:pic>
        <p:nvPicPr>
          <p:cNvPr id="225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5824" y="282521"/>
            <a:ext cx="1254139" cy="91423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800"/>
            </a:pPr>
            <a:r>
              <a:t>Conselheiro de Administração por Experiência   pelo Instituto Brasileiro de Governança Corporativa- IBGC. </a:t>
            </a:r>
          </a:p>
          <a:p>
            <a:pPr>
              <a:spcBef>
                <a:spcPts val="400"/>
              </a:spcBef>
              <a:defRPr sz="1800"/>
            </a:pPr>
            <a:r>
              <a:t>Mestre em Controladoria e Contabilidade Estratégica pela FECAP. </a:t>
            </a:r>
          </a:p>
          <a:p>
            <a:pPr>
              <a:spcBef>
                <a:spcPts val="400"/>
              </a:spcBef>
              <a:defRPr sz="1800"/>
            </a:pPr>
            <a:r>
              <a:t>Pós-graduado – International  Business and Management - University of California – USA. </a:t>
            </a:r>
          </a:p>
          <a:p>
            <a:pPr>
              <a:spcBef>
                <a:spcPts val="400"/>
              </a:spcBef>
              <a:defRPr sz="1800"/>
            </a:pPr>
            <a:r>
              <a:t>Graduado em Ciências Contábeis pela Universidade Estadual do Paraná</a:t>
            </a:r>
          </a:p>
          <a:p>
            <a:pPr>
              <a:spcBef>
                <a:spcPts val="400"/>
              </a:spcBef>
              <a:defRPr sz="1800"/>
            </a:pPr>
            <a:r>
              <a:t>Fala Português, Inglês e Espanhol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Sobre Wesley - Experiência</a:t>
            </a:r>
          </a:p>
        </p:txBody>
      </p:sp>
      <p:pic>
        <p:nvPicPr>
          <p:cNvPr id="229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5824" y="282521"/>
            <a:ext cx="1254139" cy="91423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800"/>
            </a:pPr>
            <a:r>
              <a:t>Profissional com mais de 19 anos de experiência na área financeira, atuando em empresas nacionais e multinacionais de médio e grande porte dos segmentos de auditoria, consultoria, energia, bancária e trading, como: Deloitte, Copel, Unibanco, Moore Stephens,  S/A Fluxo. </a:t>
            </a:r>
          </a:p>
          <a:p>
            <a:pPr>
              <a:spcBef>
                <a:spcPts val="400"/>
              </a:spcBef>
              <a:defRPr sz="1800"/>
            </a:pPr>
            <a:r>
              <a:t>Ampla vivência profissional em: reestruturação organizacional; - aquisições e incorporações;  negociação com bancos nacionais e internacionais; acompanhamento e planejamento orçamentário e de fluxo de caixa;  relatórios gerenciais de acompanhamento das operações (rentabilidade, custo e retorno);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Forma de Onda">
  <a:themeElements>
    <a:clrScheme name="Forma de On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Forma de Onda">
      <a:majorFont>
        <a:latin typeface="Helvetica"/>
        <a:ea typeface="Helvetica"/>
        <a:cs typeface="Helvetica"/>
      </a:majorFont>
      <a:minorFont>
        <a:latin typeface="Candara"/>
        <a:ea typeface="Candara"/>
        <a:cs typeface="Candara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hueOff val="-10717809"/>
            <a:satOff val="-95633"/>
            <a:lumOff val="55098"/>
          </a:schemeClr>
        </a:solidFill>
        <a:ln w="15875" cap="flat">
          <a:solidFill>
            <a:srgbClr val="1D82B7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1D82B7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ma de Onda">
  <a:themeElements>
    <a:clrScheme name="Forma de On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Forma de Onda">
      <a:majorFont>
        <a:latin typeface="Helvetica"/>
        <a:ea typeface="Helvetica"/>
        <a:cs typeface="Helvetica"/>
      </a:majorFont>
      <a:minorFont>
        <a:latin typeface="Candara"/>
        <a:ea typeface="Candara"/>
        <a:cs typeface="Candara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hueOff val="-10717809"/>
            <a:satOff val="-95633"/>
            <a:lumOff val="55098"/>
          </a:schemeClr>
        </a:solidFill>
        <a:ln w="15875" cap="flat">
          <a:solidFill>
            <a:srgbClr val="1D82B7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1D82B7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