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73" r:id="rId4"/>
    <p:sldId id="279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uda" panose="020B0604020202020204" charset="0"/>
      <p:regular r:id="rId11"/>
      <p:bold r:id="rId12"/>
    </p:embeddedFont>
    <p:embeddedFont>
      <p:font typeface="Ruda Regular" panose="020B0604020202020204" charset="0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AbnZRxXn+e0cVTCgwHAs4PGvu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49" autoAdjust="0"/>
  </p:normalViewPr>
  <p:slideViewPr>
    <p:cSldViewPr snapToGrid="0">
      <p:cViewPr varScale="1">
        <p:scale>
          <a:sx n="48" d="100"/>
          <a:sy n="48" d="100"/>
        </p:scale>
        <p:origin x="63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/>
        </p:nvSpPr>
        <p:spPr>
          <a:xfrm>
            <a:off x="2891030" y="5550729"/>
            <a:ext cx="12505940" cy="334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47" b="0" i="0" u="none" strike="noStrike" cap="none" dirty="0">
                <a:solidFill>
                  <a:srgbClr val="E4E4E4"/>
                </a:solidFill>
                <a:latin typeface="Ruda"/>
                <a:ea typeface="Ruda"/>
                <a:cs typeface="Ruda"/>
                <a:sym typeface="Ruda"/>
              </a:rPr>
              <a:t>Service Center e </a:t>
            </a:r>
            <a:r>
              <a:rPr lang="pt-BR" sz="7247" b="0" i="0" u="none" strike="noStrike" cap="none" dirty="0" err="1">
                <a:solidFill>
                  <a:srgbClr val="E4E4E4"/>
                </a:solidFill>
                <a:latin typeface="Ruda"/>
                <a:ea typeface="Ruda"/>
                <a:cs typeface="Ruda"/>
                <a:sym typeface="Ruda"/>
              </a:rPr>
              <a:t>Meta-Dados</a:t>
            </a:r>
            <a:endParaRPr lang="pt-BR" sz="2000" dirty="0">
              <a:solidFill>
                <a:srgbClr val="E4E4E4"/>
              </a:solidFill>
              <a:latin typeface="Ruda"/>
              <a:sym typeface="Ruda"/>
            </a:endParaRPr>
          </a:p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>
                <a:solidFill>
                  <a:srgbClr val="E4E4E4"/>
                </a:solidFill>
                <a:latin typeface="Ruda"/>
                <a:sym typeface="Ruda"/>
              </a:rPr>
              <a:t>Aula 06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E4E4E4"/>
                </a:solidFill>
                <a:latin typeface="Ruda"/>
                <a:sym typeface="Ruda"/>
              </a:rPr>
              <a:t>Explorando os </a:t>
            </a:r>
            <a:r>
              <a:rPr lang="pt-BR" sz="4000" dirty="0" err="1">
                <a:solidFill>
                  <a:srgbClr val="E4E4E4"/>
                </a:solidFill>
                <a:latin typeface="Ruda"/>
                <a:sym typeface="Ruda"/>
              </a:rPr>
              <a:t>Meta-Dados</a:t>
            </a:r>
            <a:r>
              <a:rPr lang="pt-BR" sz="4000" dirty="0">
                <a:solidFill>
                  <a:srgbClr val="E4E4E4"/>
                </a:solidFill>
                <a:latin typeface="Ruda"/>
                <a:sym typeface="Ruda"/>
              </a:rPr>
              <a:t> (Parte 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8"/>
          <p:cNvGrpSpPr/>
          <p:nvPr/>
        </p:nvGrpSpPr>
        <p:grpSpPr>
          <a:xfrm>
            <a:off x="3482672" y="0"/>
            <a:ext cx="152400" cy="9431540"/>
            <a:chOff x="0" y="0"/>
            <a:chExt cx="203200" cy="12575387"/>
          </a:xfrm>
        </p:grpSpPr>
        <p:pic>
          <p:nvPicPr>
            <p:cNvPr id="217" name="Google Shape;217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-4413956" y="4413956"/>
              <a:ext cx="9031111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-4413956" y="7958232"/>
              <a:ext cx="9031111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18"/>
          <p:cNvSpPr txBox="1"/>
          <p:nvPr/>
        </p:nvSpPr>
        <p:spPr>
          <a:xfrm>
            <a:off x="4405350" y="1769232"/>
            <a:ext cx="10662600" cy="88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Entidades</a:t>
            </a:r>
            <a:r>
              <a:rPr kumimoji="0" lang="en-US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 </a:t>
            </a:r>
            <a:r>
              <a:rPr kumimoji="0" lang="en-US" sz="2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dinâmicas</a:t>
            </a:r>
            <a:r>
              <a:rPr kumimoji="0" lang="en-US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 e </a:t>
            </a:r>
            <a:r>
              <a:rPr kumimoji="0" lang="en-US" sz="2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seus</a:t>
            </a:r>
            <a:r>
              <a:rPr kumimoji="0" lang="en-US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 </a:t>
            </a:r>
            <a:r>
              <a:rPr kumimoji="0" lang="en-US" sz="2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atributos</a:t>
            </a:r>
            <a:r>
              <a:rPr kumimoji="0" lang="en-US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50" dirty="0" err="1">
                <a:solidFill>
                  <a:srgbClr val="FFFFFF"/>
                </a:solidFill>
                <a:latin typeface="Ruda"/>
                <a:sym typeface="Ruda"/>
              </a:rPr>
              <a:t>Entidades</a:t>
            </a:r>
            <a:r>
              <a:rPr lang="en-US" sz="2050" dirty="0">
                <a:solidFill>
                  <a:srgbClr val="FFFFFF"/>
                </a:solidFill>
                <a:latin typeface="Ruda"/>
                <a:sym typeface="Ruda"/>
              </a:rPr>
              <a:t> </a:t>
            </a:r>
            <a:r>
              <a:rPr lang="en-US" sz="2050" dirty="0" err="1">
                <a:solidFill>
                  <a:srgbClr val="FFFFFF"/>
                </a:solidFill>
                <a:latin typeface="Ruda"/>
                <a:sym typeface="Ruda"/>
              </a:rPr>
              <a:t>estáticas</a:t>
            </a:r>
            <a:r>
              <a:rPr lang="en-US" sz="2050" dirty="0">
                <a:solidFill>
                  <a:srgbClr val="FFFFFF"/>
                </a:solidFill>
                <a:latin typeface="Ruda"/>
                <a:sym typeface="Ruda"/>
              </a:rPr>
              <a:t> e </a:t>
            </a:r>
            <a:r>
              <a:rPr lang="en-US" sz="2050" dirty="0" err="1">
                <a:solidFill>
                  <a:srgbClr val="FFFFFF"/>
                </a:solidFill>
                <a:latin typeface="Ruda"/>
                <a:sym typeface="Ruda"/>
              </a:rPr>
              <a:t>seus</a:t>
            </a:r>
            <a:r>
              <a:rPr lang="en-US" sz="2050" dirty="0">
                <a:solidFill>
                  <a:srgbClr val="FFFFFF"/>
                </a:solidFill>
                <a:latin typeface="Ruda"/>
                <a:sym typeface="Ruda"/>
              </a:rPr>
              <a:t> records </a:t>
            </a:r>
            <a:r>
              <a:rPr lang="en-US" sz="2050" dirty="0" err="1">
                <a:solidFill>
                  <a:srgbClr val="FFFFFF"/>
                </a:solidFill>
                <a:latin typeface="Ruda"/>
                <a:sym typeface="Ruda"/>
              </a:rPr>
              <a:t>estáticos</a:t>
            </a:r>
            <a:r>
              <a:rPr lang="en-US" sz="2050" dirty="0">
                <a:solidFill>
                  <a:srgbClr val="FFFFFF"/>
                </a:solidFill>
                <a:latin typeface="Ruda"/>
                <a:sym typeface="Ruda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4405346" y="855459"/>
            <a:ext cx="10399983" cy="121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623" b="0" i="0" u="none" strike="noStrike" kern="0" cap="none" spc="0" normalizeH="0" baseline="0" noProof="0" dirty="0">
                <a:ln>
                  <a:noFill/>
                </a:ln>
                <a:solidFill>
                  <a:srgbClr val="CCD42F"/>
                </a:solidFill>
                <a:effectLst/>
                <a:uLnTx/>
                <a:uFillTx/>
                <a:latin typeface="Ruda Regular"/>
                <a:ea typeface="Ruda Regular"/>
                <a:cs typeface="Ruda Regular"/>
                <a:sym typeface="Ruda Regular"/>
              </a:rPr>
              <a:t>Entities/Static Entities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>
            <a:off x="4405346" y="2882055"/>
            <a:ext cx="12749593" cy="121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623" b="0" i="0" u="none" strike="noStrike" kern="0" cap="none" spc="0" normalizeH="0" baseline="0" noProof="0" dirty="0">
                <a:ln>
                  <a:noFill/>
                </a:ln>
                <a:solidFill>
                  <a:srgbClr val="CCD42F"/>
                </a:solidFill>
                <a:effectLst/>
                <a:uLnTx/>
                <a:uFillTx/>
                <a:latin typeface="Ruda Regular"/>
                <a:ea typeface="Ruda Regular"/>
                <a:cs typeface="Ruda Regular"/>
                <a:sym typeface="Ruda Regular"/>
              </a:rPr>
              <a:t>Timers (Cyclic Jobs)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4405350" y="3795823"/>
            <a:ext cx="10662600" cy="132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Configuração</a:t>
            </a:r>
            <a:r>
              <a:rPr kumimoji="0" lang="en-US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 de timers.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Timeout </a:t>
            </a:r>
            <a:r>
              <a:rPr kumimoji="0" lang="en-US" sz="2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padrão</a:t>
            </a:r>
            <a:r>
              <a:rPr kumimoji="0" lang="en-US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 vs. timeout </a:t>
            </a:r>
            <a:r>
              <a:rPr kumimoji="0" lang="en-US" sz="2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efetivo</a:t>
            </a:r>
            <a:r>
              <a:rPr kumimoji="0" lang="en-US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50" dirty="0" err="1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Início</a:t>
            </a:r>
            <a:r>
              <a:rPr lang="en-US" sz="2050" dirty="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 de timer </a:t>
            </a:r>
            <a:r>
              <a:rPr lang="en-US" sz="2050" dirty="0" err="1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programaticamente</a:t>
            </a:r>
            <a:r>
              <a:rPr lang="en-US" sz="2050" dirty="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 (</a:t>
            </a:r>
            <a:r>
              <a:rPr lang="en-US" sz="2050" dirty="0" err="1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sem</a:t>
            </a:r>
            <a:r>
              <a:rPr lang="en-US" sz="2050" dirty="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 Wake Timer).</a:t>
            </a:r>
            <a:endParaRPr kumimoji="0" lang="en-US" sz="2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da"/>
              <a:ea typeface="Ruda"/>
              <a:cs typeface="Ruda"/>
              <a:sym typeface="Ruda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4405346" y="5350305"/>
            <a:ext cx="11079819" cy="121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623" b="0" i="0" u="none" strike="noStrike" kern="0" cap="none" spc="0" normalizeH="0" baseline="0" noProof="0" dirty="0">
                <a:ln>
                  <a:noFill/>
                </a:ln>
                <a:solidFill>
                  <a:srgbClr val="CCD42F"/>
                </a:solidFill>
                <a:effectLst/>
                <a:uLnTx/>
                <a:uFillTx/>
                <a:latin typeface="Ruda Regular"/>
                <a:ea typeface="Ruda Regular"/>
                <a:cs typeface="Ruda Regular"/>
                <a:sym typeface="Ruda Regular"/>
              </a:rPr>
              <a:t>Process (BPT)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4405350" y="6264074"/>
            <a:ext cx="10662600" cy="132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Definições</a:t>
            </a:r>
            <a:r>
              <a:rPr kumimoji="0" lang="en-US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 de </a:t>
            </a:r>
            <a:r>
              <a:rPr kumimoji="0" lang="en-US" sz="2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processos</a:t>
            </a:r>
            <a:r>
              <a:rPr kumimoji="0" lang="en-US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 e </a:t>
            </a:r>
            <a:r>
              <a:rPr kumimoji="0" lang="en-US" sz="2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atividades</a:t>
            </a:r>
            <a:r>
              <a:rPr kumimoji="0" lang="en-US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ea typeface="Ruda"/>
                <a:cs typeface="Ruda"/>
                <a:sym typeface="Ruda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50" dirty="0" err="1">
                <a:solidFill>
                  <a:srgbClr val="FFFFFF"/>
                </a:solidFill>
                <a:latin typeface="Ruda"/>
                <a:sym typeface="Ruda"/>
              </a:rPr>
              <a:t>Instâncias</a:t>
            </a:r>
            <a:r>
              <a:rPr lang="en-US" sz="2050" dirty="0">
                <a:solidFill>
                  <a:srgbClr val="FFFFFF"/>
                </a:solidFill>
                <a:latin typeface="Ruda"/>
                <a:sym typeface="Ruda"/>
              </a:rPr>
              <a:t> de </a:t>
            </a:r>
            <a:r>
              <a:rPr lang="en-US" sz="2050" dirty="0" err="1">
                <a:solidFill>
                  <a:srgbClr val="FFFFFF"/>
                </a:solidFill>
                <a:latin typeface="Ruda"/>
                <a:sym typeface="Ruda"/>
              </a:rPr>
              <a:t>processos</a:t>
            </a:r>
            <a:r>
              <a:rPr lang="en-US" sz="2050" dirty="0">
                <a:solidFill>
                  <a:srgbClr val="FFFFFF"/>
                </a:solidFill>
                <a:latin typeface="Ruda"/>
                <a:sym typeface="Ruda"/>
              </a:rPr>
              <a:t> e </a:t>
            </a:r>
            <a:r>
              <a:rPr lang="en-US" sz="2050" dirty="0" err="1">
                <a:solidFill>
                  <a:srgbClr val="FFFFFF"/>
                </a:solidFill>
                <a:latin typeface="Ruda"/>
                <a:sym typeface="Ruda"/>
              </a:rPr>
              <a:t>atividades</a:t>
            </a:r>
            <a:r>
              <a:rPr lang="en-US" sz="2050" dirty="0">
                <a:solidFill>
                  <a:srgbClr val="FFFFFF"/>
                </a:solidFill>
                <a:latin typeface="Ruda"/>
                <a:sym typeface="Ruda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cs typeface="Arial"/>
                <a:sym typeface="Ruda"/>
              </a:rPr>
              <a:t>Inputs/outputs de </a:t>
            </a:r>
            <a:r>
              <a:rPr kumimoji="0" lang="en-US" sz="2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cs typeface="Arial"/>
                <a:sym typeface="Ruda"/>
              </a:rPr>
              <a:t>processos</a:t>
            </a:r>
            <a:r>
              <a:rPr kumimoji="0" lang="en-US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da"/>
                <a:cs typeface="Arial"/>
                <a:sym typeface="Ruda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0121" y="1045032"/>
            <a:ext cx="677503" cy="67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0121" y="3071628"/>
            <a:ext cx="677503" cy="67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0121" y="5567224"/>
            <a:ext cx="677503" cy="6775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23;p18">
            <a:extLst>
              <a:ext uri="{FF2B5EF4-FFF2-40B4-BE49-F238E27FC236}">
                <a16:creationId xmlns:a16="http://schemas.microsoft.com/office/drawing/2014/main" id="{A69B665E-B281-4E8E-9D3D-505451ECFBDC}"/>
              </a:ext>
            </a:extLst>
          </p:cNvPr>
          <p:cNvSpPr txBox="1"/>
          <p:nvPr/>
        </p:nvSpPr>
        <p:spPr>
          <a:xfrm>
            <a:off x="4405346" y="7774109"/>
            <a:ext cx="11079819" cy="121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623" dirty="0">
                <a:solidFill>
                  <a:srgbClr val="CCD42F"/>
                </a:solidFill>
                <a:latin typeface="Ruda Regular"/>
                <a:sym typeface="Ruda Regular"/>
              </a:rPr>
              <a:t>Monitoring Logs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" name="Google Shape;227;p18">
            <a:extLst>
              <a:ext uri="{FF2B5EF4-FFF2-40B4-BE49-F238E27FC236}">
                <a16:creationId xmlns:a16="http://schemas.microsoft.com/office/drawing/2014/main" id="{5A1E8FF2-8ADC-43C6-9BF9-EB035E655E7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0121" y="7991028"/>
            <a:ext cx="677503" cy="67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79</Words>
  <Application>Microsoft Office PowerPoint</Application>
  <PresentationFormat>Custom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Ruda</vt:lpstr>
      <vt:lpstr>Arial</vt:lpstr>
      <vt:lpstr>Ruda Regular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Caio Santana</dc:creator>
  <cp:lastModifiedBy>Caio Santana</cp:lastModifiedBy>
  <cp:revision>24</cp:revision>
  <dcterms:created xsi:type="dcterms:W3CDTF">2006-08-16T00:00:00Z</dcterms:created>
  <dcterms:modified xsi:type="dcterms:W3CDTF">2021-11-29T04:33:15Z</dcterms:modified>
</cp:coreProperties>
</file>