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6" descr=""/>
          <p:cNvPicPr/>
          <p:nvPr/>
        </p:nvPicPr>
        <p:blipFill>
          <a:blip r:embed="rId2"/>
          <a:stretch/>
        </p:blipFill>
        <p:spPr>
          <a:xfrm>
            <a:off x="-2880" y="0"/>
            <a:ext cx="12197520" cy="6857640"/>
          </a:xfrm>
          <a:prstGeom prst="rect">
            <a:avLst/>
          </a:prstGeom>
          <a:ln>
            <a:noFill/>
          </a:ln>
        </p:spPr>
      </p:pic>
      <p:sp>
        <p:nvSpPr>
          <p:cNvPr id="1" name="CustomShape 1"/>
          <p:cNvSpPr/>
          <p:nvPr/>
        </p:nvSpPr>
        <p:spPr>
          <a:xfrm>
            <a:off x="0" y="6560280"/>
            <a:ext cx="7639200" cy="29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1340" spc="-1" strike="noStrike">
                <a:solidFill>
                  <a:srgbClr val="ffffff"/>
                </a:solidFill>
                <a:latin typeface="Arial"/>
              </a:rPr>
              <a:t>Hacking de Infraestruturas - ITSafe Brasil</a:t>
            </a:r>
            <a:endParaRPr b="0" lang="pt-BR" sz="1340" spc="-1" strike="noStrike">
              <a:latin typeface="Arial"/>
            </a:endParaRPr>
          </a:p>
        </p:txBody>
      </p:sp>
      <p:sp>
        <p:nvSpPr>
          <p:cNvPr id="2" name="CustomShape 2"/>
          <p:cNvSpPr/>
          <p:nvPr/>
        </p:nvSpPr>
        <p:spPr>
          <a:xfrm>
            <a:off x="6332760" y="6560280"/>
            <a:ext cx="5858640" cy="29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pt-BR" sz="1340" spc="-1" strike="noStrike">
                <a:solidFill>
                  <a:srgbClr val="ffffff"/>
                </a:solidFill>
                <a:latin typeface="Calibri"/>
              </a:rPr>
              <a:t>Shay Alfasi</a:t>
            </a:r>
            <a:endParaRPr b="0" lang="pt-BR" sz="1340" spc="-1" strike="noStrike">
              <a:latin typeface="Arial"/>
            </a:endParaRPr>
          </a:p>
        </p:txBody>
      </p:sp>
      <p:sp>
        <p:nvSpPr>
          <p:cNvPr id="3" name="CustomShape 3"/>
          <p:cNvSpPr/>
          <p:nvPr/>
        </p:nvSpPr>
        <p:spPr>
          <a:xfrm>
            <a:off x="2404440" y="4512600"/>
            <a:ext cx="6857640" cy="1339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800" spc="-1" strike="noStrike">
                <a:solidFill>
                  <a:srgbClr val="ffffff"/>
                </a:solidFill>
                <a:latin typeface="Calibri"/>
              </a:rPr>
              <a:t>Curso de Hacking para Infraestruturas e redes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latin typeface="Calibri"/>
              </a:rPr>
              <a:t>Shay Alfasi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latin typeface="Calibri"/>
              </a:rPr>
              <a:t>Tradução: Luli Rosenberg &amp; Helton Wernik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6597360"/>
            <a:ext cx="12191760" cy="260280"/>
          </a:xfrm>
          <a:prstGeom prst="rect">
            <a:avLst/>
          </a:prstGeom>
          <a:solidFill>
            <a:srgbClr val="09091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0" y="6560280"/>
            <a:ext cx="7639200" cy="29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1340" spc="-1" strike="noStrike">
                <a:solidFill>
                  <a:srgbClr val="ffffff"/>
                </a:solidFill>
                <a:latin typeface="Arial"/>
                <a:ea typeface="맑은 고딕"/>
              </a:rPr>
              <a:t>Hacking de Infraestruturas - ITSafe Brasil</a:t>
            </a:r>
            <a:endParaRPr b="0" lang="pt-BR" sz="1340" spc="-1" strike="noStrike"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332760" y="6560280"/>
            <a:ext cx="5858640" cy="29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pt-BR" sz="1340" spc="-1" strike="noStrike">
                <a:solidFill>
                  <a:srgbClr val="ffffff"/>
                </a:solidFill>
                <a:latin typeface="Calibri"/>
              </a:rPr>
              <a:t>Shay Alfasi</a:t>
            </a:r>
            <a:endParaRPr b="0" lang="pt-BR" sz="1340" spc="-1" strike="noStrike">
              <a:latin typeface="Arial"/>
            </a:endParaRPr>
          </a:p>
        </p:txBody>
      </p:sp>
      <p:pic>
        <p:nvPicPr>
          <p:cNvPr id="45" name="Picture 11" descr=""/>
          <p:cNvPicPr/>
          <p:nvPr/>
        </p:nvPicPr>
        <p:blipFill>
          <a:blip r:embed="rId2"/>
          <a:stretch/>
        </p:blipFill>
        <p:spPr>
          <a:xfrm>
            <a:off x="10337760" y="5405400"/>
            <a:ext cx="1854000" cy="1101960"/>
          </a:xfrm>
          <a:prstGeom prst="rect">
            <a:avLst/>
          </a:prstGeom>
          <a:ln>
            <a:noFill/>
          </a:ln>
        </p:spPr>
      </p:pic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153EF8B9-3F74-4390-AAE8-663B43B8F297}" type="datetime">
              <a:rPr b="0" lang="pt-BR" sz="1200" spc="-1" strike="noStrike">
                <a:solidFill>
                  <a:srgbClr val="8b8b8b"/>
                </a:solidFill>
                <a:latin typeface="Calibri"/>
              </a:rPr>
              <a:t>18/11/21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50" name="PlaceHolder 8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2524DCD-B090-4301-9F99-8A335CD61C4B}" type="slidenum">
              <a:rPr b="0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6597360"/>
            <a:ext cx="12191760" cy="260280"/>
          </a:xfrm>
          <a:prstGeom prst="rect">
            <a:avLst/>
          </a:prstGeom>
          <a:solidFill>
            <a:srgbClr val="09091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88" name="CustomShape 2"/>
          <p:cNvSpPr/>
          <p:nvPr/>
        </p:nvSpPr>
        <p:spPr>
          <a:xfrm>
            <a:off x="0" y="6560280"/>
            <a:ext cx="7639200" cy="29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1340" spc="-1" strike="noStrike">
                <a:solidFill>
                  <a:srgbClr val="ffffff"/>
                </a:solidFill>
                <a:latin typeface="Arial"/>
                <a:ea typeface="맑은 고딕"/>
              </a:rPr>
              <a:t>Hacking de Infraestruturas - ITSafe Brasil</a:t>
            </a:r>
            <a:endParaRPr b="0" lang="pt-BR" sz="1340" spc="-1" strike="noStrike"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6332760" y="6560280"/>
            <a:ext cx="5858640" cy="29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pt-BR" sz="1340" spc="-1" strike="noStrike">
                <a:solidFill>
                  <a:srgbClr val="ffffff"/>
                </a:solidFill>
                <a:latin typeface="Calibri"/>
              </a:rPr>
              <a:t>Shay Alfasi</a:t>
            </a:r>
            <a:endParaRPr b="0" lang="pt-BR" sz="1340" spc="-1" strike="noStrike">
              <a:latin typeface="Arial"/>
            </a:endParaRPr>
          </a:p>
        </p:txBody>
      </p:sp>
      <p:pic>
        <p:nvPicPr>
          <p:cNvPr id="90" name="Picture 11" descr=""/>
          <p:cNvPicPr/>
          <p:nvPr/>
        </p:nvPicPr>
        <p:blipFill>
          <a:blip r:embed="rId2"/>
          <a:stretch/>
        </p:blipFill>
        <p:spPr>
          <a:xfrm>
            <a:off x="10337760" y="5405400"/>
            <a:ext cx="1854000" cy="1101960"/>
          </a:xfrm>
          <a:prstGeom prst="rect">
            <a:avLst/>
          </a:prstGeom>
          <a:ln>
            <a:noFill/>
          </a:ln>
        </p:spPr>
      </p:pic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B8E22B6E-0470-49D5-883A-68525F295405}" type="datetime">
              <a:rPr b="0" lang="pt-BR" sz="1200" spc="-1" strike="noStrike">
                <a:solidFill>
                  <a:srgbClr val="8b8b8b"/>
                </a:solidFill>
                <a:latin typeface="Calibri"/>
              </a:rPr>
              <a:t>18/11/21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5712BD7-EB41-4DCA-9B1C-302D41F37319}" type="slidenum">
              <a:rPr b="0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5" name="PlaceHolder 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0" y="5562000"/>
            <a:ext cx="12191760" cy="338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3" name="Picture 1" descr=""/>
          <p:cNvPicPr/>
          <p:nvPr/>
        </p:nvPicPr>
        <p:blipFill>
          <a:blip r:embed="rId1"/>
          <a:stretch/>
        </p:blipFill>
        <p:spPr>
          <a:xfrm>
            <a:off x="9972720" y="0"/>
            <a:ext cx="2218680" cy="1318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505800" y="310680"/>
            <a:ext cx="11179800" cy="10587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Calibri Light"/>
              </a:rPr>
              <a:t>Fases do Hacking - </a:t>
            </a:r>
            <a:r>
              <a:rPr b="1" lang="en-US" sz="4800" spc="-1" strike="noStrike">
                <a:solidFill>
                  <a:srgbClr val="000000"/>
                </a:solidFill>
                <a:latin typeface="Calibri Light"/>
              </a:rPr>
              <a:t>Mantendo Acesso</a:t>
            </a:r>
            <a:endParaRPr b="0" lang="en-US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264960" y="1622160"/>
            <a:ext cx="1145664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Depois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que um hacker obtém acesso, ele deseja mantê-lo para exploração e ataques futuros.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76" name="CustomShape 3"/>
          <p:cNvSpPr/>
          <p:nvPr/>
        </p:nvSpPr>
        <p:spPr>
          <a:xfrm>
            <a:off x="264960" y="2453400"/>
            <a:ext cx="960948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Às vezes, os hackers protegem o sistema de outros hackers ou pessoal de segurança, garantindo seu acesso exclusivo com backdoors.</a:t>
            </a:r>
            <a:endParaRPr b="0" lang="pt-BR" sz="1800" spc="-1" strike="noStrike">
              <a:latin typeface="Arial"/>
            </a:endParaRPr>
          </a:p>
        </p:txBody>
      </p:sp>
    </p:spTree>
  </p:cSld>
  <p:timing>
    <p:tnLst>
      <p:par>
        <p:cTn id="84" dur="indefinite" restart="never" nodeType="tmRoot">
          <p:childTnLst>
            <p:seq>
              <p:cTn id="85" dur="indefinite" nodeType="mainSeq">
                <p:childTnLst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0" dur="500"/>
                                        <p:tgtEl>
                                          <p:spTgt spid="175">
                                            <p:txEl>
                                              <p:pRg st="0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4197600" y="20725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1 - Reconhecimento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4197600" y="28609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2 - Mapeamento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4197600" y="364896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3 - Adquirindo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80" name="CustomShape 4"/>
          <p:cNvSpPr/>
          <p:nvPr/>
        </p:nvSpPr>
        <p:spPr>
          <a:xfrm>
            <a:off x="4197600" y="443700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4 - Mantendo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81" name="CustomShape 5"/>
          <p:cNvSpPr/>
          <p:nvPr/>
        </p:nvSpPr>
        <p:spPr>
          <a:xfrm>
            <a:off x="4197600" y="522504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5 - Apagando Rastros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82" name="CustomShape 6"/>
          <p:cNvSpPr/>
          <p:nvPr/>
        </p:nvSpPr>
        <p:spPr>
          <a:xfrm>
            <a:off x="2573280" y="5517000"/>
            <a:ext cx="1262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CustomShape 7"/>
          <p:cNvSpPr/>
          <p:nvPr/>
        </p:nvSpPr>
        <p:spPr>
          <a:xfrm>
            <a:off x="1410840" y="459360"/>
            <a:ext cx="9143640" cy="121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algn="ctr">
              <a:lnSpc>
                <a:spcPct val="90000"/>
              </a:lnSpc>
            </a:pPr>
            <a:r>
              <a:rPr b="0" lang="pt-BR" sz="6000" spc="-1" strike="noStrike">
                <a:solidFill>
                  <a:srgbClr val="000000"/>
                </a:solidFill>
                <a:latin typeface="Calibri Light"/>
              </a:rPr>
              <a:t>Fases do Hacking</a:t>
            </a:r>
            <a:endParaRPr b="0" lang="pt-BR" sz="6000" spc="-1" strike="noStrike">
              <a:latin typeface="Arial"/>
            </a:endParaRPr>
          </a:p>
        </p:txBody>
      </p:sp>
    </p:spTree>
  </p:cSld>
  <p:timing>
    <p:tnLst>
      <p:par>
        <p:cTn id="96" dur="indefinite" restart="never" nodeType="tmRoot">
          <p:childTnLst>
            <p:seq>
              <p:cTn id="97" dur="indefinite" nodeType="mainSeq">
                <p:childTnLst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0" y="509040"/>
            <a:ext cx="12065040" cy="12682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5400" spc="-1" strike="noStrike">
                <a:solidFill>
                  <a:srgbClr val="000000"/>
                </a:solidFill>
                <a:latin typeface="Calibri Light"/>
              </a:rPr>
              <a:t>Fases do Hacking - </a:t>
            </a:r>
            <a:r>
              <a:rPr b="1" lang="en-US" sz="4800" spc="-1" strike="noStrike">
                <a:solidFill>
                  <a:srgbClr val="000000"/>
                </a:solidFill>
                <a:latin typeface="Calibri Light"/>
              </a:rPr>
              <a:t>Apagando Rastros</a:t>
            </a:r>
            <a:endParaRPr b="0" lang="en-US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264960" y="2160360"/>
            <a:ext cx="1145664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Depois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que os hackers conseguem obter e manter o acesso, eles cobrem seus rastros para evitar a detecção pelo pessoal de segurança, para continuar a usar o sistema próprio, para remover evidências de invasão ou para evitar ações legais.</a:t>
            </a:r>
            <a:endParaRPr b="0" lang="pt-BR" sz="2400" spc="-1" strike="noStrike">
              <a:latin typeface="Arial"/>
            </a:endParaRPr>
          </a:p>
        </p:txBody>
      </p:sp>
    </p:spTree>
  </p:cSld>
  <p:timing>
    <p:tnLst>
      <p:par>
        <p:cTn id="103" dur="indefinite" restart="never" nodeType="tmRoot">
          <p:childTnLst>
            <p:seq>
              <p:cTn id="104" dur="indefinite" nodeType="mainSeq">
                <p:childTnLst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2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9" dur="500"/>
                                        <p:tgtEl>
                                          <p:spTgt spid="185">
                                            <p:txEl>
                                              <p:pRg st="0" end="2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0" y="1310400"/>
            <a:ext cx="12065040" cy="12682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5400" spc="-1" strike="noStrike">
                <a:solidFill>
                  <a:srgbClr val="000000"/>
                </a:solidFill>
                <a:latin typeface="Calibri Light"/>
              </a:rPr>
              <a:t>Terminologia de Hacking</a:t>
            </a:r>
            <a:endParaRPr b="0" lang="en-US" sz="5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3139200" y="2658240"/>
            <a:ext cx="525024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Aprendendo a linguagem</a:t>
            </a:r>
            <a:endParaRPr b="0" lang="pt-BR" sz="2000" spc="-1" strike="noStrike">
              <a:latin typeface="Arial"/>
            </a:endParaRPr>
          </a:p>
        </p:txBody>
      </p:sp>
    </p:spTree>
  </p:cSld>
  <p:timing>
    <p:tnLst>
      <p:par>
        <p:cTn id="110" dur="indefinite" restart="never" nodeType="tmRoot">
          <p:childTnLst>
            <p:seq>
              <p:cTn id="11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677880" y="219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Terminologia que você deve conhecer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1478520" y="1195200"/>
            <a:ext cx="8913960" cy="447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45684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Threat (Ameaça)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é um ambiente ou situação que pode levar a uma possível violação de segurança.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2.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Exploit (Exploração)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uma parte do código que tira proveito de um bug ou vulnerabilidade para dar ao invasor algum controle.</a:t>
            </a:r>
            <a:endParaRPr b="0" lang="pt-BR" sz="1800" spc="-1" strike="noStrike">
              <a:latin typeface="Arial"/>
            </a:endParaRPr>
          </a:p>
          <a:p>
            <a:pPr marL="536400"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2.1 A exploração remota funciona em uma rede e explora vulnerabilidades de segurança sem qualquer acesso prévio ao sistema vulnerável.</a:t>
            </a:r>
            <a:endParaRPr b="0" lang="pt-BR" sz="1800" spc="-1" strike="noStrike">
              <a:latin typeface="Arial"/>
            </a:endParaRPr>
          </a:p>
          <a:p>
            <a:pPr marL="536400"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2.2 A exploração local requer acesso prévio ao sistema vulnerável para aumentar os privilégios.</a:t>
            </a:r>
            <a:endParaRPr b="0" lang="pt-BR" sz="1800" spc="-1" strike="noStrike">
              <a:latin typeface="Arial"/>
            </a:endParaRPr>
          </a:p>
          <a:p>
            <a:pPr marL="536400"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3.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Vulnerabilty (Vulnerabilidade)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 é a existência de uma falha de software, projeto lógico ou erro de implementação que pode levar a um evento inesperado e indesejável que executa instruções incorretas ou prejudiciais ao sistema.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4.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Attack (Ataque)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 ocorre quando um sistema é comprometido com base em uma vulnerabilidade.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90" name="CustomShape 3"/>
          <p:cNvSpPr/>
          <p:nvPr/>
        </p:nvSpPr>
        <p:spPr>
          <a:xfrm>
            <a:off x="2597760" y="5812920"/>
            <a:ext cx="10069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Threat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91" name="CustomShape 4"/>
          <p:cNvSpPr/>
          <p:nvPr/>
        </p:nvSpPr>
        <p:spPr>
          <a:xfrm>
            <a:off x="3600360" y="6056280"/>
            <a:ext cx="58140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CustomShape 5"/>
          <p:cNvSpPr/>
          <p:nvPr/>
        </p:nvSpPr>
        <p:spPr>
          <a:xfrm>
            <a:off x="4204080" y="5816880"/>
            <a:ext cx="10526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Exploit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93" name="CustomShape 6"/>
          <p:cNvSpPr/>
          <p:nvPr/>
        </p:nvSpPr>
        <p:spPr>
          <a:xfrm>
            <a:off x="5189760" y="6056280"/>
            <a:ext cx="58140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4" name="CustomShape 7"/>
          <p:cNvSpPr/>
          <p:nvPr/>
        </p:nvSpPr>
        <p:spPr>
          <a:xfrm>
            <a:off x="5781600" y="5816880"/>
            <a:ext cx="17982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Vulnerability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95" name="CustomShape 8"/>
          <p:cNvSpPr/>
          <p:nvPr/>
        </p:nvSpPr>
        <p:spPr>
          <a:xfrm>
            <a:off x="7527960" y="6056280"/>
            <a:ext cx="58140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CustomShape 9"/>
          <p:cNvSpPr/>
          <p:nvPr/>
        </p:nvSpPr>
        <p:spPr>
          <a:xfrm>
            <a:off x="8088480" y="5812920"/>
            <a:ext cx="9781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Attack</a:t>
            </a:r>
            <a:endParaRPr b="0" lang="pt-BR" sz="2400" spc="-1" strike="noStrike">
              <a:latin typeface="Arial"/>
            </a:endParaRPr>
          </a:p>
        </p:txBody>
      </p:sp>
    </p:spTree>
  </p:cSld>
  <p:timing>
    <p:tnLst>
      <p:par>
        <p:cTn id="112" dur="indefinite" restart="never" nodeType="tmRoot">
          <p:childTnLst>
            <p:seq>
              <p:cTn id="11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Tipos de Tecnologias de Hacking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1706400" y="1998360"/>
            <a:ext cx="7852320" cy="338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Sistemas operacionais -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Muitos administradores de sistemas instalam sistemas operacionais com as configurações padrão, resultando em vulnerabilidades potenciais que permanecem sem correção.</a:t>
            </a:r>
            <a:endParaRPr b="0" lang="pt-BR" sz="1800" spc="-1" strike="noStrike">
              <a:latin typeface="Arial"/>
            </a:endParaRPr>
          </a:p>
          <a:p>
            <a:pPr marL="263520"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Os aplicativos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geralmente não são testados para vulnerabilidades quando os desenvolvedores estão escrevendo código, o que pode deixar muitas falhas de programação que um hacker pode explorar.</a:t>
            </a:r>
            <a:endParaRPr b="0" lang="pt-BR" sz="1800" spc="-1" strike="noStrike">
              <a:latin typeface="Arial"/>
            </a:endParaRPr>
          </a:p>
          <a:p>
            <a:pPr marL="263520"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Erros de configuração (misconfiguration) 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Os sistemas também podem ser configurados incorretamente ou deixados no nível de segurança comum, para aumentar a facilidade de uso para o usuário, o que pode resultar em vulnerabilidades e um ataque.</a:t>
            </a:r>
            <a:endParaRPr b="0" lang="pt-BR" sz="1800" spc="-1" strike="noStrike">
              <a:latin typeface="Arial"/>
            </a:endParaRPr>
          </a:p>
        </p:txBody>
      </p:sp>
    </p:spTree>
  </p:cSld>
  <p:timing>
    <p:tnLst>
      <p:par>
        <p:cTn id="114" dur="indefinite" restart="never" nodeType="tmRoot">
          <p:childTnLst>
            <p:seq>
              <p:cTn id="11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755640" y="896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Tarefa: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675720" y="1299960"/>
            <a:ext cx="9215280" cy="192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Veja o tipo de roteador da sua casa (</a:t>
            </a:r>
            <a:r>
              <a:rPr b="1" lang="pt-BR" sz="2400" spc="-1" strike="noStrike" u="sng">
                <a:solidFill>
                  <a:srgbClr val="000000"/>
                </a:solidFill>
                <a:uFillTx/>
                <a:latin typeface="Calibri"/>
              </a:rPr>
              <a:t>da sua casa!!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) e pesquise na internet a senha padrão. Veja se você é capaz de acessar o roteador. Como acessar o retador? </a:t>
            </a:r>
            <a:br/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Acesse a prompt de comando, execute o comando ipconfig e digite no navegador o endereço de IP que aparecer como resultado. Exemplo: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01" name="Picture 5" descr=""/>
          <p:cNvPicPr/>
          <p:nvPr/>
        </p:nvPicPr>
        <p:blipFill>
          <a:blip r:embed="rId1"/>
          <a:stretch/>
        </p:blipFill>
        <p:spPr>
          <a:xfrm>
            <a:off x="932760" y="3351600"/>
            <a:ext cx="6112080" cy="1495080"/>
          </a:xfrm>
          <a:prstGeom prst="rect">
            <a:avLst/>
          </a:prstGeom>
          <a:ln>
            <a:noFill/>
          </a:ln>
        </p:spPr>
      </p:pic>
      <p:sp>
        <p:nvSpPr>
          <p:cNvPr id="202" name="CustomShape 3"/>
          <p:cNvSpPr/>
          <p:nvPr/>
        </p:nvSpPr>
        <p:spPr>
          <a:xfrm>
            <a:off x="703080" y="5100840"/>
            <a:ext cx="8921520" cy="1249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/>
          <a:p>
            <a:pPr>
              <a:lnSpc>
                <a:spcPct val="100000"/>
              </a:lnSpc>
            </a:pPr>
            <a:r>
              <a:rPr b="1" lang="pt-BR" sz="2800" spc="-1" strike="noStrike" u="sng">
                <a:solidFill>
                  <a:srgbClr val="000000"/>
                </a:solidFill>
                <a:uFillTx/>
                <a:latin typeface="Calibri"/>
              </a:rPr>
              <a:t>Atenção!!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 Não mexam nas configurações do roteador caso não saibam ainda. A ideia aqui é mostrar como todos nós estamos vulneráveis se não tomarmos cuidado. </a:t>
            </a:r>
            <a:endParaRPr b="0" lang="pt-BR" sz="2400" spc="-1" strike="noStrike">
              <a:latin typeface="Arial"/>
            </a:endParaRPr>
          </a:p>
        </p:txBody>
      </p:sp>
    </p:spTree>
  </p:cSld>
  <p:timing>
    <p:tnLst>
      <p:par>
        <p:cTn id="116" dur="indefinite" restart="never" nodeType="tmRoot">
          <p:childTnLst>
            <p:seq>
              <p:cTn id="117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177920" y="2155320"/>
            <a:ext cx="8688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000000"/>
                </a:solidFill>
                <a:latin typeface="Calibri Light"/>
              </a:rPr>
              <a:t>Nossa missão: treinar hackers éticos!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1410840" y="459360"/>
            <a:ext cx="9143640" cy="12106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Fases do Hacking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4197600" y="20725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1 - Reconhecimento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4197600" y="28609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2 - Mapeamento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38" name="CustomShape 4"/>
          <p:cNvSpPr/>
          <p:nvPr/>
        </p:nvSpPr>
        <p:spPr>
          <a:xfrm>
            <a:off x="4197600" y="364896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3 - Adquirindo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39" name="CustomShape 5"/>
          <p:cNvSpPr/>
          <p:nvPr/>
        </p:nvSpPr>
        <p:spPr>
          <a:xfrm>
            <a:off x="4197600" y="443700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4 - Mantendo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4197600" y="522504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5 - Apagando Rastros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1" name="CustomShape 7"/>
          <p:cNvSpPr/>
          <p:nvPr/>
        </p:nvSpPr>
        <p:spPr>
          <a:xfrm>
            <a:off x="2525400" y="2298960"/>
            <a:ext cx="1262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dur="indefinite" nodeType="mainSeq">
                <p:childTnLst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308520" y="1695960"/>
            <a:ext cx="1086192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1. O reconhecimento passivo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envolve a coleta de informações sobre um alvo potencial sem o conhecimento do alvo, seja esse um indivíduo ou uma empresa.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43" name="CustomShape 2"/>
          <p:cNvSpPr/>
          <p:nvPr/>
        </p:nvSpPr>
        <p:spPr>
          <a:xfrm>
            <a:off x="270720" y="3461760"/>
            <a:ext cx="964008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2. O reconhecimento ativo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envolve sondar a rede para descobrir hosts individuais, endereços IP e serviços na rede.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44" name="CustomShape 3"/>
          <p:cNvSpPr/>
          <p:nvPr/>
        </p:nvSpPr>
        <p:spPr>
          <a:xfrm>
            <a:off x="1055880" y="345960"/>
            <a:ext cx="97848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4800" spc="-1" strike="noStrike">
                <a:solidFill>
                  <a:srgbClr val="000000"/>
                </a:solidFill>
                <a:latin typeface="Calibri"/>
              </a:rPr>
              <a:t>Fases do Hacking - Reconhecimento</a:t>
            </a:r>
            <a:endParaRPr b="0" lang="pt-BR" sz="4800" spc="-1" strike="noStrike">
              <a:latin typeface="Arial"/>
            </a:endParaRPr>
          </a:p>
        </p:txBody>
      </p:sp>
    </p:spTree>
  </p:cSld>
  <p:timing>
    <p:tnLst>
      <p:par>
        <p:cTn id="12" dur="indefinite" restart="never" nodeType="tmRoot">
          <p:childTnLst>
            <p:seq>
              <p:cTn id="13" dur="indefinite" nodeType="mainSeq">
                <p:childTnLst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" dur="500"/>
                                        <p:tgtEl>
                                          <p:spTgt spid="142">
                                            <p:txEl>
                                              <p:pRg st="0" end="1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4197600" y="20725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1 - Reconhecimento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4197600" y="28609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2 - Mapeamento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7" name="CustomShape 3"/>
          <p:cNvSpPr/>
          <p:nvPr/>
        </p:nvSpPr>
        <p:spPr>
          <a:xfrm>
            <a:off x="4197600" y="364896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3 - Adquirindo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8" name="CustomShape 4"/>
          <p:cNvSpPr/>
          <p:nvPr/>
        </p:nvSpPr>
        <p:spPr>
          <a:xfrm>
            <a:off x="4197600" y="443700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4 - Mantendo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9" name="CustomShape 5"/>
          <p:cNvSpPr/>
          <p:nvPr/>
        </p:nvSpPr>
        <p:spPr>
          <a:xfrm>
            <a:off x="4197600" y="522504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5 - Apagando Rastros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0" name="CustomShape 6"/>
          <p:cNvSpPr/>
          <p:nvPr/>
        </p:nvSpPr>
        <p:spPr>
          <a:xfrm>
            <a:off x="2543040" y="3108960"/>
            <a:ext cx="1262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TextShape 7"/>
          <p:cNvSpPr txBox="1"/>
          <p:nvPr/>
        </p:nvSpPr>
        <p:spPr>
          <a:xfrm>
            <a:off x="1410840" y="459360"/>
            <a:ext cx="9143640" cy="12106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Fases do Hacking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timing>
    <p:tnLst>
      <p:par>
        <p:cTn id="24" dur="indefinite" restart="never" nodeType="tmRoot">
          <p:childTnLst>
            <p:seq>
              <p:cTn id="25" dur="indefinite" nodeType="mainSeq">
                <p:childTnLst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735120" y="2093760"/>
            <a:ext cx="1145664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Mapeamento 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envolve pegar a informação descoberta durante o Reconhecimento e usá-la para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examinar a rede/sistema.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1995480" y="548280"/>
            <a:ext cx="820044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pt-BR" sz="4800" spc="-1" strike="noStrike">
                <a:solidFill>
                  <a:srgbClr val="000000"/>
                </a:solidFill>
                <a:latin typeface="Calibri"/>
              </a:rPr>
              <a:t>Fases do Hacking - Mapeamento</a:t>
            </a:r>
            <a:endParaRPr b="0" lang="pt-BR" sz="4800" spc="-1" strike="noStrike"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" dur="500"/>
                                        <p:tgtEl>
                                          <p:spTgt spid="152">
                                            <p:txEl>
                                              <p:pRg st="0" end="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8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2" dur="500"/>
                                        <p:tgtEl>
                                          <p:spTgt spid="152">
                                            <p:txEl>
                                              <p:pRg st="88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4197600" y="20725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1 - Reconhecimento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4197600" y="28609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2 - Mapeamento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6" name="CustomShape 3"/>
          <p:cNvSpPr/>
          <p:nvPr/>
        </p:nvSpPr>
        <p:spPr>
          <a:xfrm>
            <a:off x="4197600" y="364896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3 - Adquirindo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7" name="CustomShape 4"/>
          <p:cNvSpPr/>
          <p:nvPr/>
        </p:nvSpPr>
        <p:spPr>
          <a:xfrm>
            <a:off x="4197600" y="443700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4 - Mantendo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8" name="CustomShape 5"/>
          <p:cNvSpPr/>
          <p:nvPr/>
        </p:nvSpPr>
        <p:spPr>
          <a:xfrm>
            <a:off x="4197600" y="522504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5 - Apagando Rastros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9" name="CustomShape 6"/>
          <p:cNvSpPr/>
          <p:nvPr/>
        </p:nvSpPr>
        <p:spPr>
          <a:xfrm>
            <a:off x="2499480" y="3892680"/>
            <a:ext cx="1262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CustomShape 7"/>
          <p:cNvSpPr/>
          <p:nvPr/>
        </p:nvSpPr>
        <p:spPr>
          <a:xfrm>
            <a:off x="1410840" y="459360"/>
            <a:ext cx="9143640" cy="121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algn="ctr">
              <a:lnSpc>
                <a:spcPct val="90000"/>
              </a:lnSpc>
            </a:pPr>
            <a:r>
              <a:rPr b="0" lang="pt-BR" sz="6000" spc="-1" strike="noStrike">
                <a:solidFill>
                  <a:srgbClr val="000000"/>
                </a:solidFill>
                <a:latin typeface="Calibri Light"/>
              </a:rPr>
              <a:t>Fases do Hacking</a:t>
            </a:r>
            <a:endParaRPr b="0" lang="pt-BR" sz="6000" spc="-1" strike="noStrike">
              <a:latin typeface="Arial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1096920" y="498600"/>
            <a:ext cx="9570600" cy="10594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ctr"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Calibri Light"/>
              </a:rPr>
              <a:t>Fases do Hacking - </a:t>
            </a:r>
            <a:r>
              <a:rPr b="1" lang="en-US" sz="4800" spc="-1" strike="noStrike">
                <a:solidFill>
                  <a:srgbClr val="000000"/>
                </a:solidFill>
                <a:latin typeface="Calibri Light"/>
              </a:rPr>
              <a:t>Adquirindo Acesso</a:t>
            </a:r>
            <a:endParaRPr b="0" lang="en-US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264960" y="1622160"/>
            <a:ext cx="1145664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Adquirindo Acesso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é a fase onde o hacking real ocorre: vulnerabilidades descobertas durante as fases de Reconhecimento e Mapeamento agora são exploradas para obter acesso.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727200" y="3474720"/>
            <a:ext cx="2159280" cy="39168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latin typeface="Calibri"/>
              </a:rPr>
              <a:t>Backdooring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64" name="CustomShape 4"/>
          <p:cNvSpPr/>
          <p:nvPr/>
        </p:nvSpPr>
        <p:spPr>
          <a:xfrm>
            <a:off x="3152520" y="3474720"/>
            <a:ext cx="2159280" cy="39168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latin typeface="Calibri"/>
              </a:rPr>
              <a:t>Recon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65" name="CustomShape 5"/>
          <p:cNvSpPr/>
          <p:nvPr/>
        </p:nvSpPr>
        <p:spPr>
          <a:xfrm>
            <a:off x="5577840" y="3474720"/>
            <a:ext cx="2755800" cy="39168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latin typeface="Calibri"/>
              </a:rPr>
              <a:t>Privilege Escalation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66" name="CustomShape 6"/>
          <p:cNvSpPr/>
          <p:nvPr/>
        </p:nvSpPr>
        <p:spPr>
          <a:xfrm>
            <a:off x="8599680" y="3473640"/>
            <a:ext cx="2755800" cy="39168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ffffff"/>
                </a:solidFill>
                <a:latin typeface="Calibri"/>
              </a:rPr>
              <a:t>Lateral Movement</a:t>
            </a:r>
            <a:endParaRPr b="0" lang="pt-BR" sz="1800" spc="-1" strike="noStrike">
              <a:latin typeface="Arial"/>
            </a:endParaRPr>
          </a:p>
        </p:txBody>
      </p:sp>
    </p:spTree>
  </p:cSld>
  <p:timing>
    <p:tnLst>
      <p:par>
        <p:cTn id="50" dur="indefinite" restart="never" nodeType="tmRoot">
          <p:childTnLst>
            <p:seq>
              <p:cTn id="51" dur="indefinite" nodeType="mainSeq">
                <p:childTnLst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1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6" dur="500"/>
                                        <p:tgtEl>
                                          <p:spTgt spid="162">
                                            <p:txEl>
                                              <p:pRg st="0" end="1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4197600" y="20725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1 - Reconhecimento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4197600" y="286092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2 - Mapeamento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69" name="CustomShape 3"/>
          <p:cNvSpPr/>
          <p:nvPr/>
        </p:nvSpPr>
        <p:spPr>
          <a:xfrm>
            <a:off x="4197600" y="364896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3 - Adquirindo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70" name="CustomShape 4"/>
          <p:cNvSpPr/>
          <p:nvPr/>
        </p:nvSpPr>
        <p:spPr>
          <a:xfrm>
            <a:off x="4197600" y="443700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4 - Mantendo Acesso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71" name="CustomShape 5"/>
          <p:cNvSpPr/>
          <p:nvPr/>
        </p:nvSpPr>
        <p:spPr>
          <a:xfrm>
            <a:off x="4197600" y="5225040"/>
            <a:ext cx="3152160" cy="5482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Calibri"/>
              </a:rPr>
              <a:t>Fase 5 - Apagando Rastros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72" name="CustomShape 6"/>
          <p:cNvSpPr/>
          <p:nvPr/>
        </p:nvSpPr>
        <p:spPr>
          <a:xfrm>
            <a:off x="2581920" y="4715640"/>
            <a:ext cx="12625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3" name="CustomShape 7"/>
          <p:cNvSpPr/>
          <p:nvPr/>
        </p:nvSpPr>
        <p:spPr>
          <a:xfrm>
            <a:off x="1410840" y="459360"/>
            <a:ext cx="9143640" cy="121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rmAutofit/>
          </a:bodyPr>
          <a:p>
            <a:pPr algn="ctr">
              <a:lnSpc>
                <a:spcPct val="90000"/>
              </a:lnSpc>
            </a:pPr>
            <a:r>
              <a:rPr b="0" lang="pt-BR" sz="6000" spc="-1" strike="noStrike">
                <a:solidFill>
                  <a:srgbClr val="000000"/>
                </a:solidFill>
                <a:latin typeface="Calibri Light"/>
              </a:rPr>
              <a:t>Fases do Hacking</a:t>
            </a:r>
            <a:endParaRPr b="0" lang="pt-BR" sz="6000" spc="-1" strike="noStrike">
              <a:latin typeface="Arial"/>
            </a:endParaRPr>
          </a:p>
        </p:txBody>
      </p:sp>
    </p:spTree>
  </p:cSld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</TotalTime>
  <Application>LibreOffice/5.4.4.2$Windows_X86_64 LibreOffice_project/2524958677847fb3bb44820e40380acbe820f960</Application>
  <Words>591</Words>
  <Paragraphs>70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2019-10-09T07:12:43Z</dcterms:created>
  <dc:creator>shai</dc:creator>
  <dc:description/>
  <dc:language>pt-BR</dc:language>
  <cp:lastModifiedBy/>
  <dcterms:modified xsi:type="dcterms:W3CDTF">2021-11-18T12:58:26Z</dcterms:modified>
  <cp:revision>89</cp:revision>
  <dc:subject/>
  <dc:title>Phases Involved In Hacking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0x010100D56E03BE3544194A9711D8E727977D0B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16</vt:i4>
  </property>
</Properties>
</file>