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itchFamily="2" charset="7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8"/>
    <p:restoredTop sz="94600"/>
  </p:normalViewPr>
  <p:slideViewPr>
    <p:cSldViewPr snapToGrid="0">
      <p:cViewPr varScale="1">
        <p:scale>
          <a:sx n="47" d="100"/>
          <a:sy n="47" d="100"/>
        </p:scale>
        <p:origin x="256" y="408"/>
      </p:cViewPr>
      <p:guideLst>
        <p:guide orient="horz" pos="30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1b618a2f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e1b618a2f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1b618a2f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e1b618a2f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1b618a2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e1b618a2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Contabilidades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F920B5A-EA34-CCA9-1EDB-5B1E99881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7705" y="860825"/>
            <a:ext cx="3872589" cy="1042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escritórios de contabilidade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2DEF7342-7AF3-F992-EC37-4A9CA2FAEAAE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6870B2E-7BF4-6035-B76A-F6EA06F9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7CB785DD-5C6B-BB13-8F00-DCBFF191BEBB}"/>
              </a:ext>
            </a:extLst>
          </p:cNvPr>
          <p:cNvSpPr txBox="1"/>
          <p:nvPr/>
        </p:nvSpPr>
        <p:spPr>
          <a:xfrm>
            <a:off x="70457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E18808B-24D5-996B-308B-D0E978DAD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5375" y="4136947"/>
            <a:ext cx="7477249" cy="2013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2532925" y="2921399"/>
            <a:ext cx="13222200" cy="3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O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registrou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74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abertura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3.838.063 </a:t>
            </a:r>
            <a:r>
              <a:rPr lang="en-US" sz="7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novas</a:t>
            </a:r>
            <a:r>
              <a:rPr lang="en-US" sz="7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empresas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2022.</a:t>
            </a:r>
            <a:endParaRPr sz="74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7556676" y="9426175"/>
            <a:ext cx="9716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Ministério do Desenvolvimento, Indústria, Comércio e Serviços (MDIC),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17B3FBFB-7B47-5399-3E3B-4AF05AC5E79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800CC0D-493C-76D8-03DA-2477A6596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/>
        </p:nvSpPr>
        <p:spPr>
          <a:xfrm>
            <a:off x="7556676" y="9426175"/>
            <a:ext cx="9716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Deloitte, 2020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2129850" y="2037075"/>
            <a:ext cx="14028300" cy="6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Segundo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pesquisa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cerca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</a:t>
            </a:r>
            <a:r>
              <a:rPr lang="en-US" sz="53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65% das </a:t>
            </a:r>
            <a:r>
              <a:rPr lang="en-US" sz="53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empresas</a:t>
            </a:r>
            <a:r>
              <a:rPr lang="en-US" sz="53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brasileiras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terceirizam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total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ou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parcialmente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área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contábil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53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3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As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principais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razões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para a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terceirização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da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contabilidade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3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são</a:t>
            </a:r>
            <a:r>
              <a:rPr lang="en-US" sz="53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3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redução</a:t>
            </a:r>
            <a:r>
              <a:rPr lang="en-US" sz="53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custos e o </a:t>
            </a:r>
            <a:r>
              <a:rPr lang="en-US" sz="53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aumento</a:t>
            </a:r>
            <a:r>
              <a:rPr lang="en-US" sz="53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da </a:t>
            </a:r>
            <a:r>
              <a:rPr lang="en-US" sz="53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eficiência</a:t>
            </a:r>
            <a:r>
              <a:rPr lang="en-US" sz="53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3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42D90515-835A-548B-A8DE-E6F93563591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D8B63CDD-BD11-C8A7-009B-C165DA9C2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escritórios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contabilidade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crescido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longo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dos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96" name="Google Shape;196;p28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402100"/>
            <a:ext cx="137160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62E9D08C-9379-C2A4-BF17-3994629FA21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D89939CC-C33A-D45F-7769-498C52E7A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Abril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(+26%)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(+20%)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Maio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(+9%)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Dezembro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(-21%)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(-11%)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Julho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(-9%)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A18370DE-BBFE-C00D-789B-33B64D1E753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16592F94-4509-BBB0-CC28-D6DB03222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30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20" name="Google Shape;220;p30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21" name="Google Shape;22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30"/>
          <p:cNvSpPr txBox="1"/>
          <p:nvPr/>
        </p:nvSpPr>
        <p:spPr>
          <a:xfrm>
            <a:off x="11022753" y="9426175"/>
            <a:ext cx="6250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24" name="Google Shape;224;p30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88" y="3473238"/>
            <a:ext cx="1300162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4B962C1D-F65C-75A0-BDBE-1554751225B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0C6F0420-9D74-6676-5025-3C3DFCE11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de</a:t>
            </a:r>
            <a:r>
              <a:rPr lang="en-US" sz="5600" b="1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208.280</a:t>
            </a:r>
            <a:r>
              <a:rPr lang="en-US" sz="5600" b="1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mensais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palavras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relacionadas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à</a:t>
            </a:r>
            <a:endParaRPr sz="5600" dirty="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2782800" y="6023020"/>
            <a:ext cx="134889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Escritórios</a:t>
            </a:r>
            <a:r>
              <a:rPr lang="en-US" sz="71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Contabilidade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2619400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28BDAC48-2A4C-B5CB-77DF-6BBB6C8E8D02}"/>
              </a:ext>
            </a:extLst>
          </p:cNvPr>
          <p:cNvSpPr txBox="1"/>
          <p:nvPr/>
        </p:nvSpPr>
        <p:spPr>
          <a:xfrm>
            <a:off x="884199" y="9407514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EE46437-DBDE-61AC-1519-53E08583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9" name="Google Shape;249;p32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50" y="3437000"/>
            <a:ext cx="129159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27260326-5E3D-9EEF-9827-A9597B75934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6CC88B2-AA7C-729A-EBB4-687003CB5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56" name="Google Shape;256;p33"/>
          <p:cNvGrpSpPr/>
          <p:nvPr/>
        </p:nvGrpSpPr>
        <p:grpSpPr>
          <a:xfrm>
            <a:off x="1689775" y="3025775"/>
            <a:ext cx="15670450" cy="5962204"/>
            <a:chOff x="1786375" y="3039025"/>
            <a:chExt cx="15670450" cy="5962204"/>
          </a:xfrm>
        </p:grpSpPr>
        <p:sp>
          <p:nvSpPr>
            <p:cNvPr id="257" name="Google Shape;257;p33"/>
            <p:cNvSpPr txBox="1"/>
            <p:nvPr/>
          </p:nvSpPr>
          <p:spPr>
            <a:xfrm>
              <a:off x="1786375" y="3572050"/>
              <a:ext cx="75078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escritórios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contabilidade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contador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online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contabilidade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online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escritorio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contabilidade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contabilidade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digital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escritório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contabilidade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perto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mim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serviço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contabilidade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escritório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contabilidade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porto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alegre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contratar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contabilidade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58" name="Google Shape;258;p33"/>
            <p:cNvSpPr txBox="1"/>
            <p:nvPr/>
          </p:nvSpPr>
          <p:spPr>
            <a:xfrm>
              <a:off x="95618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R$ 1,93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R$ 2,23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R$ 2,92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R$ 2,09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R$ 1,63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R$ 1,88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R$ 1,41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RS 3,01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R$ 1.98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59" name="Google Shape;259;p33"/>
            <p:cNvSpPr txBox="1"/>
            <p:nvPr/>
          </p:nvSpPr>
          <p:spPr>
            <a:xfrm>
              <a:off x="123466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R$ 8,46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R$ 12,42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R$ 14,86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R$ 7,83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R$ 9,65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R$ 9,77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R$ 6,81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R$ 13,92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R$ 11,59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0" name="Google Shape;260;p33"/>
            <p:cNvSpPr txBox="1"/>
            <p:nvPr/>
          </p:nvSpPr>
          <p:spPr>
            <a:xfrm>
              <a:off x="15595638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27.100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9.900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5.400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2.900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880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880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1" name="Google Shape;261;p33"/>
            <p:cNvSpPr txBox="1"/>
            <p:nvPr/>
          </p:nvSpPr>
          <p:spPr>
            <a:xfrm>
              <a:off x="1786375" y="3039025"/>
              <a:ext cx="5896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2" name="Google Shape;262;p33"/>
            <p:cNvSpPr txBox="1"/>
            <p:nvPr/>
          </p:nvSpPr>
          <p:spPr>
            <a:xfrm>
              <a:off x="9071151" y="3039025"/>
              <a:ext cx="27849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3" name="Google Shape;263;p33"/>
            <p:cNvSpPr txBox="1"/>
            <p:nvPr/>
          </p:nvSpPr>
          <p:spPr>
            <a:xfrm>
              <a:off x="11988303" y="3039025"/>
              <a:ext cx="22965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4" name="Google Shape;264;p33"/>
            <p:cNvSpPr txBox="1"/>
            <p:nvPr/>
          </p:nvSpPr>
          <p:spPr>
            <a:xfrm>
              <a:off x="14773025" y="3039025"/>
              <a:ext cx="2683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65" name="Google Shape;265;p33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99B90CFD-8210-D0F1-2631-642702607D2D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5CE53DE-F4DC-A4AE-D41D-E5BECD6C5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411</Words>
  <Application>Microsoft Macintosh PowerPoint</Application>
  <PresentationFormat>Personalizar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Lexend Deca</vt:lpstr>
      <vt:lpstr>Calibri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2</cp:revision>
  <dcterms:modified xsi:type="dcterms:W3CDTF">2023-05-02T18:26:02Z</dcterms:modified>
</cp:coreProperties>
</file>