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454AF1F-DC9B-4C6C-8D3B-13D3B7E02877}">
  <a:tblStyle styleId="{0454AF1F-DC9B-4C6C-8D3B-13D3B7E0287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31" Type="http://schemas.openxmlformats.org/officeDocument/2006/relationships/slide" Target="slides/slide24.xml"/><Relationship Id="rId75" Type="http://schemas.openxmlformats.org/officeDocument/2006/relationships/slide" Target="slides/slide68.xml"/><Relationship Id="rId30" Type="http://schemas.openxmlformats.org/officeDocument/2006/relationships/slide" Target="slides/slide23.xml"/><Relationship Id="rId74" Type="http://schemas.openxmlformats.org/officeDocument/2006/relationships/slide" Target="slides/slide67.xml"/><Relationship Id="rId33" Type="http://schemas.openxmlformats.org/officeDocument/2006/relationships/slide" Target="slides/slide26.xml"/><Relationship Id="rId77" Type="http://schemas.openxmlformats.org/officeDocument/2006/relationships/slide" Target="slides/slide70.xml"/><Relationship Id="rId32" Type="http://schemas.openxmlformats.org/officeDocument/2006/relationships/slide" Target="slides/slide25.xml"/><Relationship Id="rId76" Type="http://schemas.openxmlformats.org/officeDocument/2006/relationships/slide" Target="slides/slide69.xml"/><Relationship Id="rId35" Type="http://schemas.openxmlformats.org/officeDocument/2006/relationships/slide" Target="slides/slide28.xml"/><Relationship Id="rId79" Type="http://schemas.openxmlformats.org/officeDocument/2006/relationships/slide" Target="slides/slide72.xml"/><Relationship Id="rId34" Type="http://schemas.openxmlformats.org/officeDocument/2006/relationships/slide" Target="slides/slide27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7" name="Shape 437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3" name="Shape 453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0" name="Shape 530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8" name="Shape 538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6" name="Shape 546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8" name="Shape 558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6" name="Shape 566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4" name="Shape 574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2" name="Shape 582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0" name="Shape 590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8" name="Shape 598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6" name="Shape 606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4" name="Shape 614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1" name="Shape 631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9" name="Shape 639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8" name="Shape 658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6" name="Shape 666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4" name="Shape 674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6" name="Shape 686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4" name="Shape 694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2" name="Shape 702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0" name="Shape 710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8" name="Shape 718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6" name="Shape 726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5" name="Shape 735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3" name="Shape 743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1" name="Shape 751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3" name="Shape 763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1" name="Shape 771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9" name="Shape 779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7" name="Shape 787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5" name="Shape 795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5" name="Shape 805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5" name="Shape 815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4" name="Shape 824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2" name="Shape 832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0" name="Shape 840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2" name="Shape 852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Shape 8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0" name="Shape 860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8" name="Shape 868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6" name="Shape 876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hape 8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4" name="Shape 894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2" name="Shape 912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0" name="Shape 920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8" name="Shape 928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0" name="Shape 940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Shape 9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8" name="Shape 948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Shape 9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6" name="Shape 956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Shape 9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4" name="Shape 964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2" name="Shape 972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Shape 9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0" name="Shape 980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Shape 9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8" name="Shape 988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6" name="Shape 996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382206" y="685800"/>
            <a:ext cx="6093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Em branc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45720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5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925" lIns="87850" rIns="87850" wrap="square" tIns="43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Slide de título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685801" y="1597824"/>
            <a:ext cx="7772400" cy="110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2100"/>
            </a:lvl2pPr>
            <a:lvl3pPr indent="0" lvl="2" rtl="0">
              <a:spcBef>
                <a:spcPts val="0"/>
              </a:spcBef>
              <a:buNone/>
              <a:defRPr sz="2100"/>
            </a:lvl3pPr>
            <a:lvl4pPr indent="0" lvl="3" rtl="0">
              <a:spcBef>
                <a:spcPts val="0"/>
              </a:spcBef>
              <a:buNone/>
              <a:defRPr sz="2100"/>
            </a:lvl4pPr>
            <a:lvl5pPr indent="0" lvl="4" rtl="0">
              <a:spcBef>
                <a:spcPts val="0"/>
              </a:spcBef>
              <a:buNone/>
              <a:defRPr sz="2100"/>
            </a:lvl5pPr>
            <a:lvl6pPr indent="0" lvl="5" rtl="0">
              <a:spcBef>
                <a:spcPts val="0"/>
              </a:spcBef>
              <a:buNone/>
              <a:defRPr sz="2100"/>
            </a:lvl6pPr>
            <a:lvl7pPr indent="0" lvl="6" rtl="0">
              <a:spcBef>
                <a:spcPts val="0"/>
              </a:spcBef>
              <a:buNone/>
              <a:defRPr sz="2100"/>
            </a:lvl7pPr>
            <a:lvl8pPr indent="0" lvl="7" rtl="0">
              <a:spcBef>
                <a:spcPts val="0"/>
              </a:spcBef>
              <a:buNone/>
              <a:defRPr sz="2100"/>
            </a:lvl8pPr>
            <a:lvl9pPr indent="0" lvl="8" rtl="0">
              <a:spcBef>
                <a:spcPts val="0"/>
              </a:spcBef>
              <a:buNone/>
              <a:defRPr sz="2100"/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1371602" y="2914658"/>
            <a:ext cx="6400800" cy="1314299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ctr">
              <a:spcBef>
                <a:spcPts val="600"/>
              </a:spcBef>
              <a:buClr>
                <a:srgbClr val="888888"/>
              </a:buClr>
              <a:buFont typeface="Arial"/>
              <a:buNone/>
              <a:defRPr b="0" i="0" sz="3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ctr"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ctr"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45720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5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925" lIns="87850" rIns="87850" wrap="square" tIns="43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ítulo e conteúdo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1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2100"/>
            </a:lvl2pPr>
            <a:lvl3pPr indent="0" lvl="2" rtl="0">
              <a:spcBef>
                <a:spcPts val="0"/>
              </a:spcBef>
              <a:buNone/>
              <a:defRPr sz="2100"/>
            </a:lvl3pPr>
            <a:lvl4pPr indent="0" lvl="3" rtl="0">
              <a:spcBef>
                <a:spcPts val="0"/>
              </a:spcBef>
              <a:buNone/>
              <a:defRPr sz="2100"/>
            </a:lvl4pPr>
            <a:lvl5pPr indent="0" lvl="4" rtl="0">
              <a:spcBef>
                <a:spcPts val="0"/>
              </a:spcBef>
              <a:buNone/>
              <a:defRPr sz="2100"/>
            </a:lvl5pPr>
            <a:lvl6pPr indent="0" lvl="5" rtl="0">
              <a:spcBef>
                <a:spcPts val="0"/>
              </a:spcBef>
              <a:buNone/>
              <a:defRPr sz="2100"/>
            </a:lvl6pPr>
            <a:lvl7pPr indent="0" lvl="6" rtl="0">
              <a:spcBef>
                <a:spcPts val="0"/>
              </a:spcBef>
              <a:buNone/>
              <a:defRPr sz="2100"/>
            </a:lvl7pPr>
            <a:lvl8pPr indent="0" lvl="7" rtl="0">
              <a:spcBef>
                <a:spcPts val="0"/>
              </a:spcBef>
              <a:buNone/>
              <a:defRPr sz="2100"/>
            </a:lvl8pPr>
            <a:lvl9pPr indent="0" lvl="8" rtl="0">
              <a:spcBef>
                <a:spcPts val="0"/>
              </a:spcBef>
              <a:buNone/>
              <a:defRPr sz="2100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1" y="1200154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-139700" lvl="0" marL="3302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14300" lvl="1" marL="711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1092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5367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1981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41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8575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289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733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5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925" lIns="87850" rIns="87850" wrap="square" tIns="43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Cabeçalho da Seção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722314" y="330518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2100"/>
            </a:lvl2pPr>
            <a:lvl3pPr indent="0" lvl="2" rtl="0">
              <a:spcBef>
                <a:spcPts val="0"/>
              </a:spcBef>
              <a:buNone/>
              <a:defRPr sz="2100"/>
            </a:lvl3pPr>
            <a:lvl4pPr indent="0" lvl="3" rtl="0">
              <a:spcBef>
                <a:spcPts val="0"/>
              </a:spcBef>
              <a:buNone/>
              <a:defRPr sz="2100"/>
            </a:lvl4pPr>
            <a:lvl5pPr indent="0" lvl="4" rtl="0">
              <a:spcBef>
                <a:spcPts val="0"/>
              </a:spcBef>
              <a:buNone/>
              <a:defRPr sz="2100"/>
            </a:lvl5pPr>
            <a:lvl6pPr indent="0" lvl="5" rtl="0">
              <a:spcBef>
                <a:spcPts val="0"/>
              </a:spcBef>
              <a:buNone/>
              <a:defRPr sz="2100"/>
            </a:lvl6pPr>
            <a:lvl7pPr indent="0" lvl="6" rtl="0">
              <a:spcBef>
                <a:spcPts val="0"/>
              </a:spcBef>
              <a:buNone/>
              <a:defRPr sz="2100"/>
            </a:lvl7pPr>
            <a:lvl8pPr indent="0" lvl="7" rtl="0">
              <a:spcBef>
                <a:spcPts val="0"/>
              </a:spcBef>
              <a:buNone/>
              <a:defRPr sz="2100"/>
            </a:lvl8pPr>
            <a:lvl9pPr indent="0" lvl="8" rtl="0">
              <a:spcBef>
                <a:spcPts val="0"/>
              </a:spcBef>
              <a:buNone/>
              <a:defRPr sz="21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722314" y="2180040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106950" lIns="106950" rIns="106950" wrap="square" tIns="106950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5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925" lIns="87850" rIns="87850" wrap="square" tIns="43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Duas Partes de Conteúd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1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2100"/>
            </a:lvl2pPr>
            <a:lvl3pPr indent="0" lvl="2" rtl="0">
              <a:spcBef>
                <a:spcPts val="0"/>
              </a:spcBef>
              <a:buNone/>
              <a:defRPr sz="2100"/>
            </a:lvl3pPr>
            <a:lvl4pPr indent="0" lvl="3" rtl="0">
              <a:spcBef>
                <a:spcPts val="0"/>
              </a:spcBef>
              <a:buNone/>
              <a:defRPr sz="2100"/>
            </a:lvl4pPr>
            <a:lvl5pPr indent="0" lvl="4" rtl="0">
              <a:spcBef>
                <a:spcPts val="0"/>
              </a:spcBef>
              <a:buNone/>
              <a:defRPr sz="2100"/>
            </a:lvl5pPr>
            <a:lvl6pPr indent="0" lvl="5" rtl="0">
              <a:spcBef>
                <a:spcPts val="0"/>
              </a:spcBef>
              <a:buNone/>
              <a:defRPr sz="2100"/>
            </a:lvl6pPr>
            <a:lvl7pPr indent="0" lvl="6" rtl="0">
              <a:spcBef>
                <a:spcPts val="0"/>
              </a:spcBef>
              <a:buNone/>
              <a:defRPr sz="2100"/>
            </a:lvl7pPr>
            <a:lvl8pPr indent="0" lvl="7" rtl="0">
              <a:spcBef>
                <a:spcPts val="0"/>
              </a:spcBef>
              <a:buNone/>
              <a:defRPr sz="2100"/>
            </a:lvl8pPr>
            <a:lvl9pPr indent="0" lvl="8" rtl="0">
              <a:spcBef>
                <a:spcPts val="0"/>
              </a:spcBef>
              <a:buNone/>
              <a:defRPr sz="21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57201" y="1200154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-165100" lvl="0" marL="330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0" lvl="1" marL="711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092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5367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1981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41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8575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289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733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648208" y="1200154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-165100" lvl="0" marL="330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0" lvl="1" marL="711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092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5367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1981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41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8575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289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733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45720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124205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925" lIns="87850" rIns="87850" wrap="square" tIns="43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ação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1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2100"/>
            </a:lvl2pPr>
            <a:lvl3pPr indent="0" lvl="2" rtl="0">
              <a:spcBef>
                <a:spcPts val="0"/>
              </a:spcBef>
              <a:buNone/>
              <a:defRPr sz="2100"/>
            </a:lvl3pPr>
            <a:lvl4pPr indent="0" lvl="3" rtl="0">
              <a:spcBef>
                <a:spcPts val="0"/>
              </a:spcBef>
              <a:buNone/>
              <a:defRPr sz="2100"/>
            </a:lvl4pPr>
            <a:lvl5pPr indent="0" lvl="4" rtl="0">
              <a:spcBef>
                <a:spcPts val="0"/>
              </a:spcBef>
              <a:buNone/>
              <a:defRPr sz="2100"/>
            </a:lvl5pPr>
            <a:lvl6pPr indent="0" lvl="5" rtl="0">
              <a:spcBef>
                <a:spcPts val="0"/>
              </a:spcBef>
              <a:buNone/>
              <a:defRPr sz="2100"/>
            </a:lvl6pPr>
            <a:lvl7pPr indent="0" lvl="6" rtl="0">
              <a:spcBef>
                <a:spcPts val="0"/>
              </a:spcBef>
              <a:buNone/>
              <a:defRPr sz="2100"/>
            </a:lvl7pPr>
            <a:lvl8pPr indent="0" lvl="7" rtl="0">
              <a:spcBef>
                <a:spcPts val="0"/>
              </a:spcBef>
              <a:buNone/>
              <a:defRPr sz="2100"/>
            </a:lvl8pPr>
            <a:lvl9pPr indent="0" lvl="8" rtl="0">
              <a:spcBef>
                <a:spcPts val="0"/>
              </a:spcBef>
              <a:buNone/>
              <a:defRPr sz="21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151338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106950" lIns="106950" rIns="106950" wrap="square" tIns="106950"/>
          <a:lstStyle>
            <a:lvl1pPr indent="0" lvl="0" marL="0" marR="0" rtl="0" algn="l"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3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3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3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3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3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3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57200" y="1631161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-177800" lvl="0" marL="330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65100" lvl="1" marL="711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092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5367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19812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4130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8575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2893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7338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3" type="body"/>
          </p:nvPr>
        </p:nvSpPr>
        <p:spPr>
          <a:xfrm>
            <a:off x="4645034" y="1151338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106950" lIns="106950" rIns="106950" wrap="square" tIns="106950"/>
          <a:lstStyle>
            <a:lvl1pPr indent="0" lvl="0" marL="0" marR="0" rtl="0" algn="l"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3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3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3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3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3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3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4" type="body"/>
          </p:nvPr>
        </p:nvSpPr>
        <p:spPr>
          <a:xfrm>
            <a:off x="4645034" y="1631161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-177800" lvl="0" marL="330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65100" lvl="1" marL="711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092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5367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19812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4130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8575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2893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7338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45720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124205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925" lIns="87850" rIns="87850" wrap="square" tIns="43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Somente título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1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2100"/>
            </a:lvl2pPr>
            <a:lvl3pPr indent="0" lvl="2" rtl="0">
              <a:spcBef>
                <a:spcPts val="0"/>
              </a:spcBef>
              <a:buNone/>
              <a:defRPr sz="2100"/>
            </a:lvl3pPr>
            <a:lvl4pPr indent="0" lvl="3" rtl="0">
              <a:spcBef>
                <a:spcPts val="0"/>
              </a:spcBef>
              <a:buNone/>
              <a:defRPr sz="2100"/>
            </a:lvl4pPr>
            <a:lvl5pPr indent="0" lvl="4" rtl="0">
              <a:spcBef>
                <a:spcPts val="0"/>
              </a:spcBef>
              <a:buNone/>
              <a:defRPr sz="2100"/>
            </a:lvl5pPr>
            <a:lvl6pPr indent="0" lvl="5" rtl="0">
              <a:spcBef>
                <a:spcPts val="0"/>
              </a:spcBef>
              <a:buNone/>
              <a:defRPr sz="2100"/>
            </a:lvl6pPr>
            <a:lvl7pPr indent="0" lvl="6" rtl="0">
              <a:spcBef>
                <a:spcPts val="0"/>
              </a:spcBef>
              <a:buNone/>
              <a:defRPr sz="2100"/>
            </a:lvl7pPr>
            <a:lvl8pPr indent="0" lvl="7" rtl="0">
              <a:spcBef>
                <a:spcPts val="0"/>
              </a:spcBef>
              <a:buNone/>
              <a:defRPr sz="2100"/>
            </a:lvl8pPr>
            <a:lvl9pPr indent="0" lvl="8" rtl="0">
              <a:spcBef>
                <a:spcPts val="0"/>
              </a:spcBef>
              <a:buNone/>
              <a:defRPr sz="2100"/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45720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124205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925" lIns="87850" rIns="87850" wrap="square" tIns="43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údo com Legenda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2" y="204789"/>
            <a:ext cx="3008099" cy="8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2100"/>
            </a:lvl2pPr>
            <a:lvl3pPr indent="0" lvl="2" rtl="0">
              <a:spcBef>
                <a:spcPts val="0"/>
              </a:spcBef>
              <a:buNone/>
              <a:defRPr sz="2100"/>
            </a:lvl3pPr>
            <a:lvl4pPr indent="0" lvl="3" rtl="0">
              <a:spcBef>
                <a:spcPts val="0"/>
              </a:spcBef>
              <a:buNone/>
              <a:defRPr sz="2100"/>
            </a:lvl4pPr>
            <a:lvl5pPr indent="0" lvl="4" rtl="0">
              <a:spcBef>
                <a:spcPts val="0"/>
              </a:spcBef>
              <a:buNone/>
              <a:defRPr sz="2100"/>
            </a:lvl5pPr>
            <a:lvl6pPr indent="0" lvl="5" rtl="0">
              <a:spcBef>
                <a:spcPts val="0"/>
              </a:spcBef>
              <a:buNone/>
              <a:defRPr sz="2100"/>
            </a:lvl6pPr>
            <a:lvl7pPr indent="0" lvl="6" rtl="0">
              <a:spcBef>
                <a:spcPts val="0"/>
              </a:spcBef>
              <a:buNone/>
              <a:defRPr sz="2100"/>
            </a:lvl7pPr>
            <a:lvl8pPr indent="0" lvl="7" rtl="0">
              <a:spcBef>
                <a:spcPts val="0"/>
              </a:spcBef>
              <a:buNone/>
              <a:defRPr sz="2100"/>
            </a:lvl8pPr>
            <a:lvl9pPr indent="0" lvl="8" rtl="0">
              <a:spcBef>
                <a:spcPts val="0"/>
              </a:spcBef>
              <a:buNone/>
              <a:defRPr sz="21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575055" y="204788"/>
            <a:ext cx="51120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-139700" lvl="0" marL="3302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14300" lvl="1" marL="711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1092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5367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1981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41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8575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289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733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457202" y="1076329"/>
            <a:ext cx="3008099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300"/>
              </a:spcBef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45720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124205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925" lIns="87850" rIns="87850" wrap="square" tIns="43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Imagem com Legenda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1792290" y="360046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2100"/>
            </a:lvl2pPr>
            <a:lvl3pPr indent="0" lvl="2" rtl="0">
              <a:spcBef>
                <a:spcPts val="0"/>
              </a:spcBef>
              <a:buNone/>
              <a:defRPr sz="2100"/>
            </a:lvl3pPr>
            <a:lvl4pPr indent="0" lvl="3" rtl="0">
              <a:spcBef>
                <a:spcPts val="0"/>
              </a:spcBef>
              <a:buNone/>
              <a:defRPr sz="2100"/>
            </a:lvl4pPr>
            <a:lvl5pPr indent="0" lvl="4" rtl="0">
              <a:spcBef>
                <a:spcPts val="0"/>
              </a:spcBef>
              <a:buNone/>
              <a:defRPr sz="2100"/>
            </a:lvl5pPr>
            <a:lvl6pPr indent="0" lvl="5" rtl="0">
              <a:spcBef>
                <a:spcPts val="0"/>
              </a:spcBef>
              <a:buNone/>
              <a:defRPr sz="2100"/>
            </a:lvl6pPr>
            <a:lvl7pPr indent="0" lvl="6" rtl="0">
              <a:spcBef>
                <a:spcPts val="0"/>
              </a:spcBef>
              <a:buNone/>
              <a:defRPr sz="2100"/>
            </a:lvl7pPr>
            <a:lvl8pPr indent="0" lvl="7" rtl="0">
              <a:spcBef>
                <a:spcPts val="0"/>
              </a:spcBef>
              <a:buNone/>
              <a:defRPr sz="2100"/>
            </a:lvl8pPr>
            <a:lvl9pPr indent="0" lvl="8" rtl="0">
              <a:spcBef>
                <a:spcPts val="0"/>
              </a:spcBef>
              <a:buNone/>
              <a:defRPr sz="21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1792290" y="459582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600"/>
              </a:spcBef>
              <a:buClr>
                <a:schemeClr val="dk1"/>
              </a:buClr>
              <a:buSzPct val="53333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500"/>
              </a:spcBef>
              <a:buClr>
                <a:schemeClr val="dk1"/>
              </a:buClr>
              <a:buSzPct val="59259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500"/>
              </a:spcBef>
              <a:buClr>
                <a:schemeClr val="dk1"/>
              </a:buClr>
              <a:buSzPct val="69565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400"/>
              </a:spcBef>
              <a:buClr>
                <a:schemeClr val="dk1"/>
              </a:buClr>
              <a:buSzPct val="8421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400"/>
              </a:spcBef>
              <a:buClr>
                <a:schemeClr val="dk1"/>
              </a:buClr>
              <a:buSzPct val="8421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400"/>
              </a:spcBef>
              <a:buClr>
                <a:schemeClr val="dk1"/>
              </a:buClr>
              <a:buSzPct val="8421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400"/>
              </a:spcBef>
              <a:buClr>
                <a:schemeClr val="dk1"/>
              </a:buClr>
              <a:buSzPct val="8421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400"/>
              </a:spcBef>
              <a:buClr>
                <a:schemeClr val="dk1"/>
              </a:buClr>
              <a:buSzPct val="8421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400"/>
              </a:spcBef>
              <a:buClr>
                <a:schemeClr val="dk1"/>
              </a:buClr>
              <a:buSzPct val="8421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792290" y="4025515"/>
            <a:ext cx="54864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300"/>
              </a:spcBef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45720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124205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925" lIns="87850" rIns="87850" wrap="square" tIns="43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ítulo e texto vertical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1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2100"/>
            </a:lvl2pPr>
            <a:lvl3pPr indent="0" lvl="2" rtl="0">
              <a:spcBef>
                <a:spcPts val="0"/>
              </a:spcBef>
              <a:buNone/>
              <a:defRPr sz="2100"/>
            </a:lvl3pPr>
            <a:lvl4pPr indent="0" lvl="3" rtl="0">
              <a:spcBef>
                <a:spcPts val="0"/>
              </a:spcBef>
              <a:buNone/>
              <a:defRPr sz="2100"/>
            </a:lvl4pPr>
            <a:lvl5pPr indent="0" lvl="4" rtl="0">
              <a:spcBef>
                <a:spcPts val="0"/>
              </a:spcBef>
              <a:buNone/>
              <a:defRPr sz="2100"/>
            </a:lvl5pPr>
            <a:lvl6pPr indent="0" lvl="5" rtl="0">
              <a:spcBef>
                <a:spcPts val="0"/>
              </a:spcBef>
              <a:buNone/>
              <a:defRPr sz="2100"/>
            </a:lvl6pPr>
            <a:lvl7pPr indent="0" lvl="6" rtl="0">
              <a:spcBef>
                <a:spcPts val="0"/>
              </a:spcBef>
              <a:buNone/>
              <a:defRPr sz="2100"/>
            </a:lvl7pPr>
            <a:lvl8pPr indent="0" lvl="7" rtl="0">
              <a:spcBef>
                <a:spcPts val="0"/>
              </a:spcBef>
              <a:buNone/>
              <a:defRPr sz="2100"/>
            </a:lvl8pPr>
            <a:lvl9pPr indent="0" lvl="8" rtl="0">
              <a:spcBef>
                <a:spcPts val="0"/>
              </a:spcBef>
              <a:buNone/>
              <a:defRPr sz="21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874764" y="-1217395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-139700" lvl="0" marL="3302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14300" lvl="1" marL="711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1092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5367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1981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41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8575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289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733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45720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124205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925" lIns="87850" rIns="87850" wrap="square" tIns="43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Título e texto verticai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5463764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2100"/>
            </a:lvl2pPr>
            <a:lvl3pPr indent="0" lvl="2" rtl="0">
              <a:spcBef>
                <a:spcPts val="0"/>
              </a:spcBef>
              <a:buNone/>
              <a:defRPr sz="2100"/>
            </a:lvl3pPr>
            <a:lvl4pPr indent="0" lvl="3" rtl="0">
              <a:spcBef>
                <a:spcPts val="0"/>
              </a:spcBef>
              <a:buNone/>
              <a:defRPr sz="2100"/>
            </a:lvl4pPr>
            <a:lvl5pPr indent="0" lvl="4" rtl="0">
              <a:spcBef>
                <a:spcPts val="0"/>
              </a:spcBef>
              <a:buNone/>
              <a:defRPr sz="2100"/>
            </a:lvl5pPr>
            <a:lvl6pPr indent="0" lvl="5" rtl="0">
              <a:spcBef>
                <a:spcPts val="0"/>
              </a:spcBef>
              <a:buNone/>
              <a:defRPr sz="2100"/>
            </a:lvl6pPr>
            <a:lvl7pPr indent="0" lvl="6" rtl="0">
              <a:spcBef>
                <a:spcPts val="0"/>
              </a:spcBef>
              <a:buNone/>
              <a:defRPr sz="2100"/>
            </a:lvl7pPr>
            <a:lvl8pPr indent="0" lvl="7" rtl="0">
              <a:spcBef>
                <a:spcPts val="0"/>
              </a:spcBef>
              <a:buNone/>
              <a:defRPr sz="2100"/>
            </a:lvl8pPr>
            <a:lvl9pPr indent="0" lvl="8" rtl="0">
              <a:spcBef>
                <a:spcPts val="0"/>
              </a:spcBef>
              <a:buNone/>
              <a:defRPr sz="21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1272760" y="-609570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-139700" lvl="0" marL="3302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14300" lvl="1" marL="711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1092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5367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1981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41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8575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289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733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45720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124205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925" lIns="87850" rIns="87850" wrap="square" tIns="43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Em branco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ide de título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29" name="Shape 129"/>
          <p:cNvSpPr/>
          <p:nvPr/>
        </p:nvSpPr>
        <p:spPr>
          <a:xfrm>
            <a:off x="1826309" y="154966"/>
            <a:ext cx="7317600" cy="604200"/>
          </a:xfrm>
          <a:prstGeom prst="rect">
            <a:avLst/>
          </a:prstGeom>
          <a:gradFill>
            <a:gsLst>
              <a:gs pos="0">
                <a:srgbClr val="CAC5D3">
                  <a:alpha val="0"/>
                </a:srgbClr>
              </a:gs>
              <a:gs pos="100000">
                <a:srgbClr val="4C004C">
                  <a:alpha val="9372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ww.caelum.com.br/apostila-html-css-javascript/anuncios/alura_2x.png" id="130" name="Shape 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4502" y="4125408"/>
            <a:ext cx="1414200" cy="660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valit.com.br/fw-uploads/0df68964d7f69a99cae07c24f4190c45.gif"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250" y="68652"/>
            <a:ext cx="1581000" cy="8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6652081" y="241280"/>
            <a:ext cx="2163300" cy="1640100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CACACA"/>
              </a:gs>
              <a:gs pos="100000">
                <a:schemeClr val="dk1"/>
              </a:gs>
            </a:gsLst>
            <a:lin ang="0" scaled="0"/>
          </a:gradFill>
          <a:ln>
            <a:noFill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6735284" y="327594"/>
            <a:ext cx="1997100" cy="1467300"/>
          </a:xfrm>
          <a:prstGeom prst="rect">
            <a:avLst/>
          </a:prstGeom>
          <a:gradFill>
            <a:gsLst>
              <a:gs pos="0">
                <a:srgbClr val="7C7C7C"/>
              </a:gs>
              <a:gs pos="50000">
                <a:srgbClr val="B4B4B4"/>
              </a:gs>
              <a:gs pos="100000">
                <a:srgbClr val="D8D8D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1743106" y="241280"/>
            <a:ext cx="4674000" cy="40589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19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Preparatório para o Exame  ITIL® Foundation</a:t>
            </a:r>
          </a:p>
        </p:txBody>
      </p:sp>
      <p:sp>
        <p:nvSpPr>
          <p:cNvPr id="135" name="Shape 135"/>
          <p:cNvSpPr/>
          <p:nvPr/>
        </p:nvSpPr>
        <p:spPr>
          <a:xfrm rot="10800000">
            <a:off x="-283" y="4384347"/>
            <a:ext cx="4821900" cy="604200"/>
          </a:xfrm>
          <a:prstGeom prst="rect">
            <a:avLst/>
          </a:prstGeom>
          <a:gradFill>
            <a:gsLst>
              <a:gs pos="0">
                <a:srgbClr val="CAC5D3">
                  <a:alpha val="0"/>
                </a:srgbClr>
              </a:gs>
              <a:gs pos="100000">
                <a:srgbClr val="76923C"/>
              </a:gs>
            </a:gsLst>
            <a:lin ang="0" scaled="0"/>
          </a:gradFill>
          <a:ln>
            <a:noFill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ítulo e conteúdo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57201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8095"/>
              <a:buFont typeface="Calibri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6190"/>
              <a:buNone/>
              <a:defRPr sz="2100"/>
            </a:lvl2pPr>
            <a:lvl3pPr indent="0" lvl="2" rtl="0">
              <a:spcBef>
                <a:spcPts val="0"/>
              </a:spcBef>
              <a:buSzPct val="76190"/>
              <a:buNone/>
              <a:defRPr sz="2100"/>
            </a:lvl3pPr>
            <a:lvl4pPr indent="0" lvl="3" rtl="0">
              <a:spcBef>
                <a:spcPts val="0"/>
              </a:spcBef>
              <a:buSzPct val="76190"/>
              <a:buNone/>
              <a:defRPr sz="2100"/>
            </a:lvl4pPr>
            <a:lvl5pPr indent="0" lvl="4" rtl="0">
              <a:spcBef>
                <a:spcPts val="0"/>
              </a:spcBef>
              <a:buSzPct val="76190"/>
              <a:buNone/>
              <a:defRPr sz="2100"/>
            </a:lvl5pPr>
            <a:lvl6pPr indent="0" lvl="5" rtl="0">
              <a:spcBef>
                <a:spcPts val="0"/>
              </a:spcBef>
              <a:buSzPct val="76190"/>
              <a:buNone/>
              <a:defRPr sz="2100"/>
            </a:lvl6pPr>
            <a:lvl7pPr indent="0" lvl="6" rtl="0">
              <a:spcBef>
                <a:spcPts val="0"/>
              </a:spcBef>
              <a:buSzPct val="76190"/>
              <a:buNone/>
              <a:defRPr sz="2100"/>
            </a:lvl7pPr>
            <a:lvl8pPr indent="0" lvl="7" rtl="0">
              <a:spcBef>
                <a:spcPts val="0"/>
              </a:spcBef>
              <a:buSzPct val="76190"/>
              <a:buNone/>
              <a:defRPr sz="2100"/>
            </a:lvl8pPr>
            <a:lvl9pPr indent="0" lvl="8" rtl="0">
              <a:spcBef>
                <a:spcPts val="0"/>
              </a:spcBef>
              <a:buSzPct val="76190"/>
              <a:buNone/>
              <a:defRPr sz="2100"/>
            </a:lvl9pPr>
          </a:lstStyle>
          <a:p/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457201" y="1200154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-139700" lvl="0" marL="3302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14300" lvl="1" marL="711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1092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5367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1981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41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8575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289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733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45720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SzPct val="88888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3124205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SzPct val="88888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Cabeçalho da Seção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722314" y="330518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ct val="41025"/>
              <a:buFont typeface="Calibri"/>
              <a:buNone/>
              <a:defRPr b="1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6190"/>
              <a:buNone/>
              <a:defRPr sz="2100"/>
            </a:lvl2pPr>
            <a:lvl3pPr indent="0" lvl="2" rtl="0">
              <a:spcBef>
                <a:spcPts val="0"/>
              </a:spcBef>
              <a:buSzPct val="76190"/>
              <a:buNone/>
              <a:defRPr sz="2100"/>
            </a:lvl3pPr>
            <a:lvl4pPr indent="0" lvl="3" rtl="0">
              <a:spcBef>
                <a:spcPts val="0"/>
              </a:spcBef>
              <a:buSzPct val="76190"/>
              <a:buNone/>
              <a:defRPr sz="2100"/>
            </a:lvl4pPr>
            <a:lvl5pPr indent="0" lvl="4" rtl="0">
              <a:spcBef>
                <a:spcPts val="0"/>
              </a:spcBef>
              <a:buSzPct val="76190"/>
              <a:buNone/>
              <a:defRPr sz="2100"/>
            </a:lvl5pPr>
            <a:lvl6pPr indent="0" lvl="5" rtl="0">
              <a:spcBef>
                <a:spcPts val="0"/>
              </a:spcBef>
              <a:buSzPct val="76190"/>
              <a:buNone/>
              <a:defRPr sz="2100"/>
            </a:lvl6pPr>
            <a:lvl7pPr indent="0" lvl="6" rtl="0">
              <a:spcBef>
                <a:spcPts val="0"/>
              </a:spcBef>
              <a:buSzPct val="76190"/>
              <a:buNone/>
              <a:defRPr sz="2100"/>
            </a:lvl7pPr>
            <a:lvl8pPr indent="0" lvl="7" rtl="0">
              <a:spcBef>
                <a:spcPts val="0"/>
              </a:spcBef>
              <a:buSzPct val="76190"/>
              <a:buNone/>
              <a:defRPr sz="2100"/>
            </a:lvl8pPr>
            <a:lvl9pPr indent="0" lvl="8" rtl="0">
              <a:spcBef>
                <a:spcPts val="0"/>
              </a:spcBef>
              <a:buSzPct val="76190"/>
              <a:buNone/>
              <a:defRPr sz="2100"/>
            </a:lvl9pPr>
          </a:lstStyle>
          <a:p/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722314" y="2180040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106950" lIns="106950" rIns="106950" wrap="square" tIns="106950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SzPct val="84210"/>
              <a:buFont typeface="Arial"/>
              <a:buChar char="●"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400"/>
              </a:spcBef>
              <a:buClr>
                <a:srgbClr val="888888"/>
              </a:buClr>
              <a:buSzPct val="88888"/>
              <a:buFont typeface="Arial"/>
              <a:buChar char="○"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300"/>
              </a:spcBef>
              <a:buClr>
                <a:srgbClr val="888888"/>
              </a:buClr>
              <a:buSzPct val="106666"/>
              <a:buFont typeface="Arial"/>
              <a:buChar char="■"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300"/>
              </a:spcBef>
              <a:buClr>
                <a:srgbClr val="888888"/>
              </a:buClr>
              <a:buSzPct val="123076"/>
              <a:buFont typeface="Arial"/>
              <a:buChar char="●"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300"/>
              </a:spcBef>
              <a:buClr>
                <a:srgbClr val="888888"/>
              </a:buClr>
              <a:buSzPct val="123076"/>
              <a:buFont typeface="Arial"/>
              <a:buChar char="○"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300"/>
              </a:spcBef>
              <a:buClr>
                <a:srgbClr val="888888"/>
              </a:buClr>
              <a:buSzPct val="123076"/>
              <a:buFont typeface="Arial"/>
              <a:buChar char="■"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300"/>
              </a:spcBef>
              <a:buClr>
                <a:srgbClr val="888888"/>
              </a:buClr>
              <a:buSzPct val="123076"/>
              <a:buFont typeface="Arial"/>
              <a:buChar char="●"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300"/>
              </a:spcBef>
              <a:buClr>
                <a:srgbClr val="888888"/>
              </a:buClr>
              <a:buSzPct val="123076"/>
              <a:buFont typeface="Arial"/>
              <a:buChar char="○"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300"/>
              </a:spcBef>
              <a:buClr>
                <a:srgbClr val="888888"/>
              </a:buClr>
              <a:buSzPct val="123076"/>
              <a:buFont typeface="Arial"/>
              <a:buChar char="■"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0" type="dt"/>
          </p:nvPr>
        </p:nvSpPr>
        <p:spPr>
          <a:xfrm>
            <a:off x="45720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SzPct val="88888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1" type="ftr"/>
          </p:nvPr>
        </p:nvSpPr>
        <p:spPr>
          <a:xfrm>
            <a:off x="3124205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SzPct val="88888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Duas Partes de Conteúdo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1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8095"/>
              <a:buFont typeface="Calibri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6190"/>
              <a:buNone/>
              <a:defRPr sz="2100"/>
            </a:lvl2pPr>
            <a:lvl3pPr indent="0" lvl="2" rtl="0">
              <a:spcBef>
                <a:spcPts val="0"/>
              </a:spcBef>
              <a:buSzPct val="76190"/>
              <a:buNone/>
              <a:defRPr sz="2100"/>
            </a:lvl3pPr>
            <a:lvl4pPr indent="0" lvl="3" rtl="0">
              <a:spcBef>
                <a:spcPts val="0"/>
              </a:spcBef>
              <a:buSzPct val="76190"/>
              <a:buNone/>
              <a:defRPr sz="2100"/>
            </a:lvl4pPr>
            <a:lvl5pPr indent="0" lvl="4" rtl="0">
              <a:spcBef>
                <a:spcPts val="0"/>
              </a:spcBef>
              <a:buSzPct val="76190"/>
              <a:buNone/>
              <a:defRPr sz="2100"/>
            </a:lvl5pPr>
            <a:lvl6pPr indent="0" lvl="5" rtl="0">
              <a:spcBef>
                <a:spcPts val="0"/>
              </a:spcBef>
              <a:buSzPct val="76190"/>
              <a:buNone/>
              <a:defRPr sz="2100"/>
            </a:lvl6pPr>
            <a:lvl7pPr indent="0" lvl="6" rtl="0">
              <a:spcBef>
                <a:spcPts val="0"/>
              </a:spcBef>
              <a:buSzPct val="76190"/>
              <a:buNone/>
              <a:defRPr sz="2100"/>
            </a:lvl7pPr>
            <a:lvl8pPr indent="0" lvl="7" rtl="0">
              <a:spcBef>
                <a:spcPts val="0"/>
              </a:spcBef>
              <a:buSzPct val="76190"/>
              <a:buNone/>
              <a:defRPr sz="2100"/>
            </a:lvl8pPr>
            <a:lvl9pPr indent="0" lvl="8" rtl="0">
              <a:spcBef>
                <a:spcPts val="0"/>
              </a:spcBef>
              <a:buSzPct val="76190"/>
              <a:buNone/>
              <a:defRPr sz="2100"/>
            </a:lvl9pPr>
          </a:lstStyle>
          <a:p/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7201" y="1200154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-165100" lvl="0" marL="330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0" lvl="1" marL="711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092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5367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1981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41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8575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289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733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2" type="body"/>
          </p:nvPr>
        </p:nvSpPr>
        <p:spPr>
          <a:xfrm>
            <a:off x="4648208" y="1200154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-165100" lvl="0" marL="330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0" lvl="1" marL="711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092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5367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1981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41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8575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289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733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0" type="dt"/>
          </p:nvPr>
        </p:nvSpPr>
        <p:spPr>
          <a:xfrm>
            <a:off x="45720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SzPct val="88888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1" type="ftr"/>
          </p:nvPr>
        </p:nvSpPr>
        <p:spPr>
          <a:xfrm>
            <a:off x="3124205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SzPct val="88888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ação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1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8095"/>
              <a:buFont typeface="Calibri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6190"/>
              <a:buNone/>
              <a:defRPr sz="2100"/>
            </a:lvl2pPr>
            <a:lvl3pPr indent="0" lvl="2" rtl="0">
              <a:spcBef>
                <a:spcPts val="0"/>
              </a:spcBef>
              <a:buSzPct val="76190"/>
              <a:buNone/>
              <a:defRPr sz="2100"/>
            </a:lvl3pPr>
            <a:lvl4pPr indent="0" lvl="3" rtl="0">
              <a:spcBef>
                <a:spcPts val="0"/>
              </a:spcBef>
              <a:buSzPct val="76190"/>
              <a:buNone/>
              <a:defRPr sz="2100"/>
            </a:lvl4pPr>
            <a:lvl5pPr indent="0" lvl="4" rtl="0">
              <a:spcBef>
                <a:spcPts val="0"/>
              </a:spcBef>
              <a:buSzPct val="76190"/>
              <a:buNone/>
              <a:defRPr sz="2100"/>
            </a:lvl5pPr>
            <a:lvl6pPr indent="0" lvl="5" rtl="0">
              <a:spcBef>
                <a:spcPts val="0"/>
              </a:spcBef>
              <a:buSzPct val="76190"/>
              <a:buNone/>
              <a:defRPr sz="2100"/>
            </a:lvl6pPr>
            <a:lvl7pPr indent="0" lvl="6" rtl="0">
              <a:spcBef>
                <a:spcPts val="0"/>
              </a:spcBef>
              <a:buSzPct val="76190"/>
              <a:buNone/>
              <a:defRPr sz="2100"/>
            </a:lvl7pPr>
            <a:lvl8pPr indent="0" lvl="7" rtl="0">
              <a:spcBef>
                <a:spcPts val="0"/>
              </a:spcBef>
              <a:buSzPct val="76190"/>
              <a:buNone/>
              <a:defRPr sz="2100"/>
            </a:lvl8pPr>
            <a:lvl9pPr indent="0" lvl="8" rtl="0">
              <a:spcBef>
                <a:spcPts val="0"/>
              </a:spcBef>
              <a:buSzPct val="76190"/>
              <a:buNone/>
              <a:defRPr sz="2100"/>
            </a:lvl9pPr>
          </a:lstStyle>
          <a:p/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151338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106950" lIns="106950" rIns="106950" wrap="square" tIns="106950"/>
          <a:lstStyle>
            <a:lvl1pPr indent="0" lvl="0" marL="0" marR="0" rtl="0" algn="l">
              <a:spcBef>
                <a:spcPts val="500"/>
              </a:spcBef>
              <a:buClr>
                <a:schemeClr val="dk1"/>
              </a:buClr>
              <a:buSzPct val="69565"/>
              <a:buFont typeface="Arial"/>
              <a:buChar char="●"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400"/>
              </a:spcBef>
              <a:buClr>
                <a:schemeClr val="dk1"/>
              </a:buClr>
              <a:buSzPct val="84210"/>
              <a:buFont typeface="Arial"/>
              <a:buChar char="○"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400"/>
              </a:spcBef>
              <a:buClr>
                <a:schemeClr val="dk1"/>
              </a:buClr>
              <a:buSzPct val="88888"/>
              <a:buFont typeface="Arial"/>
              <a:buChar char="■"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300"/>
              </a:spcBef>
              <a:buClr>
                <a:schemeClr val="dk1"/>
              </a:buClr>
              <a:buSzPct val="106666"/>
              <a:buFont typeface="Arial"/>
              <a:buChar char="●"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300"/>
              </a:spcBef>
              <a:buClr>
                <a:schemeClr val="dk1"/>
              </a:buClr>
              <a:buSzPct val="106666"/>
              <a:buFont typeface="Arial"/>
              <a:buChar char="○"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300"/>
              </a:spcBef>
              <a:buClr>
                <a:schemeClr val="dk1"/>
              </a:buClr>
              <a:buSzPct val="106666"/>
              <a:buFont typeface="Arial"/>
              <a:buChar char="■"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300"/>
              </a:spcBef>
              <a:buClr>
                <a:schemeClr val="dk1"/>
              </a:buClr>
              <a:buSzPct val="106666"/>
              <a:buFont typeface="Arial"/>
              <a:buChar char="●"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300"/>
              </a:spcBef>
              <a:buClr>
                <a:schemeClr val="dk1"/>
              </a:buClr>
              <a:buSzPct val="106666"/>
              <a:buFont typeface="Arial"/>
              <a:buChar char="○"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300"/>
              </a:spcBef>
              <a:buClr>
                <a:schemeClr val="dk1"/>
              </a:buClr>
              <a:buSzPct val="106666"/>
              <a:buFont typeface="Arial"/>
              <a:buChar char="■"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2" type="body"/>
          </p:nvPr>
        </p:nvSpPr>
        <p:spPr>
          <a:xfrm>
            <a:off x="457200" y="1631161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-177800" lvl="0" marL="330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65100" lvl="1" marL="711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092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5367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19812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4130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8575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2893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7338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3" type="body"/>
          </p:nvPr>
        </p:nvSpPr>
        <p:spPr>
          <a:xfrm>
            <a:off x="4645034" y="1151338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106950" lIns="106950" rIns="106950" wrap="square" tIns="106950"/>
          <a:lstStyle>
            <a:lvl1pPr indent="0" lvl="0" marL="0" marR="0" rtl="0" algn="l">
              <a:spcBef>
                <a:spcPts val="500"/>
              </a:spcBef>
              <a:buClr>
                <a:schemeClr val="dk1"/>
              </a:buClr>
              <a:buSzPct val="69565"/>
              <a:buFont typeface="Arial"/>
              <a:buChar char="●"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400"/>
              </a:spcBef>
              <a:buClr>
                <a:schemeClr val="dk1"/>
              </a:buClr>
              <a:buSzPct val="84210"/>
              <a:buFont typeface="Arial"/>
              <a:buChar char="○"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400"/>
              </a:spcBef>
              <a:buClr>
                <a:schemeClr val="dk1"/>
              </a:buClr>
              <a:buSzPct val="88888"/>
              <a:buFont typeface="Arial"/>
              <a:buChar char="■"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300"/>
              </a:spcBef>
              <a:buClr>
                <a:schemeClr val="dk1"/>
              </a:buClr>
              <a:buSzPct val="106666"/>
              <a:buFont typeface="Arial"/>
              <a:buChar char="●"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300"/>
              </a:spcBef>
              <a:buClr>
                <a:schemeClr val="dk1"/>
              </a:buClr>
              <a:buSzPct val="106666"/>
              <a:buFont typeface="Arial"/>
              <a:buChar char="○"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300"/>
              </a:spcBef>
              <a:buClr>
                <a:schemeClr val="dk1"/>
              </a:buClr>
              <a:buSzPct val="106666"/>
              <a:buFont typeface="Arial"/>
              <a:buChar char="■"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300"/>
              </a:spcBef>
              <a:buClr>
                <a:schemeClr val="dk1"/>
              </a:buClr>
              <a:buSzPct val="106666"/>
              <a:buFont typeface="Arial"/>
              <a:buChar char="●"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300"/>
              </a:spcBef>
              <a:buClr>
                <a:schemeClr val="dk1"/>
              </a:buClr>
              <a:buSzPct val="106666"/>
              <a:buFont typeface="Arial"/>
              <a:buChar char="○"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300"/>
              </a:spcBef>
              <a:buClr>
                <a:schemeClr val="dk1"/>
              </a:buClr>
              <a:buSzPct val="106666"/>
              <a:buFont typeface="Arial"/>
              <a:buChar char="■"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4" type="body"/>
          </p:nvPr>
        </p:nvSpPr>
        <p:spPr>
          <a:xfrm>
            <a:off x="4645034" y="1631161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-177800" lvl="0" marL="330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65100" lvl="1" marL="711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092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5367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19812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4130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8575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2893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73380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0" type="dt"/>
          </p:nvPr>
        </p:nvSpPr>
        <p:spPr>
          <a:xfrm>
            <a:off x="45720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SzPct val="88888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1" type="ftr"/>
          </p:nvPr>
        </p:nvSpPr>
        <p:spPr>
          <a:xfrm>
            <a:off x="3124205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SzPct val="88888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Somente título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1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8095"/>
              <a:buFont typeface="Calibri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6190"/>
              <a:buNone/>
              <a:defRPr sz="2100"/>
            </a:lvl2pPr>
            <a:lvl3pPr indent="0" lvl="2" rtl="0">
              <a:spcBef>
                <a:spcPts val="0"/>
              </a:spcBef>
              <a:buSzPct val="76190"/>
              <a:buNone/>
              <a:defRPr sz="2100"/>
            </a:lvl3pPr>
            <a:lvl4pPr indent="0" lvl="3" rtl="0">
              <a:spcBef>
                <a:spcPts val="0"/>
              </a:spcBef>
              <a:buSzPct val="76190"/>
              <a:buNone/>
              <a:defRPr sz="2100"/>
            </a:lvl4pPr>
            <a:lvl5pPr indent="0" lvl="4" rtl="0">
              <a:spcBef>
                <a:spcPts val="0"/>
              </a:spcBef>
              <a:buSzPct val="76190"/>
              <a:buNone/>
              <a:defRPr sz="2100"/>
            </a:lvl5pPr>
            <a:lvl6pPr indent="0" lvl="5" rtl="0">
              <a:spcBef>
                <a:spcPts val="0"/>
              </a:spcBef>
              <a:buSzPct val="76190"/>
              <a:buNone/>
              <a:defRPr sz="2100"/>
            </a:lvl6pPr>
            <a:lvl7pPr indent="0" lvl="6" rtl="0">
              <a:spcBef>
                <a:spcPts val="0"/>
              </a:spcBef>
              <a:buSzPct val="76190"/>
              <a:buNone/>
              <a:defRPr sz="2100"/>
            </a:lvl7pPr>
            <a:lvl8pPr indent="0" lvl="7" rtl="0">
              <a:spcBef>
                <a:spcPts val="0"/>
              </a:spcBef>
              <a:buSzPct val="76190"/>
              <a:buNone/>
              <a:defRPr sz="2100"/>
            </a:lvl8pPr>
            <a:lvl9pPr indent="0" lvl="8" rtl="0">
              <a:spcBef>
                <a:spcPts val="0"/>
              </a:spcBef>
              <a:buSzPct val="76190"/>
              <a:buNone/>
              <a:defRPr sz="2100"/>
            </a:lvl9pPr>
          </a:lstStyle>
          <a:p/>
        </p:txBody>
      </p:sp>
      <p:sp>
        <p:nvSpPr>
          <p:cNvPr id="166" name="Shape 166"/>
          <p:cNvSpPr txBox="1"/>
          <p:nvPr>
            <p:ph idx="10" type="dt"/>
          </p:nvPr>
        </p:nvSpPr>
        <p:spPr>
          <a:xfrm>
            <a:off x="45720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SzPct val="88888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1" type="ftr"/>
          </p:nvPr>
        </p:nvSpPr>
        <p:spPr>
          <a:xfrm>
            <a:off x="3124205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SzPct val="88888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údo com Legenda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2" y="204789"/>
            <a:ext cx="3008099" cy="8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ct val="84210"/>
              <a:buFont typeface="Calibri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6190"/>
              <a:buNone/>
              <a:defRPr sz="2100"/>
            </a:lvl2pPr>
            <a:lvl3pPr indent="0" lvl="2" rtl="0">
              <a:spcBef>
                <a:spcPts val="0"/>
              </a:spcBef>
              <a:buSzPct val="76190"/>
              <a:buNone/>
              <a:defRPr sz="2100"/>
            </a:lvl3pPr>
            <a:lvl4pPr indent="0" lvl="3" rtl="0">
              <a:spcBef>
                <a:spcPts val="0"/>
              </a:spcBef>
              <a:buSzPct val="76190"/>
              <a:buNone/>
              <a:defRPr sz="2100"/>
            </a:lvl4pPr>
            <a:lvl5pPr indent="0" lvl="4" rtl="0">
              <a:spcBef>
                <a:spcPts val="0"/>
              </a:spcBef>
              <a:buSzPct val="76190"/>
              <a:buNone/>
              <a:defRPr sz="2100"/>
            </a:lvl5pPr>
            <a:lvl6pPr indent="0" lvl="5" rtl="0">
              <a:spcBef>
                <a:spcPts val="0"/>
              </a:spcBef>
              <a:buSzPct val="76190"/>
              <a:buNone/>
              <a:defRPr sz="2100"/>
            </a:lvl6pPr>
            <a:lvl7pPr indent="0" lvl="6" rtl="0">
              <a:spcBef>
                <a:spcPts val="0"/>
              </a:spcBef>
              <a:buSzPct val="76190"/>
              <a:buNone/>
              <a:defRPr sz="2100"/>
            </a:lvl7pPr>
            <a:lvl8pPr indent="0" lvl="7" rtl="0">
              <a:spcBef>
                <a:spcPts val="0"/>
              </a:spcBef>
              <a:buSzPct val="76190"/>
              <a:buNone/>
              <a:defRPr sz="2100"/>
            </a:lvl8pPr>
            <a:lvl9pPr indent="0" lvl="8" rtl="0">
              <a:spcBef>
                <a:spcPts val="0"/>
              </a:spcBef>
              <a:buSzPct val="76190"/>
              <a:buNone/>
              <a:defRPr sz="2100"/>
            </a:lvl9pPr>
          </a:lstStyle>
          <a:p/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575055" y="204788"/>
            <a:ext cx="51120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-139700" lvl="0" marL="3302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14300" lvl="1" marL="711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1092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5367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1981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41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8575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289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733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457202" y="1076329"/>
            <a:ext cx="3008099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300"/>
              </a:spcBef>
              <a:buClr>
                <a:schemeClr val="dk1"/>
              </a:buClr>
              <a:buSzPct val="123076"/>
              <a:buFont typeface="Arial"/>
              <a:buChar char="●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200"/>
              </a:spcBef>
              <a:buClr>
                <a:schemeClr val="dk1"/>
              </a:buClr>
              <a:buSzPct val="133333"/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200"/>
              </a:spcBef>
              <a:buClr>
                <a:schemeClr val="dk1"/>
              </a:buClr>
              <a:buSzPct val="177777"/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200"/>
              </a:spcBef>
              <a:buClr>
                <a:schemeClr val="dk1"/>
              </a:buClr>
              <a:buSzPct val="200000"/>
              <a:buFont typeface="Arial"/>
              <a:buChar char="●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200"/>
              </a:spcBef>
              <a:buClr>
                <a:schemeClr val="dk1"/>
              </a:buClr>
              <a:buSzPct val="200000"/>
              <a:buFont typeface="Arial"/>
              <a:buChar char="○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200"/>
              </a:spcBef>
              <a:buClr>
                <a:schemeClr val="dk1"/>
              </a:buClr>
              <a:buSzPct val="200000"/>
              <a:buFont typeface="Arial"/>
              <a:buChar char="■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200"/>
              </a:spcBef>
              <a:buClr>
                <a:schemeClr val="dk1"/>
              </a:buClr>
              <a:buSzPct val="200000"/>
              <a:buFont typeface="Arial"/>
              <a:buChar char="●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200"/>
              </a:spcBef>
              <a:buClr>
                <a:schemeClr val="dk1"/>
              </a:buClr>
              <a:buSzPct val="200000"/>
              <a:buFont typeface="Arial"/>
              <a:buChar char="○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200"/>
              </a:spcBef>
              <a:buClr>
                <a:schemeClr val="dk1"/>
              </a:buClr>
              <a:buSzPct val="200000"/>
              <a:buFont typeface="Arial"/>
              <a:buChar char="■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0" type="dt"/>
          </p:nvPr>
        </p:nvSpPr>
        <p:spPr>
          <a:xfrm>
            <a:off x="45720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SzPct val="88888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1" type="ftr"/>
          </p:nvPr>
        </p:nvSpPr>
        <p:spPr>
          <a:xfrm>
            <a:off x="3124205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SzPct val="88888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Imagem com Legenda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1792290" y="360046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ct val="84210"/>
              <a:buFont typeface="Calibri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6190"/>
              <a:buNone/>
              <a:defRPr sz="2100"/>
            </a:lvl2pPr>
            <a:lvl3pPr indent="0" lvl="2" rtl="0">
              <a:spcBef>
                <a:spcPts val="0"/>
              </a:spcBef>
              <a:buSzPct val="76190"/>
              <a:buNone/>
              <a:defRPr sz="2100"/>
            </a:lvl3pPr>
            <a:lvl4pPr indent="0" lvl="3" rtl="0">
              <a:spcBef>
                <a:spcPts val="0"/>
              </a:spcBef>
              <a:buSzPct val="76190"/>
              <a:buNone/>
              <a:defRPr sz="2100"/>
            </a:lvl4pPr>
            <a:lvl5pPr indent="0" lvl="4" rtl="0">
              <a:spcBef>
                <a:spcPts val="0"/>
              </a:spcBef>
              <a:buSzPct val="76190"/>
              <a:buNone/>
              <a:defRPr sz="2100"/>
            </a:lvl5pPr>
            <a:lvl6pPr indent="0" lvl="5" rtl="0">
              <a:spcBef>
                <a:spcPts val="0"/>
              </a:spcBef>
              <a:buSzPct val="76190"/>
              <a:buNone/>
              <a:defRPr sz="2100"/>
            </a:lvl6pPr>
            <a:lvl7pPr indent="0" lvl="6" rtl="0">
              <a:spcBef>
                <a:spcPts val="0"/>
              </a:spcBef>
              <a:buSzPct val="76190"/>
              <a:buNone/>
              <a:defRPr sz="2100"/>
            </a:lvl7pPr>
            <a:lvl8pPr indent="0" lvl="7" rtl="0">
              <a:spcBef>
                <a:spcPts val="0"/>
              </a:spcBef>
              <a:buSzPct val="76190"/>
              <a:buNone/>
              <a:defRPr sz="2100"/>
            </a:lvl8pPr>
            <a:lvl9pPr indent="0" lvl="8" rtl="0">
              <a:spcBef>
                <a:spcPts val="0"/>
              </a:spcBef>
              <a:buSzPct val="76190"/>
              <a:buNone/>
              <a:defRPr sz="2100"/>
            </a:lvl9pPr>
          </a:lstStyle>
          <a:p/>
        </p:txBody>
      </p:sp>
      <p:sp>
        <p:nvSpPr>
          <p:cNvPr id="178" name="Shape 178"/>
          <p:cNvSpPr/>
          <p:nvPr>
            <p:ph idx="2" type="pic"/>
          </p:nvPr>
        </p:nvSpPr>
        <p:spPr>
          <a:xfrm>
            <a:off x="1792290" y="459582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600"/>
              </a:spcBef>
              <a:buClr>
                <a:schemeClr val="dk1"/>
              </a:buClr>
              <a:buSzPct val="53333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500"/>
              </a:spcBef>
              <a:buClr>
                <a:schemeClr val="dk1"/>
              </a:buClr>
              <a:buSzPct val="59259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500"/>
              </a:spcBef>
              <a:buClr>
                <a:schemeClr val="dk1"/>
              </a:buClr>
              <a:buSzPct val="69565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400"/>
              </a:spcBef>
              <a:buClr>
                <a:schemeClr val="dk1"/>
              </a:buClr>
              <a:buSzPct val="8421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400"/>
              </a:spcBef>
              <a:buClr>
                <a:schemeClr val="dk1"/>
              </a:buClr>
              <a:buSzPct val="8421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400"/>
              </a:spcBef>
              <a:buClr>
                <a:schemeClr val="dk1"/>
              </a:buClr>
              <a:buSzPct val="8421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400"/>
              </a:spcBef>
              <a:buClr>
                <a:schemeClr val="dk1"/>
              </a:buClr>
              <a:buSzPct val="8421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400"/>
              </a:spcBef>
              <a:buClr>
                <a:schemeClr val="dk1"/>
              </a:buClr>
              <a:buSzPct val="8421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400"/>
              </a:spcBef>
              <a:buClr>
                <a:schemeClr val="dk1"/>
              </a:buClr>
              <a:buSzPct val="8421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1792290" y="4025515"/>
            <a:ext cx="54864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300"/>
              </a:spcBef>
              <a:buClr>
                <a:schemeClr val="dk1"/>
              </a:buClr>
              <a:buSzPct val="123076"/>
              <a:buFont typeface="Arial"/>
              <a:buChar char="●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200"/>
              </a:spcBef>
              <a:buClr>
                <a:schemeClr val="dk1"/>
              </a:buClr>
              <a:buSzPct val="133333"/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200"/>
              </a:spcBef>
              <a:buClr>
                <a:schemeClr val="dk1"/>
              </a:buClr>
              <a:buSzPct val="177777"/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200"/>
              </a:spcBef>
              <a:buClr>
                <a:schemeClr val="dk1"/>
              </a:buClr>
              <a:buSzPct val="200000"/>
              <a:buFont typeface="Arial"/>
              <a:buChar char="●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200"/>
              </a:spcBef>
              <a:buClr>
                <a:schemeClr val="dk1"/>
              </a:buClr>
              <a:buSzPct val="200000"/>
              <a:buFont typeface="Arial"/>
              <a:buChar char="○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200"/>
              </a:spcBef>
              <a:buClr>
                <a:schemeClr val="dk1"/>
              </a:buClr>
              <a:buSzPct val="200000"/>
              <a:buFont typeface="Arial"/>
              <a:buChar char="■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200"/>
              </a:spcBef>
              <a:buClr>
                <a:schemeClr val="dk1"/>
              </a:buClr>
              <a:buSzPct val="200000"/>
              <a:buFont typeface="Arial"/>
              <a:buChar char="●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200"/>
              </a:spcBef>
              <a:buClr>
                <a:schemeClr val="dk1"/>
              </a:buClr>
              <a:buSzPct val="200000"/>
              <a:buFont typeface="Arial"/>
              <a:buChar char="○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200"/>
              </a:spcBef>
              <a:buClr>
                <a:schemeClr val="dk1"/>
              </a:buClr>
              <a:buSzPct val="200000"/>
              <a:buFont typeface="Arial"/>
              <a:buChar char="■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0" type="dt"/>
          </p:nvPr>
        </p:nvSpPr>
        <p:spPr>
          <a:xfrm>
            <a:off x="45720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SzPct val="88888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1" type="ftr"/>
          </p:nvPr>
        </p:nvSpPr>
        <p:spPr>
          <a:xfrm>
            <a:off x="3124205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SzPct val="88888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ítulo e texto vertical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1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8095"/>
              <a:buFont typeface="Calibri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6190"/>
              <a:buNone/>
              <a:defRPr sz="2100"/>
            </a:lvl2pPr>
            <a:lvl3pPr indent="0" lvl="2" rtl="0">
              <a:spcBef>
                <a:spcPts val="0"/>
              </a:spcBef>
              <a:buSzPct val="76190"/>
              <a:buNone/>
              <a:defRPr sz="2100"/>
            </a:lvl3pPr>
            <a:lvl4pPr indent="0" lvl="3" rtl="0">
              <a:spcBef>
                <a:spcPts val="0"/>
              </a:spcBef>
              <a:buSzPct val="76190"/>
              <a:buNone/>
              <a:defRPr sz="2100"/>
            </a:lvl4pPr>
            <a:lvl5pPr indent="0" lvl="4" rtl="0">
              <a:spcBef>
                <a:spcPts val="0"/>
              </a:spcBef>
              <a:buSzPct val="76190"/>
              <a:buNone/>
              <a:defRPr sz="2100"/>
            </a:lvl5pPr>
            <a:lvl6pPr indent="0" lvl="5" rtl="0">
              <a:spcBef>
                <a:spcPts val="0"/>
              </a:spcBef>
              <a:buSzPct val="76190"/>
              <a:buNone/>
              <a:defRPr sz="2100"/>
            </a:lvl6pPr>
            <a:lvl7pPr indent="0" lvl="6" rtl="0">
              <a:spcBef>
                <a:spcPts val="0"/>
              </a:spcBef>
              <a:buSzPct val="76190"/>
              <a:buNone/>
              <a:defRPr sz="2100"/>
            </a:lvl7pPr>
            <a:lvl8pPr indent="0" lvl="7" rtl="0">
              <a:spcBef>
                <a:spcPts val="0"/>
              </a:spcBef>
              <a:buSzPct val="76190"/>
              <a:buNone/>
              <a:defRPr sz="2100"/>
            </a:lvl8pPr>
            <a:lvl9pPr indent="0" lvl="8" rtl="0">
              <a:spcBef>
                <a:spcPts val="0"/>
              </a:spcBef>
              <a:buSzPct val="76190"/>
              <a:buNone/>
              <a:defRPr sz="2100"/>
            </a:lvl9pPr>
          </a:lstStyle>
          <a:p/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 rot="5400000">
            <a:off x="2874764" y="-1217395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-139700" lvl="0" marL="3302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14300" lvl="1" marL="711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1092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5367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1981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41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8575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289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733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0" type="dt"/>
          </p:nvPr>
        </p:nvSpPr>
        <p:spPr>
          <a:xfrm>
            <a:off x="45720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SzPct val="88888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1" type="ftr"/>
          </p:nvPr>
        </p:nvSpPr>
        <p:spPr>
          <a:xfrm>
            <a:off x="3124205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SzPct val="88888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Título e texto verticais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 rot="5400000">
            <a:off x="5463764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8095"/>
              <a:buFont typeface="Calibri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6190"/>
              <a:buNone/>
              <a:defRPr sz="2100"/>
            </a:lvl2pPr>
            <a:lvl3pPr indent="0" lvl="2" rtl="0">
              <a:spcBef>
                <a:spcPts val="0"/>
              </a:spcBef>
              <a:buSzPct val="76190"/>
              <a:buNone/>
              <a:defRPr sz="2100"/>
            </a:lvl3pPr>
            <a:lvl4pPr indent="0" lvl="3" rtl="0">
              <a:spcBef>
                <a:spcPts val="0"/>
              </a:spcBef>
              <a:buSzPct val="76190"/>
              <a:buNone/>
              <a:defRPr sz="2100"/>
            </a:lvl4pPr>
            <a:lvl5pPr indent="0" lvl="4" rtl="0">
              <a:spcBef>
                <a:spcPts val="0"/>
              </a:spcBef>
              <a:buSzPct val="76190"/>
              <a:buNone/>
              <a:defRPr sz="2100"/>
            </a:lvl5pPr>
            <a:lvl6pPr indent="0" lvl="5" rtl="0">
              <a:spcBef>
                <a:spcPts val="0"/>
              </a:spcBef>
              <a:buSzPct val="76190"/>
              <a:buNone/>
              <a:defRPr sz="2100"/>
            </a:lvl6pPr>
            <a:lvl7pPr indent="0" lvl="6" rtl="0">
              <a:spcBef>
                <a:spcPts val="0"/>
              </a:spcBef>
              <a:buSzPct val="76190"/>
              <a:buNone/>
              <a:defRPr sz="2100"/>
            </a:lvl7pPr>
            <a:lvl8pPr indent="0" lvl="7" rtl="0">
              <a:spcBef>
                <a:spcPts val="0"/>
              </a:spcBef>
              <a:buSzPct val="76190"/>
              <a:buNone/>
              <a:defRPr sz="2100"/>
            </a:lvl8pPr>
            <a:lvl9pPr indent="0" lvl="8" rtl="0">
              <a:spcBef>
                <a:spcPts val="0"/>
              </a:spcBef>
              <a:buSzPct val="76190"/>
              <a:buNone/>
              <a:defRPr sz="2100"/>
            </a:lvl9pPr>
          </a:lstStyle>
          <a:p/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 rot="5400000">
            <a:off x="1272760" y="-609570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-139700" lvl="0" marL="3302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14300" lvl="1" marL="711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1092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5367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1981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41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8575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289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733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0" type="dt"/>
          </p:nvPr>
        </p:nvSpPr>
        <p:spPr>
          <a:xfrm>
            <a:off x="45720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SzPct val="88888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1" type="ftr"/>
          </p:nvPr>
        </p:nvSpPr>
        <p:spPr>
          <a:xfrm>
            <a:off x="3124205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SzPct val="88888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1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8095"/>
              <a:buFont typeface="Calibri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6190"/>
              <a:buNone/>
              <a:defRPr sz="2100"/>
            </a:lvl2pPr>
            <a:lvl3pPr indent="0" lvl="2" rtl="0">
              <a:spcBef>
                <a:spcPts val="0"/>
              </a:spcBef>
              <a:buSzPct val="76190"/>
              <a:buNone/>
              <a:defRPr sz="2100"/>
            </a:lvl3pPr>
            <a:lvl4pPr indent="0" lvl="3" rtl="0">
              <a:spcBef>
                <a:spcPts val="0"/>
              </a:spcBef>
              <a:buSzPct val="76190"/>
              <a:buNone/>
              <a:defRPr sz="2100"/>
            </a:lvl4pPr>
            <a:lvl5pPr indent="0" lvl="4" rtl="0">
              <a:spcBef>
                <a:spcPts val="0"/>
              </a:spcBef>
              <a:buSzPct val="76190"/>
              <a:buNone/>
              <a:defRPr sz="2100"/>
            </a:lvl5pPr>
            <a:lvl6pPr indent="0" lvl="5" rtl="0">
              <a:spcBef>
                <a:spcPts val="0"/>
              </a:spcBef>
              <a:buSzPct val="76190"/>
              <a:buNone/>
              <a:defRPr sz="2100"/>
            </a:lvl6pPr>
            <a:lvl7pPr indent="0" lvl="6" rtl="0">
              <a:spcBef>
                <a:spcPts val="0"/>
              </a:spcBef>
              <a:buSzPct val="76190"/>
              <a:buNone/>
              <a:defRPr sz="2100"/>
            </a:lvl7pPr>
            <a:lvl8pPr indent="0" lvl="7" rtl="0">
              <a:spcBef>
                <a:spcPts val="0"/>
              </a:spcBef>
              <a:buSzPct val="76190"/>
              <a:buNone/>
              <a:defRPr sz="2100"/>
            </a:lvl8pPr>
            <a:lvl9pPr indent="0" lvl="8" rtl="0">
              <a:spcBef>
                <a:spcPts val="0"/>
              </a:spcBef>
              <a:buSzPct val="76190"/>
              <a:buNone/>
              <a:defRPr sz="21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1" y="1200154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950" lIns="106950" rIns="106950" wrap="square" tIns="106950"/>
          <a:lstStyle>
            <a:lvl1pPr indent="-139700" lvl="0" marL="3302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14300" lvl="1" marL="711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10922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5367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1981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41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8575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289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733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l">
              <a:spcBef>
                <a:spcPts val="0"/>
              </a:spcBef>
              <a:buSzPct val="133333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5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950" lIns="106950" rIns="106950" wrap="square" tIns="106950"/>
          <a:lstStyle>
            <a:lvl1pPr indent="0" lvl="0" marL="0" marR="0" rtl="0" algn="ctr">
              <a:spcBef>
                <a:spcPts val="0"/>
              </a:spcBef>
              <a:buSzPct val="133333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" lvl="1" marL="4445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763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3208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752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21971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" lvl="6" marL="26416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0734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" lvl="8" marL="3517900" marR="0" rtl="0" algn="l">
              <a:spcBef>
                <a:spcPts val="0"/>
              </a:spcBef>
              <a:buSzPct val="88888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11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925" lIns="87850" rIns="87850" wrap="square" tIns="43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4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8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3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8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0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0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0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7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1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5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8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0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0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0" y="413906"/>
            <a:ext cx="7484100" cy="1586100"/>
          </a:xfrm>
          <a:prstGeom prst="rect">
            <a:avLst/>
          </a:prstGeom>
          <a:gradFill>
            <a:gsLst>
              <a:gs pos="0">
                <a:srgbClr val="006C2D"/>
              </a:gs>
              <a:gs pos="50000">
                <a:srgbClr val="009E40"/>
              </a:gs>
              <a:gs pos="100000">
                <a:srgbClr val="00BD4E"/>
              </a:gs>
            </a:gsLst>
            <a:lin ang="10800025" scaled="0"/>
          </a:gradFill>
          <a:ln>
            <a:noFill/>
          </a:ln>
          <a:effectLst>
            <a:outerShdw blurRad="165099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t/>
            </a:r>
            <a:endParaRPr b="1" i="0" sz="5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4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Gerenciamento dos Riscos</a:t>
            </a:r>
          </a:p>
        </p:txBody>
      </p:sp>
      <p:sp>
        <p:nvSpPr>
          <p:cNvPr id="201" name="Shape 201"/>
          <p:cNvSpPr/>
          <p:nvPr/>
        </p:nvSpPr>
        <p:spPr>
          <a:xfrm>
            <a:off x="1906197" y="2023592"/>
            <a:ext cx="7234500" cy="949200"/>
          </a:xfrm>
          <a:prstGeom prst="rect">
            <a:avLst/>
          </a:prstGeom>
          <a:gradFill>
            <a:gsLst>
              <a:gs pos="0">
                <a:srgbClr val="CAC5D3">
                  <a:alpha val="0"/>
                </a:srgbClr>
              </a:gs>
              <a:gs pos="100000">
                <a:srgbClr val="538CD5"/>
              </a:gs>
            </a:gsLst>
            <a:lin ang="0" scaled="0"/>
          </a:gradFill>
          <a:ln>
            <a:noFill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2155806" y="2323396"/>
            <a:ext cx="69849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Calibri"/>
              <a:buNone/>
            </a:pPr>
            <a:r>
              <a:rPr b="1" i="0" lang="en" sz="19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Preparatório CAPM® &amp; PMP®</a:t>
            </a:r>
          </a:p>
        </p:txBody>
      </p:sp>
      <p:pic>
        <p:nvPicPr>
          <p:cNvPr descr="https://www.caelum.com.br/apostila-html-css-javascript/anuncios/alura_2x.png" id="203" name="Shape 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859" y="4155618"/>
            <a:ext cx="1414200" cy="660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Shape 204"/>
          <p:cNvGrpSpPr/>
          <p:nvPr/>
        </p:nvGrpSpPr>
        <p:grpSpPr>
          <a:xfrm>
            <a:off x="0" y="2153064"/>
            <a:ext cx="3157656" cy="690534"/>
            <a:chOff x="-150191" y="1834342"/>
            <a:chExt cx="7482598" cy="1702500"/>
          </a:xfrm>
        </p:grpSpPr>
        <p:pic>
          <p:nvPicPr>
            <p:cNvPr id="205" name="Shape 205"/>
            <p:cNvPicPr preferRelativeResize="0"/>
            <p:nvPr/>
          </p:nvPicPr>
          <p:blipFill rotWithShape="1">
            <a:blip r:embed="rId4">
              <a:alphaModFix/>
            </a:blip>
            <a:srcRect b="58667" l="0" r="49018" t="1451"/>
            <a:stretch/>
          </p:blipFill>
          <p:spPr>
            <a:xfrm>
              <a:off x="3593207" y="1857476"/>
              <a:ext cx="3739200" cy="1656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Shape 206"/>
            <p:cNvPicPr preferRelativeResize="0"/>
            <p:nvPr/>
          </p:nvPicPr>
          <p:blipFill rotWithShape="1">
            <a:blip r:embed="rId5">
              <a:alphaModFix/>
            </a:blip>
            <a:srcRect b="336" l="48087" r="907" t="58670"/>
            <a:stretch/>
          </p:blipFill>
          <p:spPr>
            <a:xfrm>
              <a:off x="-150191" y="1834342"/>
              <a:ext cx="3740700" cy="1702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/>
        </p:nvSpPr>
        <p:spPr>
          <a:xfrm rot="-1716214">
            <a:off x="6898867" y="4092530"/>
            <a:ext cx="1991450" cy="54914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EXEMLO</a:t>
            </a:r>
          </a:p>
        </p:txBody>
      </p:sp>
      <p:sp>
        <p:nvSpPr>
          <p:cNvPr id="312" name="Shape 312"/>
          <p:cNvSpPr/>
          <p:nvPr/>
        </p:nvSpPr>
        <p:spPr>
          <a:xfrm>
            <a:off x="14377" y="327594"/>
            <a:ext cx="91155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Terminologia geral da área de conhecimento de riscos</a:t>
            </a:r>
          </a:p>
        </p:txBody>
      </p:sp>
      <p:grpSp>
        <p:nvGrpSpPr>
          <p:cNvPr id="313" name="Shape 313"/>
          <p:cNvGrpSpPr/>
          <p:nvPr/>
        </p:nvGrpSpPr>
        <p:grpSpPr>
          <a:xfrm>
            <a:off x="940979" y="1746403"/>
            <a:ext cx="7262274" cy="1650771"/>
            <a:chOff x="97524" y="463560"/>
            <a:chExt cx="6284963" cy="1377135"/>
          </a:xfrm>
        </p:grpSpPr>
        <p:sp>
          <p:nvSpPr>
            <p:cNvPr id="314" name="Shape 314"/>
            <p:cNvSpPr/>
            <p:nvPr/>
          </p:nvSpPr>
          <p:spPr>
            <a:xfrm>
              <a:off x="97524" y="463560"/>
              <a:ext cx="5832000" cy="29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5" name="Shape 315"/>
            <p:cNvSpPr txBox="1"/>
            <p:nvPr/>
          </p:nvSpPr>
          <p:spPr>
            <a:xfrm>
              <a:off x="97524" y="463560"/>
              <a:ext cx="5832000" cy="29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025" lIns="49025" rIns="49025" wrap="square" tIns="490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Risco Geral do Projeto</a:t>
              </a:r>
            </a:p>
          </p:txBody>
        </p:sp>
        <p:sp>
          <p:nvSpPr>
            <p:cNvPr id="316" name="Shape 316"/>
            <p:cNvSpPr/>
            <p:nvPr/>
          </p:nvSpPr>
          <p:spPr>
            <a:xfrm>
              <a:off x="97523" y="760695"/>
              <a:ext cx="1364700" cy="1080000"/>
            </a:xfrm>
            <a:prstGeom prst="chevron">
              <a:avLst>
                <a:gd fmla="val 70610" name="adj"/>
              </a:avLst>
            </a:prstGeom>
            <a:gradFill>
              <a:gsLst>
                <a:gs pos="0">
                  <a:srgbClr val="0A3366"/>
                </a:gs>
                <a:gs pos="80000">
                  <a:srgbClr val="0E4485"/>
                </a:gs>
                <a:gs pos="100000">
                  <a:srgbClr val="0B4489"/>
                </a:gs>
              </a:gsLst>
              <a:lin ang="16200038" scaled="0"/>
            </a:gradFill>
            <a:ln cap="flat" cmpd="sng" w="9525">
              <a:solidFill>
                <a:srgbClr val="1D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917244" y="760695"/>
              <a:ext cx="1364700" cy="1080000"/>
            </a:xfrm>
            <a:prstGeom prst="chevron">
              <a:avLst>
                <a:gd fmla="val 70610" name="adj"/>
              </a:avLst>
            </a:prstGeom>
            <a:gradFill>
              <a:gsLst>
                <a:gs pos="0">
                  <a:srgbClr val="0A3366"/>
                </a:gs>
                <a:gs pos="80000">
                  <a:srgbClr val="0E4485"/>
                </a:gs>
                <a:gs pos="100000">
                  <a:srgbClr val="0B4489"/>
                </a:gs>
              </a:gsLst>
              <a:lin ang="16200038" scaled="0"/>
            </a:gradFill>
            <a:ln cap="flat" cmpd="sng" w="9525">
              <a:solidFill>
                <a:srgbClr val="1D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1737611" y="760695"/>
              <a:ext cx="1364700" cy="1080000"/>
            </a:xfrm>
            <a:prstGeom prst="chevron">
              <a:avLst>
                <a:gd fmla="val 70610" name="adj"/>
              </a:avLst>
            </a:prstGeom>
            <a:gradFill>
              <a:gsLst>
                <a:gs pos="0">
                  <a:srgbClr val="0A3366"/>
                </a:gs>
                <a:gs pos="80000">
                  <a:srgbClr val="0E4485"/>
                </a:gs>
                <a:gs pos="100000">
                  <a:srgbClr val="0B4489"/>
                </a:gs>
              </a:gsLst>
              <a:lin ang="16200038" scaled="0"/>
            </a:gradFill>
            <a:ln cap="flat" cmpd="sng" w="9525">
              <a:solidFill>
                <a:srgbClr val="1D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2557331" y="760695"/>
              <a:ext cx="1364699" cy="1080000"/>
            </a:xfrm>
            <a:prstGeom prst="chevron">
              <a:avLst>
                <a:gd fmla="val 70610" name="adj"/>
              </a:avLst>
            </a:prstGeom>
            <a:gradFill>
              <a:gsLst>
                <a:gs pos="0">
                  <a:srgbClr val="0A3366"/>
                </a:gs>
                <a:gs pos="80000">
                  <a:srgbClr val="0E4485"/>
                </a:gs>
                <a:gs pos="100000">
                  <a:srgbClr val="0B4489"/>
                </a:gs>
              </a:gsLst>
              <a:lin ang="16200038" scaled="0"/>
            </a:gradFill>
            <a:ln cap="flat" cmpd="sng" w="9525">
              <a:solidFill>
                <a:srgbClr val="1D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3377700" y="760695"/>
              <a:ext cx="1364700" cy="1080000"/>
            </a:xfrm>
            <a:prstGeom prst="chevron">
              <a:avLst>
                <a:gd fmla="val 70610" name="adj"/>
              </a:avLst>
            </a:prstGeom>
            <a:gradFill>
              <a:gsLst>
                <a:gs pos="0">
                  <a:srgbClr val="0A3366"/>
                </a:gs>
                <a:gs pos="80000">
                  <a:srgbClr val="0E4485"/>
                </a:gs>
                <a:gs pos="100000">
                  <a:srgbClr val="0B4489"/>
                </a:gs>
              </a:gsLst>
              <a:lin ang="16200038" scaled="0"/>
            </a:gradFill>
            <a:ln cap="flat" cmpd="sng" w="9525">
              <a:solidFill>
                <a:srgbClr val="1D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4197419" y="760695"/>
              <a:ext cx="1364700" cy="1080000"/>
            </a:xfrm>
            <a:prstGeom prst="chevron">
              <a:avLst>
                <a:gd fmla="val 70610" name="adj"/>
              </a:avLst>
            </a:prstGeom>
            <a:gradFill>
              <a:gsLst>
                <a:gs pos="0">
                  <a:srgbClr val="0A3366"/>
                </a:gs>
                <a:gs pos="80000">
                  <a:srgbClr val="0E4485"/>
                </a:gs>
                <a:gs pos="100000">
                  <a:srgbClr val="0B4489"/>
                </a:gs>
              </a:gsLst>
              <a:lin ang="16200038" scaled="0"/>
            </a:gradFill>
            <a:ln cap="flat" cmpd="sng" w="9525">
              <a:solidFill>
                <a:srgbClr val="1D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5017787" y="760695"/>
              <a:ext cx="1364700" cy="1080000"/>
            </a:xfrm>
            <a:prstGeom prst="chevron">
              <a:avLst>
                <a:gd fmla="val 70610" name="adj"/>
              </a:avLst>
            </a:prstGeom>
            <a:gradFill>
              <a:gsLst>
                <a:gs pos="0">
                  <a:srgbClr val="0A3366"/>
                </a:gs>
                <a:gs pos="80000">
                  <a:srgbClr val="0E4485"/>
                </a:gs>
                <a:gs pos="100000">
                  <a:srgbClr val="0B4489"/>
                </a:gs>
              </a:gsLst>
              <a:lin ang="16200038" scaled="0"/>
            </a:gradFill>
            <a:ln cap="flat" cmpd="sng" w="9525">
              <a:solidFill>
                <a:srgbClr val="1D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97524" y="868695"/>
              <a:ext cx="5907900" cy="864000"/>
            </a:xfrm>
            <a:prstGeom prst="rect">
              <a:avLst/>
            </a:prstGeom>
            <a:solidFill>
              <a:srgbClr val="EEECE0"/>
            </a:solidFill>
            <a:ln cap="flat" cmpd="sng" w="9525">
              <a:solidFill>
                <a:srgbClr val="1D497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4" name="Shape 324"/>
            <p:cNvSpPr txBox="1"/>
            <p:nvPr/>
          </p:nvSpPr>
          <p:spPr>
            <a:xfrm>
              <a:off x="97524" y="868695"/>
              <a:ext cx="5907900" cy="86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675" lIns="32675" rIns="32675" wrap="square" tIns="32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Representa o efeito da incerteza no projeto como um todo;</a:t>
              </a:r>
            </a:p>
            <a:p>
              <a:pPr indent="0" lvl="0" marL="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25000"/>
                <a:buNone/>
              </a:pPr>
              <a:r>
                <a:rPr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Não se restringe à soma dos riscos individuais do projeto, mas inclui todas as fontes de incerteza no projeto;</a:t>
              </a:r>
            </a:p>
            <a:p>
              <a:pPr indent="0" lvl="0" marL="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25000"/>
                <a:buNone/>
              </a:pPr>
              <a:r>
                <a:rPr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Representa a exposição das partes interessadas às implicações das variações no resultado do projeto.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/>
        </p:nvSpPr>
        <p:spPr>
          <a:xfrm rot="-1716214">
            <a:off x="6898867" y="4092530"/>
            <a:ext cx="1991450" cy="54914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EXEMLO</a:t>
            </a:r>
          </a:p>
        </p:txBody>
      </p:sp>
      <p:sp>
        <p:nvSpPr>
          <p:cNvPr id="330" name="Shape 330"/>
          <p:cNvSpPr/>
          <p:nvPr/>
        </p:nvSpPr>
        <p:spPr>
          <a:xfrm>
            <a:off x="14377" y="327594"/>
            <a:ext cx="91155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Terminologia geral da área de conhecimento de riscos</a:t>
            </a:r>
          </a:p>
        </p:txBody>
      </p:sp>
      <p:grpSp>
        <p:nvGrpSpPr>
          <p:cNvPr id="331" name="Shape 331"/>
          <p:cNvGrpSpPr/>
          <p:nvPr/>
        </p:nvGrpSpPr>
        <p:grpSpPr>
          <a:xfrm>
            <a:off x="247949" y="1385656"/>
            <a:ext cx="7982786" cy="2631266"/>
            <a:chOff x="2160" y="18599"/>
            <a:chExt cx="6908513" cy="2195100"/>
          </a:xfrm>
        </p:grpSpPr>
        <p:sp>
          <p:nvSpPr>
            <p:cNvPr id="332" name="Shape 332"/>
            <p:cNvSpPr/>
            <p:nvPr/>
          </p:nvSpPr>
          <p:spPr>
            <a:xfrm>
              <a:off x="2160" y="18598"/>
              <a:ext cx="2106300" cy="777600"/>
            </a:xfrm>
            <a:prstGeom prst="rect">
              <a:avLst/>
            </a:prstGeom>
            <a:gradFill>
              <a:gsLst>
                <a:gs pos="0">
                  <a:srgbClr val="275488"/>
                </a:gs>
                <a:gs pos="80000">
                  <a:srgbClr val="346EB2"/>
                </a:gs>
                <a:gs pos="100000">
                  <a:srgbClr val="336EB5"/>
                </a:gs>
              </a:gsLst>
              <a:lin ang="16200038" scaled="0"/>
            </a:gradFill>
            <a:ln cap="flat" cmpd="sng" w="9525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3" name="Shape 333"/>
            <p:cNvSpPr txBox="1"/>
            <p:nvPr/>
          </p:nvSpPr>
          <p:spPr>
            <a:xfrm>
              <a:off x="2160" y="18598"/>
              <a:ext cx="2106300" cy="77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300" lIns="91525" rIns="91525" wrap="square" tIns="523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" sz="13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Apetite a riscos</a:t>
              </a:r>
            </a:p>
          </p:txBody>
        </p:sp>
        <p:sp>
          <p:nvSpPr>
            <p:cNvPr id="334" name="Shape 334"/>
            <p:cNvSpPr/>
            <p:nvPr/>
          </p:nvSpPr>
          <p:spPr>
            <a:xfrm>
              <a:off x="2160" y="796199"/>
              <a:ext cx="2106300" cy="1417500"/>
            </a:xfrm>
            <a:prstGeom prst="rect">
              <a:avLst/>
            </a:prstGeom>
            <a:solidFill>
              <a:srgbClr val="CFD7E7">
                <a:alpha val="89800"/>
              </a:srgbClr>
            </a:solidFill>
            <a:ln cap="flat" cmpd="sng" w="9525">
              <a:solidFill>
                <a:srgbClr val="CFD7E7">
                  <a:alpha val="89800"/>
                </a:srgbClr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5" name="Shape 335"/>
            <p:cNvSpPr txBox="1"/>
            <p:nvPr/>
          </p:nvSpPr>
          <p:spPr>
            <a:xfrm>
              <a:off x="2160" y="796199"/>
              <a:ext cx="2106300" cy="141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2950" lIns="68625" rIns="91525" wrap="square" tIns="68625">
              <a:noAutofit/>
            </a:bodyPr>
            <a:lstStyle/>
            <a:p>
              <a:pPr indent="-69850" lvl="1" marL="6350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Grau de incerteza que uma entidade está disposta a aceitar, na expectativa de uma recompensa;</a:t>
              </a:r>
            </a:p>
            <a:p>
              <a:pPr indent="-69850" lvl="1" marL="63500" marR="0" rtl="0" algn="just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 risco pode ser aceito, desde que a recompensa seja maior que seu impacto no projeto.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2403266" y="18598"/>
              <a:ext cx="2106299" cy="777600"/>
            </a:xfrm>
            <a:prstGeom prst="rect">
              <a:avLst/>
            </a:prstGeom>
            <a:gradFill>
              <a:gsLst>
                <a:gs pos="0">
                  <a:srgbClr val="476897"/>
                </a:gs>
                <a:gs pos="80000">
                  <a:srgbClr val="5F88C5"/>
                </a:gs>
                <a:gs pos="100000">
                  <a:srgbClr val="5D89C9"/>
                </a:gs>
              </a:gsLst>
              <a:lin ang="16200038" scaled="0"/>
            </a:gradFill>
            <a:ln cap="flat" cmpd="sng" w="9525">
              <a:solidFill>
                <a:srgbClr val="6F90C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7" name="Shape 337"/>
            <p:cNvSpPr txBox="1"/>
            <p:nvPr/>
          </p:nvSpPr>
          <p:spPr>
            <a:xfrm>
              <a:off x="2403266" y="18598"/>
              <a:ext cx="2106299" cy="77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300" lIns="91525" rIns="91525" wrap="square" tIns="523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" sz="13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Tolerância a riscos</a:t>
              </a:r>
            </a:p>
          </p:txBody>
        </p:sp>
        <p:sp>
          <p:nvSpPr>
            <p:cNvPr id="338" name="Shape 338"/>
            <p:cNvSpPr/>
            <p:nvPr/>
          </p:nvSpPr>
          <p:spPr>
            <a:xfrm>
              <a:off x="2403266" y="796199"/>
              <a:ext cx="2106299" cy="1417500"/>
            </a:xfrm>
            <a:prstGeom prst="rect">
              <a:avLst/>
            </a:prstGeom>
            <a:solidFill>
              <a:srgbClr val="CFD7E7">
                <a:alpha val="89800"/>
              </a:srgbClr>
            </a:solidFill>
            <a:ln cap="flat" cmpd="sng" w="9525">
              <a:solidFill>
                <a:srgbClr val="CFD7E7">
                  <a:alpha val="89800"/>
                </a:srgbClr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9" name="Shape 339"/>
            <p:cNvSpPr txBox="1"/>
            <p:nvPr/>
          </p:nvSpPr>
          <p:spPr>
            <a:xfrm>
              <a:off x="2403266" y="796199"/>
              <a:ext cx="2106299" cy="141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2950" lIns="68625" rIns="91525" wrap="square" tIns="68625">
              <a:noAutofit/>
            </a:bodyPr>
            <a:lstStyle/>
            <a:p>
              <a:pPr indent="-69850" lvl="1" marL="6350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Grau, quantidade ou volume de risco que uma organização ou um indivíduo está disposto a tolerar;</a:t>
              </a:r>
            </a:p>
            <a:p>
              <a:pPr indent="-69850" lvl="1" marL="63500" marR="0" rtl="0" algn="just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 risco pode ser “suportado” pela organização até certo grau ou quantidade.</a:t>
              </a:r>
            </a:p>
          </p:txBody>
        </p:sp>
        <p:sp>
          <p:nvSpPr>
            <p:cNvPr id="340" name="Shape 340"/>
            <p:cNvSpPr/>
            <p:nvPr/>
          </p:nvSpPr>
          <p:spPr>
            <a:xfrm>
              <a:off x="4804373" y="18598"/>
              <a:ext cx="2106299" cy="777600"/>
            </a:xfrm>
            <a:prstGeom prst="rect">
              <a:avLst/>
            </a:prstGeom>
            <a:gradFill>
              <a:gsLst>
                <a:gs pos="0">
                  <a:srgbClr val="6E819F"/>
                </a:gs>
                <a:gs pos="80000">
                  <a:srgbClr val="90AAD2"/>
                </a:gs>
                <a:gs pos="100000">
                  <a:srgbClr val="90ABD4"/>
                </a:gs>
              </a:gsLst>
              <a:lin ang="16200038" scaled="0"/>
            </a:gradFill>
            <a:ln cap="flat" cmpd="sng" w="9525">
              <a:solidFill>
                <a:srgbClr val="9EB2D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1" name="Shape 341"/>
            <p:cNvSpPr txBox="1"/>
            <p:nvPr/>
          </p:nvSpPr>
          <p:spPr>
            <a:xfrm>
              <a:off x="4804373" y="18598"/>
              <a:ext cx="2106299" cy="77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300" lIns="91525" rIns="91525" wrap="square" tIns="523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" sz="13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Limite de riscos</a:t>
              </a:r>
            </a:p>
          </p:txBody>
        </p:sp>
        <p:sp>
          <p:nvSpPr>
            <p:cNvPr id="342" name="Shape 342"/>
            <p:cNvSpPr/>
            <p:nvPr/>
          </p:nvSpPr>
          <p:spPr>
            <a:xfrm>
              <a:off x="4804373" y="796199"/>
              <a:ext cx="2106299" cy="1417500"/>
            </a:xfrm>
            <a:prstGeom prst="rect">
              <a:avLst/>
            </a:prstGeom>
            <a:solidFill>
              <a:srgbClr val="CFD7E7">
                <a:alpha val="89800"/>
              </a:srgbClr>
            </a:solidFill>
            <a:ln cap="flat" cmpd="sng" w="9525">
              <a:solidFill>
                <a:srgbClr val="CFD7E7">
                  <a:alpha val="89800"/>
                </a:srgbClr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3" name="Shape 343"/>
            <p:cNvSpPr txBox="1"/>
            <p:nvPr/>
          </p:nvSpPr>
          <p:spPr>
            <a:xfrm>
              <a:off x="4804373" y="796199"/>
              <a:ext cx="2106299" cy="141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2950" lIns="68625" rIns="91525" wrap="square" tIns="68625">
              <a:noAutofit/>
            </a:bodyPr>
            <a:lstStyle/>
            <a:p>
              <a:pPr indent="-69850" lvl="1" marL="6350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Medidas, ao longo do nível de incerteza ou nível de impacto, no qual uma parte interessada pode ter um interesse específico;</a:t>
              </a:r>
            </a:p>
            <a:p>
              <a:pPr indent="-69850" lvl="1" marL="63500" marR="0" rtl="0" algn="just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organização aceitará o risco abaixo daquele limite e não tolerará o risco acima daquele limite.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 rot="-1716214">
            <a:off x="6898867" y="4092530"/>
            <a:ext cx="1991450" cy="54914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EXEMLO</a:t>
            </a:r>
          </a:p>
        </p:txBody>
      </p:sp>
      <p:sp>
        <p:nvSpPr>
          <p:cNvPr id="349" name="Shape 349"/>
          <p:cNvSpPr/>
          <p:nvPr/>
        </p:nvSpPr>
        <p:spPr>
          <a:xfrm>
            <a:off x="14377" y="327594"/>
            <a:ext cx="91155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Terminologia geral da área de conhecimento de riscos</a:t>
            </a:r>
          </a:p>
        </p:txBody>
      </p:sp>
      <p:grpSp>
        <p:nvGrpSpPr>
          <p:cNvPr id="350" name="Shape 350"/>
          <p:cNvGrpSpPr/>
          <p:nvPr/>
        </p:nvGrpSpPr>
        <p:grpSpPr>
          <a:xfrm>
            <a:off x="1901238" y="1387516"/>
            <a:ext cx="5341959" cy="2989986"/>
            <a:chOff x="1989398" y="20151"/>
            <a:chExt cx="4623071" cy="2494357"/>
          </a:xfrm>
        </p:grpSpPr>
        <p:sp>
          <p:nvSpPr>
            <p:cNvPr id="351" name="Shape 351"/>
            <p:cNvSpPr/>
            <p:nvPr/>
          </p:nvSpPr>
          <p:spPr>
            <a:xfrm>
              <a:off x="2405463" y="436108"/>
              <a:ext cx="4022100" cy="2078400"/>
            </a:xfrm>
            <a:prstGeom prst="rect">
              <a:avLst/>
            </a:prstGeom>
            <a:solidFill>
              <a:srgbClr val="C0CCE1"/>
            </a:soli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2525659" y="679195"/>
              <a:ext cx="1867800" cy="177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3" name="Shape 353"/>
            <p:cNvSpPr txBox="1"/>
            <p:nvPr/>
          </p:nvSpPr>
          <p:spPr>
            <a:xfrm>
              <a:off x="2525659" y="679195"/>
              <a:ext cx="1867800" cy="177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500" lIns="24500" rIns="24500" wrap="square" tIns="24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Riscos positivos</a:t>
              </a:r>
            </a:p>
            <a:p>
              <a:pPr indent="0" lvl="0" marL="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t/>
              </a:r>
              <a:endParaRPr sz="13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25000"/>
                <a:buNone/>
              </a:pPr>
              <a:r>
                <a:rPr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Oportunidades;</a:t>
              </a:r>
            </a:p>
            <a:p>
              <a:pPr indent="0" lvl="0" marL="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25000"/>
                <a:buNone/>
              </a:pPr>
              <a:r>
                <a:rPr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Caso se concretizem, podem gerar valor para o projeto.</a:t>
              </a:r>
            </a:p>
          </p:txBody>
        </p:sp>
        <p:sp>
          <p:nvSpPr>
            <p:cNvPr id="354" name="Shape 354"/>
            <p:cNvSpPr/>
            <p:nvPr/>
          </p:nvSpPr>
          <p:spPr>
            <a:xfrm>
              <a:off x="4434935" y="679195"/>
              <a:ext cx="1867800" cy="177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5" name="Shape 355"/>
            <p:cNvSpPr txBox="1"/>
            <p:nvPr/>
          </p:nvSpPr>
          <p:spPr>
            <a:xfrm>
              <a:off x="4434935" y="679195"/>
              <a:ext cx="1867800" cy="177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500" lIns="24500" rIns="24500" wrap="square" tIns="24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Riscos negativos</a:t>
              </a:r>
            </a:p>
            <a:p>
              <a:pPr indent="0" lvl="0" marL="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t/>
              </a:r>
              <a:endParaRPr sz="13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25000"/>
                <a:buNone/>
              </a:pPr>
              <a:r>
                <a:rPr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Ameaças;</a:t>
              </a:r>
            </a:p>
            <a:p>
              <a:pPr indent="0" lvl="0" marL="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25000"/>
                <a:buNone/>
              </a:pPr>
              <a:r>
                <a:rPr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Caso se concretizem, podem gerar perdas para o projeto. </a:t>
              </a:r>
            </a:p>
          </p:txBody>
        </p:sp>
        <p:sp>
          <p:nvSpPr>
            <p:cNvPr id="356" name="Shape 356"/>
            <p:cNvSpPr/>
            <p:nvPr/>
          </p:nvSpPr>
          <p:spPr>
            <a:xfrm>
              <a:off x="1989398" y="20151"/>
              <a:ext cx="786000" cy="786000"/>
            </a:xfrm>
            <a:prstGeom prst="plus">
              <a:avLst>
                <a:gd fmla="val 32810" name="adj"/>
              </a:avLst>
            </a:prstGeom>
            <a:gradFill>
              <a:gsLst>
                <a:gs pos="0">
                  <a:srgbClr val="2D5C97">
                    <a:alpha val="89803"/>
                  </a:srgbClr>
                </a:gs>
                <a:gs pos="80000">
                  <a:srgbClr val="3C7AC5">
                    <a:alpha val="89803"/>
                  </a:srgbClr>
                </a:gs>
                <a:gs pos="100000">
                  <a:srgbClr val="397BC9">
                    <a:alpha val="89803"/>
                  </a:srgbClr>
                </a:gs>
              </a:gsLst>
              <a:lin ang="16200038" scaled="0"/>
            </a:gradFill>
            <a:ln cap="flat" cmpd="sng" w="9525">
              <a:solidFill>
                <a:schemeClr val="accent1">
                  <a:alpha val="89800"/>
                </a:schemeClr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5872669" y="302780"/>
              <a:ext cx="739799" cy="253500"/>
            </a:xfrm>
            <a:prstGeom prst="rect">
              <a:avLst/>
            </a:prstGeom>
            <a:gradFill>
              <a:gsLst>
                <a:gs pos="0">
                  <a:srgbClr val="2D5C97">
                    <a:alpha val="49803"/>
                  </a:srgbClr>
                </a:gs>
                <a:gs pos="80000">
                  <a:srgbClr val="3C7AC5">
                    <a:alpha val="49803"/>
                  </a:srgbClr>
                </a:gs>
                <a:gs pos="100000">
                  <a:srgbClr val="397BC9">
                    <a:alpha val="49803"/>
                  </a:srgbClr>
                </a:gs>
              </a:gsLst>
              <a:lin ang="16200038" scaled="0"/>
            </a:gradFill>
            <a:ln cap="flat" cmpd="sng" w="9525">
              <a:solidFill>
                <a:schemeClr val="accent1">
                  <a:alpha val="49800"/>
                </a:schemeClr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358" name="Shape 358"/>
            <p:cNvCxnSpPr/>
            <p:nvPr/>
          </p:nvCxnSpPr>
          <p:spPr>
            <a:xfrm>
              <a:off x="4416442" y="682997"/>
              <a:ext cx="600" cy="1698300"/>
            </a:xfrm>
            <a:prstGeom prst="straightConnector1">
              <a:avLst/>
            </a:prstGeom>
            <a:noFill/>
            <a:ln cap="flat" cmpd="sng" w="9525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/>
        </p:nvSpPr>
        <p:spPr>
          <a:xfrm rot="-1716214">
            <a:off x="6898867" y="4092530"/>
            <a:ext cx="1991450" cy="54914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EXEMLO</a:t>
            </a:r>
          </a:p>
        </p:txBody>
      </p:sp>
      <p:sp>
        <p:nvSpPr>
          <p:cNvPr id="364" name="Shape 364"/>
          <p:cNvSpPr/>
          <p:nvPr/>
        </p:nvSpPr>
        <p:spPr>
          <a:xfrm>
            <a:off x="14377" y="327594"/>
            <a:ext cx="91155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Terminologia geral da área de conhecimento de riscos</a:t>
            </a:r>
          </a:p>
        </p:txBody>
      </p:sp>
      <p:grpSp>
        <p:nvGrpSpPr>
          <p:cNvPr id="365" name="Shape 365"/>
          <p:cNvGrpSpPr/>
          <p:nvPr/>
        </p:nvGrpSpPr>
        <p:grpSpPr>
          <a:xfrm>
            <a:off x="1112726" y="1242720"/>
            <a:ext cx="6918787" cy="3270149"/>
            <a:chOff x="0" y="36862"/>
            <a:chExt cx="5987700" cy="2728079"/>
          </a:xfrm>
        </p:grpSpPr>
        <p:sp>
          <p:nvSpPr>
            <p:cNvPr id="366" name="Shape 366"/>
            <p:cNvSpPr/>
            <p:nvPr/>
          </p:nvSpPr>
          <p:spPr>
            <a:xfrm>
              <a:off x="0" y="391102"/>
              <a:ext cx="5987700" cy="945000"/>
            </a:xfrm>
            <a:prstGeom prst="rect">
              <a:avLst/>
            </a:prstGeom>
            <a:solidFill>
              <a:srgbClr val="EEECE0">
                <a:alpha val="89800"/>
              </a:srgbClr>
            </a:solidFill>
            <a:ln cap="flat" cmpd="sng" w="9525">
              <a:solidFill>
                <a:srgbClr val="1D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7" name="Shape 367"/>
            <p:cNvSpPr txBox="1"/>
            <p:nvPr/>
          </p:nvSpPr>
          <p:spPr>
            <a:xfrm>
              <a:off x="0" y="391102"/>
              <a:ext cx="5987700" cy="94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525" lIns="543650" rIns="543650" wrap="square" tIns="584750">
              <a:noAutofit/>
            </a:bodyPr>
            <a:lstStyle/>
            <a:p>
              <a:pPr indent="-69850" lvl="1" marL="63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São os riscos resultantes da implementação de uma resposta;</a:t>
              </a:r>
            </a:p>
            <a:p>
              <a:pPr indent="-69850" lvl="1" marL="63500" marR="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partir da tratativa de um risco, novos riscos podem ser gerados.</a:t>
              </a:r>
            </a:p>
          </p:txBody>
        </p:sp>
        <p:sp>
          <p:nvSpPr>
            <p:cNvPr id="368" name="Shape 368"/>
            <p:cNvSpPr/>
            <p:nvPr/>
          </p:nvSpPr>
          <p:spPr>
            <a:xfrm>
              <a:off x="299383" y="36861"/>
              <a:ext cx="4191300" cy="7086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A3366"/>
                </a:gs>
                <a:gs pos="80000">
                  <a:srgbClr val="0E4485"/>
                </a:gs>
                <a:gs pos="100000">
                  <a:srgbClr val="0B448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9" name="Shape 369"/>
            <p:cNvSpPr txBox="1"/>
            <p:nvPr/>
          </p:nvSpPr>
          <p:spPr>
            <a:xfrm>
              <a:off x="333967" y="71446"/>
              <a:ext cx="4122300" cy="63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5300" rIns="1853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" sz="13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Riscos secundários</a:t>
              </a:r>
            </a:p>
          </p:txBody>
        </p:sp>
        <p:sp>
          <p:nvSpPr>
            <p:cNvPr id="370" name="Shape 370"/>
            <p:cNvSpPr/>
            <p:nvPr/>
          </p:nvSpPr>
          <p:spPr>
            <a:xfrm>
              <a:off x="0" y="1819941"/>
              <a:ext cx="5987700" cy="945000"/>
            </a:xfrm>
            <a:prstGeom prst="rect">
              <a:avLst/>
            </a:prstGeom>
            <a:solidFill>
              <a:srgbClr val="EEECE0">
                <a:alpha val="89800"/>
              </a:srgbClr>
            </a:solidFill>
            <a:ln cap="flat" cmpd="sng" w="9525">
              <a:solidFill>
                <a:srgbClr val="1D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1" name="Shape 371"/>
            <p:cNvSpPr txBox="1"/>
            <p:nvPr/>
          </p:nvSpPr>
          <p:spPr>
            <a:xfrm>
              <a:off x="0" y="1819941"/>
              <a:ext cx="5987700" cy="94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525" lIns="543650" rIns="543650" wrap="square" tIns="584750">
              <a:noAutofit/>
            </a:bodyPr>
            <a:lstStyle/>
            <a:p>
              <a:pPr indent="-69850" lvl="1" marL="63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São as “sobras” dos riscos iniciais, após a adoção das respostas planejadas;</a:t>
              </a:r>
            </a:p>
            <a:p>
              <a:pPr indent="-69850" lvl="1" marL="63500" marR="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Podem, também, ser os resíduos dos riscos que foram deliberadamente aceitos.</a:t>
              </a:r>
            </a:p>
          </p:txBody>
        </p:sp>
        <p:sp>
          <p:nvSpPr>
            <p:cNvPr id="372" name="Shape 372"/>
            <p:cNvSpPr/>
            <p:nvPr/>
          </p:nvSpPr>
          <p:spPr>
            <a:xfrm>
              <a:off x="299383" y="1465701"/>
              <a:ext cx="4191300" cy="7086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A3366"/>
                </a:gs>
                <a:gs pos="80000">
                  <a:srgbClr val="0E4485"/>
                </a:gs>
                <a:gs pos="100000">
                  <a:srgbClr val="0B448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3" name="Shape 373"/>
            <p:cNvSpPr txBox="1"/>
            <p:nvPr/>
          </p:nvSpPr>
          <p:spPr>
            <a:xfrm>
              <a:off x="333967" y="1500287"/>
              <a:ext cx="4122300" cy="63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5300" rIns="1853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" sz="13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Riscos residuais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/>
        </p:nvSpPr>
        <p:spPr>
          <a:xfrm>
            <a:off x="0" y="241267"/>
            <a:ext cx="6651900" cy="1661400"/>
          </a:xfrm>
          <a:prstGeom prst="rect">
            <a:avLst/>
          </a:prstGeom>
          <a:gradFill>
            <a:gsLst>
              <a:gs pos="0">
                <a:srgbClr val="9E7C00"/>
              </a:gs>
              <a:gs pos="50000">
                <a:srgbClr val="E4B300"/>
              </a:gs>
              <a:gs pos="100000">
                <a:srgbClr val="FFD700"/>
              </a:gs>
            </a:gsLst>
            <a:lin ang="2700006" scaled="0"/>
          </a:gradFill>
          <a:ln>
            <a:noFill/>
          </a:ln>
          <a:effectLst>
            <a:outerShdw blurRad="165099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4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Visão geral dos processos de gerenciamento dos riscos</a:t>
            </a:r>
          </a:p>
        </p:txBody>
      </p:sp>
      <p:pic>
        <p:nvPicPr>
          <p:cNvPr descr="https://www.caelum.com.br/apostila-html-css-javascript/anuncios/alura_2x.png" id="379" name="Shape 3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859" y="4155618"/>
            <a:ext cx="1414200" cy="6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/>
          <p:nvPr/>
        </p:nvSpPr>
        <p:spPr>
          <a:xfrm>
            <a:off x="1906197" y="2023592"/>
            <a:ext cx="7234500" cy="949200"/>
          </a:xfrm>
          <a:prstGeom prst="rect">
            <a:avLst/>
          </a:prstGeom>
          <a:gradFill>
            <a:gsLst>
              <a:gs pos="0">
                <a:srgbClr val="CAC5D3">
                  <a:alpha val="0"/>
                </a:srgbClr>
              </a:gs>
              <a:gs pos="100000">
                <a:srgbClr val="538CD5"/>
              </a:gs>
            </a:gsLst>
            <a:lin ang="0" scaled="0"/>
          </a:gradFill>
          <a:ln>
            <a:noFill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 txBox="1"/>
          <p:nvPr/>
        </p:nvSpPr>
        <p:spPr>
          <a:xfrm>
            <a:off x="2155806" y="2323396"/>
            <a:ext cx="69849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Calibri"/>
              <a:buNone/>
            </a:pPr>
            <a:r>
              <a:rPr b="1" i="0" lang="en" sz="19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Preparatório CAPM® &amp; PMP®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3240760" y="2798123"/>
            <a:ext cx="5903400" cy="405900"/>
          </a:xfrm>
          <a:prstGeom prst="rect">
            <a:avLst/>
          </a:prstGeom>
          <a:gradFill>
            <a:gsLst>
              <a:gs pos="0">
                <a:srgbClr val="006C2D"/>
              </a:gs>
              <a:gs pos="50000">
                <a:srgbClr val="009E40"/>
              </a:gs>
              <a:gs pos="100000">
                <a:srgbClr val="00BD4E"/>
              </a:gs>
            </a:gsLst>
            <a:lin ang="10800025" scaled="0"/>
          </a:gradFill>
          <a:ln>
            <a:noFill/>
          </a:ln>
          <a:effectLst>
            <a:outerShdw blurRad="165099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Gerenciamento dos Riscos</a:t>
            </a:r>
          </a:p>
        </p:txBody>
      </p:sp>
      <p:grpSp>
        <p:nvGrpSpPr>
          <p:cNvPr id="383" name="Shape 383"/>
          <p:cNvGrpSpPr/>
          <p:nvPr/>
        </p:nvGrpSpPr>
        <p:grpSpPr>
          <a:xfrm>
            <a:off x="0" y="2153064"/>
            <a:ext cx="3157656" cy="690534"/>
            <a:chOff x="-150191" y="1834342"/>
            <a:chExt cx="7482598" cy="1702500"/>
          </a:xfrm>
        </p:grpSpPr>
        <p:pic>
          <p:nvPicPr>
            <p:cNvPr id="384" name="Shape 384"/>
            <p:cNvPicPr preferRelativeResize="0"/>
            <p:nvPr/>
          </p:nvPicPr>
          <p:blipFill rotWithShape="1">
            <a:blip r:embed="rId4">
              <a:alphaModFix/>
            </a:blip>
            <a:srcRect b="58667" l="0" r="49018" t="1451"/>
            <a:stretch/>
          </p:blipFill>
          <p:spPr>
            <a:xfrm>
              <a:off x="3593207" y="1857476"/>
              <a:ext cx="3739200" cy="1656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Shape 385"/>
            <p:cNvPicPr preferRelativeResize="0"/>
            <p:nvPr/>
          </p:nvPicPr>
          <p:blipFill rotWithShape="1">
            <a:blip r:embed="rId5">
              <a:alphaModFix/>
            </a:blip>
            <a:srcRect b="336" l="48087" r="907" t="58670"/>
            <a:stretch/>
          </p:blipFill>
          <p:spPr>
            <a:xfrm>
              <a:off x="-150191" y="1834342"/>
              <a:ext cx="3740700" cy="1702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Visão geral dos processos de gerenciamento dos riscos</a:t>
            </a:r>
          </a:p>
        </p:txBody>
      </p:sp>
      <p:sp>
        <p:nvSpPr>
          <p:cNvPr id="391" name="Shape 391"/>
          <p:cNvSpPr/>
          <p:nvPr/>
        </p:nvSpPr>
        <p:spPr>
          <a:xfrm>
            <a:off x="495062" y="4470664"/>
            <a:ext cx="535199" cy="411300"/>
          </a:xfrm>
          <a:prstGeom prst="rightArrow">
            <a:avLst>
              <a:gd fmla="val 50000" name="adj1"/>
              <a:gd fmla="val 57108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>
            <a:noFill/>
          </a:ln>
          <a:effectLst>
            <a:outerShdw blurRad="39999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1124578"/>
            <a:ext cx="7487400" cy="334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Visão geral dos processos de gerenciamento dos riscos</a:t>
            </a:r>
          </a:p>
        </p:txBody>
      </p:sp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1535989"/>
            <a:ext cx="7487400" cy="27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/>
        </p:nvSpPr>
        <p:spPr>
          <a:xfrm>
            <a:off x="0" y="241265"/>
            <a:ext cx="6651900" cy="1661400"/>
          </a:xfrm>
          <a:prstGeom prst="rect">
            <a:avLst/>
          </a:prstGeom>
          <a:gradFill>
            <a:gsLst>
              <a:gs pos="0">
                <a:srgbClr val="9E7C00"/>
              </a:gs>
              <a:gs pos="50000">
                <a:srgbClr val="E4B300"/>
              </a:gs>
              <a:gs pos="100000">
                <a:srgbClr val="FFD700"/>
              </a:gs>
            </a:gsLst>
            <a:lin ang="2700006" scaled="0"/>
          </a:gradFill>
          <a:ln>
            <a:noFill/>
          </a:ln>
          <a:effectLst>
            <a:outerShdw blurRad="165099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4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Planejar o gerenciamento dos riscos</a:t>
            </a:r>
          </a:p>
        </p:txBody>
      </p:sp>
      <p:pic>
        <p:nvPicPr>
          <p:cNvPr descr="https://www.caelum.com.br/apostila-html-css-javascript/anuncios/alura_2x.png" id="404" name="Shape 4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859" y="4155618"/>
            <a:ext cx="1414200" cy="6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Shape 405"/>
          <p:cNvSpPr/>
          <p:nvPr/>
        </p:nvSpPr>
        <p:spPr>
          <a:xfrm>
            <a:off x="1906197" y="2023592"/>
            <a:ext cx="7234500" cy="949200"/>
          </a:xfrm>
          <a:prstGeom prst="rect">
            <a:avLst/>
          </a:prstGeom>
          <a:gradFill>
            <a:gsLst>
              <a:gs pos="0">
                <a:srgbClr val="CAC5D3">
                  <a:alpha val="0"/>
                </a:srgbClr>
              </a:gs>
              <a:gs pos="100000">
                <a:srgbClr val="538CD5"/>
              </a:gs>
            </a:gsLst>
            <a:lin ang="0" scaled="0"/>
          </a:gradFill>
          <a:ln>
            <a:noFill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2155806" y="2323396"/>
            <a:ext cx="69849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Calibri"/>
              <a:buNone/>
            </a:pPr>
            <a:r>
              <a:rPr b="1" i="0" lang="en" sz="19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Preparatório CAPM® &amp; PMP®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3240760" y="2798123"/>
            <a:ext cx="5903400" cy="405900"/>
          </a:xfrm>
          <a:prstGeom prst="rect">
            <a:avLst/>
          </a:prstGeom>
          <a:gradFill>
            <a:gsLst>
              <a:gs pos="0">
                <a:srgbClr val="006C2D"/>
              </a:gs>
              <a:gs pos="50000">
                <a:srgbClr val="009E40"/>
              </a:gs>
              <a:gs pos="100000">
                <a:srgbClr val="00BD4E"/>
              </a:gs>
            </a:gsLst>
            <a:lin ang="10800025" scaled="0"/>
          </a:gradFill>
          <a:ln>
            <a:noFill/>
          </a:ln>
          <a:effectLst>
            <a:outerShdw blurRad="165099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Gerenciamento dos Riscos</a:t>
            </a:r>
          </a:p>
        </p:txBody>
      </p:sp>
      <p:grpSp>
        <p:nvGrpSpPr>
          <p:cNvPr id="408" name="Shape 408"/>
          <p:cNvGrpSpPr/>
          <p:nvPr/>
        </p:nvGrpSpPr>
        <p:grpSpPr>
          <a:xfrm>
            <a:off x="0" y="2153064"/>
            <a:ext cx="3157656" cy="690534"/>
            <a:chOff x="-150191" y="1834342"/>
            <a:chExt cx="7482598" cy="1702500"/>
          </a:xfrm>
        </p:grpSpPr>
        <p:pic>
          <p:nvPicPr>
            <p:cNvPr id="409" name="Shape 409"/>
            <p:cNvPicPr preferRelativeResize="0"/>
            <p:nvPr/>
          </p:nvPicPr>
          <p:blipFill rotWithShape="1">
            <a:blip r:embed="rId4">
              <a:alphaModFix/>
            </a:blip>
            <a:srcRect b="58667" l="0" r="49018" t="1451"/>
            <a:stretch/>
          </p:blipFill>
          <p:spPr>
            <a:xfrm>
              <a:off x="3593207" y="1857476"/>
              <a:ext cx="3739200" cy="1656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Shape 410"/>
            <p:cNvPicPr preferRelativeResize="0"/>
            <p:nvPr/>
          </p:nvPicPr>
          <p:blipFill rotWithShape="1">
            <a:blip r:embed="rId5">
              <a:alphaModFix/>
            </a:blip>
            <a:srcRect b="336" l="48087" r="907" t="58670"/>
            <a:stretch/>
          </p:blipFill>
          <p:spPr>
            <a:xfrm>
              <a:off x="-150191" y="1834342"/>
              <a:ext cx="3740700" cy="1702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Entradas, ferramentas e técnicas e saídas</a:t>
            </a:r>
          </a:p>
        </p:txBody>
      </p:sp>
      <p:sp>
        <p:nvSpPr>
          <p:cNvPr id="416" name="Shape 416"/>
          <p:cNvSpPr/>
          <p:nvPr/>
        </p:nvSpPr>
        <p:spPr>
          <a:xfrm>
            <a:off x="661468" y="3089642"/>
            <a:ext cx="54915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Planejar o gerenciamento dos riscos 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o processo de definição de como conduzir as atividades de gerenciamento dos riscos de um projeto – de acordo com o PMBOK®.</a:t>
            </a:r>
          </a:p>
        </p:txBody>
      </p:sp>
      <p:sp>
        <p:nvSpPr>
          <p:cNvPr id="417" name="Shape 417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  <p:pic>
        <p:nvPicPr>
          <p:cNvPr id="418" name="Shape 4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4259" y="1104420"/>
            <a:ext cx="6655500" cy="18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Entradas</a:t>
            </a:r>
          </a:p>
        </p:txBody>
      </p:sp>
      <p:sp>
        <p:nvSpPr>
          <p:cNvPr id="424" name="Shape 424"/>
          <p:cNvSpPr/>
          <p:nvPr/>
        </p:nvSpPr>
        <p:spPr>
          <a:xfrm>
            <a:off x="828290" y="1061430"/>
            <a:ext cx="7487400" cy="26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de gerenciamento do projeto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Linhas de base do escopo, tempo e custos e processos de risco apontados para o projeto.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Termo de abertura do projeto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Riscos preliminares ou de alto nível, informações a respeito de restrições, premissas e partes interessadas.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Registro das partes interessadas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Partes interessadas que podem afetar o projeto positiva e/ou negativamente, seus interesses e necessidades.</a:t>
            </a:r>
          </a:p>
        </p:txBody>
      </p:sp>
      <p:pic>
        <p:nvPicPr>
          <p:cNvPr id="425" name="Shape 4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952780"/>
            <a:ext cx="930000" cy="8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Shape 426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0" y="241279"/>
            <a:ext cx="6651900" cy="1661400"/>
          </a:xfrm>
          <a:prstGeom prst="rect">
            <a:avLst/>
          </a:prstGeom>
          <a:gradFill>
            <a:gsLst>
              <a:gs pos="0">
                <a:srgbClr val="9E7C00"/>
              </a:gs>
              <a:gs pos="50000">
                <a:srgbClr val="E4B300"/>
              </a:gs>
              <a:gs pos="100000">
                <a:srgbClr val="FFD700"/>
              </a:gs>
            </a:gsLst>
            <a:lin ang="2700006" scaled="0"/>
          </a:gradFill>
          <a:ln>
            <a:noFill/>
          </a:ln>
          <a:effectLst>
            <a:outerShdw blurRad="165099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4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4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Avisos Importantes</a:t>
            </a:r>
          </a:p>
        </p:txBody>
      </p:sp>
      <p:pic>
        <p:nvPicPr>
          <p:cNvPr descr="https://www.caelum.com.br/apostila-html-css-javascript/anuncios/alura_2x.png"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859" y="4155618"/>
            <a:ext cx="1414200" cy="6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>
            <a:off x="1906197" y="2023592"/>
            <a:ext cx="7234500" cy="949200"/>
          </a:xfrm>
          <a:prstGeom prst="rect">
            <a:avLst/>
          </a:prstGeom>
          <a:gradFill>
            <a:gsLst>
              <a:gs pos="0">
                <a:srgbClr val="CAC5D3">
                  <a:alpha val="0"/>
                </a:srgbClr>
              </a:gs>
              <a:gs pos="100000">
                <a:srgbClr val="538CD5"/>
              </a:gs>
            </a:gsLst>
            <a:lin ang="0" scaled="0"/>
          </a:gradFill>
          <a:ln>
            <a:noFill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2155806" y="2323396"/>
            <a:ext cx="69849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Calibri"/>
              <a:buNone/>
            </a:pPr>
            <a:r>
              <a:rPr b="1" i="0" lang="en" sz="19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Preparatório CAPM® &amp; PMP®</a:t>
            </a:r>
          </a:p>
        </p:txBody>
      </p:sp>
      <p:grpSp>
        <p:nvGrpSpPr>
          <p:cNvPr id="215" name="Shape 215"/>
          <p:cNvGrpSpPr/>
          <p:nvPr/>
        </p:nvGrpSpPr>
        <p:grpSpPr>
          <a:xfrm>
            <a:off x="0" y="2153064"/>
            <a:ext cx="3157656" cy="690534"/>
            <a:chOff x="-150191" y="1834342"/>
            <a:chExt cx="7482598" cy="1702500"/>
          </a:xfrm>
        </p:grpSpPr>
        <p:pic>
          <p:nvPicPr>
            <p:cNvPr id="216" name="Shape 216"/>
            <p:cNvPicPr preferRelativeResize="0"/>
            <p:nvPr/>
          </p:nvPicPr>
          <p:blipFill rotWithShape="1">
            <a:blip r:embed="rId4">
              <a:alphaModFix/>
            </a:blip>
            <a:srcRect b="58667" l="0" r="49018" t="1451"/>
            <a:stretch/>
          </p:blipFill>
          <p:spPr>
            <a:xfrm>
              <a:off x="3593207" y="1857476"/>
              <a:ext cx="3739200" cy="1656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Shape 217"/>
            <p:cNvPicPr preferRelativeResize="0"/>
            <p:nvPr/>
          </p:nvPicPr>
          <p:blipFill rotWithShape="1">
            <a:blip r:embed="rId5">
              <a:alphaModFix/>
            </a:blip>
            <a:srcRect b="336" l="48087" r="907" t="58670"/>
            <a:stretch/>
          </p:blipFill>
          <p:spPr>
            <a:xfrm>
              <a:off x="-150191" y="1834342"/>
              <a:ext cx="3740700" cy="1702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Shape 218"/>
          <p:cNvSpPr txBox="1"/>
          <p:nvPr/>
        </p:nvSpPr>
        <p:spPr>
          <a:xfrm>
            <a:off x="3240760" y="2798123"/>
            <a:ext cx="5903400" cy="405900"/>
          </a:xfrm>
          <a:prstGeom prst="rect">
            <a:avLst/>
          </a:prstGeom>
          <a:gradFill>
            <a:gsLst>
              <a:gs pos="0">
                <a:srgbClr val="006C2D"/>
              </a:gs>
              <a:gs pos="50000">
                <a:srgbClr val="009E40"/>
              </a:gs>
              <a:gs pos="100000">
                <a:srgbClr val="00BD4E"/>
              </a:gs>
            </a:gsLst>
            <a:lin ang="10800025" scaled="0"/>
          </a:gradFill>
          <a:ln>
            <a:noFill/>
          </a:ln>
          <a:effectLst>
            <a:outerShdw blurRad="165099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Gerenciamento dos Riscos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Entradas (cont.)</a:t>
            </a:r>
          </a:p>
        </p:txBody>
      </p:sp>
      <p:sp>
        <p:nvSpPr>
          <p:cNvPr id="432" name="Shape 432"/>
          <p:cNvSpPr/>
          <p:nvPr/>
        </p:nvSpPr>
        <p:spPr>
          <a:xfrm>
            <a:off x="828290" y="1061430"/>
            <a:ext cx="7487400" cy="18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Fatores ambientais da empresa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Apetite e tolerância ao risco, ambiente interno e externo.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Ativos de processos organizacionais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 de gerenciamento de riscos, documentos e padrões, papéis e responsabilidades, níveis de autoridade para tomada de decisões, e lições aprendidas.</a:t>
            </a:r>
          </a:p>
        </p:txBody>
      </p:sp>
      <p:pic>
        <p:nvPicPr>
          <p:cNvPr id="433" name="Shape 4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952780"/>
            <a:ext cx="930000" cy="8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Shape 434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Ferramentas e técnicas</a:t>
            </a:r>
          </a:p>
        </p:txBody>
      </p:sp>
      <p:sp>
        <p:nvSpPr>
          <p:cNvPr id="440" name="Shape 440"/>
          <p:cNvSpPr/>
          <p:nvPr/>
        </p:nvSpPr>
        <p:spPr>
          <a:xfrm>
            <a:off x="828290" y="1061430"/>
            <a:ext cx="7487400" cy="23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Técnicas analíticas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Similares às análises dos fatores ambientais.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Opinião especializada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Especialistas em gerenciamento de riscos, gerentes sêniores e partes interessadas.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Reuniões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determinação do plano, seus componentes e processos de gerenciamento de riscos.</a:t>
            </a:r>
          </a:p>
        </p:txBody>
      </p:sp>
      <p:pic>
        <p:nvPicPr>
          <p:cNvPr id="441" name="Shape 4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780152"/>
            <a:ext cx="935700" cy="9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Saídas</a:t>
            </a:r>
          </a:p>
        </p:txBody>
      </p:sp>
      <p:pic>
        <p:nvPicPr>
          <p:cNvPr id="448" name="Shape 448"/>
          <p:cNvPicPr preferRelativeResize="0"/>
          <p:nvPr/>
        </p:nvPicPr>
        <p:blipFill rotWithShape="1">
          <a:blip r:embed="rId3">
            <a:alphaModFix/>
          </a:blip>
          <a:srcRect b="22249" l="0" r="0" t="6713"/>
          <a:stretch/>
        </p:blipFill>
        <p:spPr>
          <a:xfrm>
            <a:off x="797778" y="3804506"/>
            <a:ext cx="1123199" cy="10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Shape 449"/>
          <p:cNvSpPr/>
          <p:nvPr/>
        </p:nvSpPr>
        <p:spPr>
          <a:xfrm>
            <a:off x="797778" y="1061430"/>
            <a:ext cx="7487400" cy="30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de gerenciamento dos riscos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Metodologia, que inclui as abordagens e ferramentas que podem ser utilizadas no gerenciamento de riscos no projeto;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Papéis e responsabilidades, frente às atividades de gerenciamento dos riscos;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Categorias de riscos, que podem ser abordadas através da EAR – estrutura analítica de riscos – que categoriza os riscos de acordo com o trabalho do projeto e entregáveis;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Definições de probabilidade e impacto dos riscos, que fornecerão a base para futuros cálculos;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Matriz de probabilidade e impacto;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Tolerâncias/limites das partes interessadas.</a:t>
            </a:r>
          </a:p>
        </p:txBody>
      </p:sp>
      <p:sp>
        <p:nvSpPr>
          <p:cNvPr id="450" name="Shape 450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Saídas (cont.)</a:t>
            </a:r>
          </a:p>
        </p:txBody>
      </p:sp>
      <p:pic>
        <p:nvPicPr>
          <p:cNvPr id="456" name="Shape 456"/>
          <p:cNvPicPr preferRelativeResize="0"/>
          <p:nvPr/>
        </p:nvPicPr>
        <p:blipFill rotWithShape="1">
          <a:blip r:embed="rId3">
            <a:alphaModFix/>
          </a:blip>
          <a:srcRect b="22249" l="0" r="0" t="6713"/>
          <a:stretch/>
        </p:blipFill>
        <p:spPr>
          <a:xfrm>
            <a:off x="797778" y="3804506"/>
            <a:ext cx="1123199" cy="10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Shape 457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  <p:grpSp>
        <p:nvGrpSpPr>
          <p:cNvPr id="458" name="Shape 458"/>
          <p:cNvGrpSpPr/>
          <p:nvPr/>
        </p:nvGrpSpPr>
        <p:grpSpPr>
          <a:xfrm>
            <a:off x="2024459" y="1019409"/>
            <a:ext cx="5706466" cy="3795337"/>
            <a:chOff x="1323579" y="1087"/>
            <a:chExt cx="4938525" cy="3166211"/>
          </a:xfrm>
        </p:grpSpPr>
        <p:sp>
          <p:nvSpPr>
            <p:cNvPr id="459" name="Shape 459"/>
            <p:cNvSpPr/>
            <p:nvPr/>
          </p:nvSpPr>
          <p:spPr>
            <a:xfrm>
              <a:off x="5071430" y="841545"/>
              <a:ext cx="161400" cy="16968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60" name="Shape 460"/>
            <p:cNvSpPr/>
            <p:nvPr/>
          </p:nvSpPr>
          <p:spPr>
            <a:xfrm>
              <a:off x="5071430" y="841545"/>
              <a:ext cx="161400" cy="12315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61" name="Shape 461"/>
            <p:cNvSpPr/>
            <p:nvPr/>
          </p:nvSpPr>
          <p:spPr>
            <a:xfrm>
              <a:off x="5071430" y="841545"/>
              <a:ext cx="161400" cy="7665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62" name="Shape 462"/>
            <p:cNvSpPr/>
            <p:nvPr/>
          </p:nvSpPr>
          <p:spPr>
            <a:xfrm>
              <a:off x="5071430" y="841545"/>
              <a:ext cx="161400" cy="3015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63" name="Shape 463"/>
            <p:cNvSpPr/>
            <p:nvPr/>
          </p:nvSpPr>
          <p:spPr>
            <a:xfrm>
              <a:off x="3681633" y="328653"/>
              <a:ext cx="1820100" cy="1377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59999"/>
                  </a:lnTo>
                  <a:lnTo>
                    <a:pt x="120000" y="59999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64" name="Shape 464"/>
            <p:cNvSpPr/>
            <p:nvPr/>
          </p:nvSpPr>
          <p:spPr>
            <a:xfrm>
              <a:off x="3858007" y="841545"/>
              <a:ext cx="161400" cy="16968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65" name="Shape 465"/>
            <p:cNvSpPr/>
            <p:nvPr/>
          </p:nvSpPr>
          <p:spPr>
            <a:xfrm>
              <a:off x="3858007" y="841545"/>
              <a:ext cx="161400" cy="12315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66" name="Shape 466"/>
            <p:cNvSpPr/>
            <p:nvPr/>
          </p:nvSpPr>
          <p:spPr>
            <a:xfrm>
              <a:off x="3858007" y="841545"/>
              <a:ext cx="161400" cy="7665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67" name="Shape 467"/>
            <p:cNvSpPr/>
            <p:nvPr/>
          </p:nvSpPr>
          <p:spPr>
            <a:xfrm>
              <a:off x="3858007" y="841545"/>
              <a:ext cx="161400" cy="3015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68" name="Shape 468"/>
            <p:cNvSpPr/>
            <p:nvPr/>
          </p:nvSpPr>
          <p:spPr>
            <a:xfrm>
              <a:off x="3681633" y="328653"/>
              <a:ext cx="606600" cy="1377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59999"/>
                  </a:lnTo>
                  <a:lnTo>
                    <a:pt x="120000" y="59999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69" name="Shape 469"/>
            <p:cNvSpPr/>
            <p:nvPr/>
          </p:nvSpPr>
          <p:spPr>
            <a:xfrm>
              <a:off x="2644585" y="841545"/>
              <a:ext cx="161400" cy="21618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70" name="Shape 470"/>
            <p:cNvSpPr/>
            <p:nvPr/>
          </p:nvSpPr>
          <p:spPr>
            <a:xfrm>
              <a:off x="2644585" y="841545"/>
              <a:ext cx="161400" cy="16968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71" name="Shape 471"/>
            <p:cNvSpPr/>
            <p:nvPr/>
          </p:nvSpPr>
          <p:spPr>
            <a:xfrm>
              <a:off x="2644585" y="841545"/>
              <a:ext cx="161400" cy="12315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72" name="Shape 472"/>
            <p:cNvSpPr/>
            <p:nvPr/>
          </p:nvSpPr>
          <p:spPr>
            <a:xfrm>
              <a:off x="2644585" y="841545"/>
              <a:ext cx="161400" cy="7665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73" name="Shape 473"/>
            <p:cNvSpPr/>
            <p:nvPr/>
          </p:nvSpPr>
          <p:spPr>
            <a:xfrm>
              <a:off x="2644585" y="841545"/>
              <a:ext cx="161400" cy="3015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74" name="Shape 474"/>
            <p:cNvSpPr/>
            <p:nvPr/>
          </p:nvSpPr>
          <p:spPr>
            <a:xfrm>
              <a:off x="3074924" y="328653"/>
              <a:ext cx="606600" cy="137700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59999"/>
                  </a:lnTo>
                  <a:lnTo>
                    <a:pt x="0" y="59999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75" name="Shape 475"/>
            <p:cNvSpPr/>
            <p:nvPr/>
          </p:nvSpPr>
          <p:spPr>
            <a:xfrm>
              <a:off x="1431163" y="841545"/>
              <a:ext cx="161400" cy="21618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76" name="Shape 476"/>
            <p:cNvSpPr/>
            <p:nvPr/>
          </p:nvSpPr>
          <p:spPr>
            <a:xfrm>
              <a:off x="1431163" y="841545"/>
              <a:ext cx="161400" cy="16968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77" name="Shape 477"/>
            <p:cNvSpPr/>
            <p:nvPr/>
          </p:nvSpPr>
          <p:spPr>
            <a:xfrm>
              <a:off x="1431163" y="841545"/>
              <a:ext cx="161400" cy="12315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78" name="Shape 478"/>
            <p:cNvSpPr/>
            <p:nvPr/>
          </p:nvSpPr>
          <p:spPr>
            <a:xfrm>
              <a:off x="1431163" y="841545"/>
              <a:ext cx="161400" cy="7665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79" name="Shape 479"/>
            <p:cNvSpPr/>
            <p:nvPr/>
          </p:nvSpPr>
          <p:spPr>
            <a:xfrm>
              <a:off x="1431163" y="841545"/>
              <a:ext cx="161400" cy="3015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80" name="Shape 480"/>
            <p:cNvSpPr/>
            <p:nvPr/>
          </p:nvSpPr>
          <p:spPr>
            <a:xfrm>
              <a:off x="1861501" y="328653"/>
              <a:ext cx="1820099" cy="137700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59999"/>
                  </a:lnTo>
                  <a:lnTo>
                    <a:pt x="0" y="59999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81" name="Shape 481"/>
            <p:cNvSpPr/>
            <p:nvPr/>
          </p:nvSpPr>
          <p:spPr>
            <a:xfrm>
              <a:off x="3247223" y="1086"/>
              <a:ext cx="868800" cy="3276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2" name="Shape 482"/>
            <p:cNvSpPr txBox="1"/>
            <p:nvPr/>
          </p:nvSpPr>
          <p:spPr>
            <a:xfrm>
              <a:off x="3247223" y="1086"/>
              <a:ext cx="8688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" sz="1200" u="non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Projeto</a:t>
              </a:r>
            </a:p>
          </p:txBody>
        </p:sp>
        <p:sp>
          <p:nvSpPr>
            <p:cNvPr id="483" name="Shape 483"/>
            <p:cNvSpPr/>
            <p:nvPr/>
          </p:nvSpPr>
          <p:spPr>
            <a:xfrm>
              <a:off x="1323579" y="466231"/>
              <a:ext cx="1075800" cy="3753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4" name="Shape 484"/>
            <p:cNvSpPr txBox="1"/>
            <p:nvPr/>
          </p:nvSpPr>
          <p:spPr>
            <a:xfrm>
              <a:off x="1323579" y="466231"/>
              <a:ext cx="10758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" sz="1200" u="non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Técnico</a:t>
              </a:r>
            </a:p>
          </p:txBody>
        </p:sp>
        <p:sp>
          <p:nvSpPr>
            <p:cNvPr id="485" name="Shape 485"/>
            <p:cNvSpPr/>
            <p:nvPr/>
          </p:nvSpPr>
          <p:spPr>
            <a:xfrm>
              <a:off x="1592541" y="979124"/>
              <a:ext cx="1029300" cy="3276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6" name="Shape 486"/>
            <p:cNvSpPr txBox="1"/>
            <p:nvPr/>
          </p:nvSpPr>
          <p:spPr>
            <a:xfrm>
              <a:off x="1592541" y="979124"/>
              <a:ext cx="10293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1.1. Requisitos</a:t>
              </a:r>
            </a:p>
          </p:txBody>
        </p:sp>
        <p:sp>
          <p:nvSpPr>
            <p:cNvPr id="487" name="Shape 487"/>
            <p:cNvSpPr/>
            <p:nvPr/>
          </p:nvSpPr>
          <p:spPr>
            <a:xfrm>
              <a:off x="1592541" y="1444266"/>
              <a:ext cx="1029300" cy="3276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8" name="Shape 488"/>
            <p:cNvSpPr txBox="1"/>
            <p:nvPr/>
          </p:nvSpPr>
          <p:spPr>
            <a:xfrm>
              <a:off x="1592541" y="1444266"/>
              <a:ext cx="10293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1.2. Tecnologia</a:t>
              </a:r>
            </a:p>
          </p:txBody>
        </p:sp>
        <p:sp>
          <p:nvSpPr>
            <p:cNvPr id="489" name="Shape 489"/>
            <p:cNvSpPr/>
            <p:nvPr/>
          </p:nvSpPr>
          <p:spPr>
            <a:xfrm>
              <a:off x="1592541" y="1909410"/>
              <a:ext cx="1029300" cy="3276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0" name="Shape 490"/>
            <p:cNvSpPr txBox="1"/>
            <p:nvPr/>
          </p:nvSpPr>
          <p:spPr>
            <a:xfrm>
              <a:off x="1592541" y="1909410"/>
              <a:ext cx="10293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1.3. Complexidade interfaces</a:t>
              </a:r>
            </a:p>
          </p:txBody>
        </p:sp>
        <p:sp>
          <p:nvSpPr>
            <p:cNvPr id="491" name="Shape 491"/>
            <p:cNvSpPr/>
            <p:nvPr/>
          </p:nvSpPr>
          <p:spPr>
            <a:xfrm>
              <a:off x="1592541" y="2374553"/>
              <a:ext cx="1029300" cy="3276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2" name="Shape 492"/>
            <p:cNvSpPr txBox="1"/>
            <p:nvPr/>
          </p:nvSpPr>
          <p:spPr>
            <a:xfrm>
              <a:off x="1592541" y="2374553"/>
              <a:ext cx="10293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1.4. Desempenho e confiabilidade</a:t>
              </a:r>
            </a:p>
          </p:txBody>
        </p:sp>
        <p:sp>
          <p:nvSpPr>
            <p:cNvPr id="493" name="Shape 493"/>
            <p:cNvSpPr/>
            <p:nvPr/>
          </p:nvSpPr>
          <p:spPr>
            <a:xfrm>
              <a:off x="1592541" y="2839698"/>
              <a:ext cx="1029300" cy="3276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4" name="Shape 494"/>
            <p:cNvSpPr txBox="1"/>
            <p:nvPr/>
          </p:nvSpPr>
          <p:spPr>
            <a:xfrm>
              <a:off x="1592541" y="2839698"/>
              <a:ext cx="10293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1.5. Qualidade</a:t>
              </a:r>
            </a:p>
          </p:txBody>
        </p:sp>
        <p:sp>
          <p:nvSpPr>
            <p:cNvPr id="495" name="Shape 495"/>
            <p:cNvSpPr/>
            <p:nvPr/>
          </p:nvSpPr>
          <p:spPr>
            <a:xfrm>
              <a:off x="2537000" y="466231"/>
              <a:ext cx="1075800" cy="3753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6" name="Shape 496"/>
            <p:cNvSpPr txBox="1"/>
            <p:nvPr/>
          </p:nvSpPr>
          <p:spPr>
            <a:xfrm>
              <a:off x="2537000" y="466231"/>
              <a:ext cx="10758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" sz="1200" u="non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Externo</a:t>
              </a:r>
            </a:p>
          </p:txBody>
        </p:sp>
        <p:sp>
          <p:nvSpPr>
            <p:cNvPr id="497" name="Shape 497"/>
            <p:cNvSpPr/>
            <p:nvPr/>
          </p:nvSpPr>
          <p:spPr>
            <a:xfrm>
              <a:off x="2805963" y="979124"/>
              <a:ext cx="1029300" cy="3276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8" name="Shape 498"/>
            <p:cNvSpPr txBox="1"/>
            <p:nvPr/>
          </p:nvSpPr>
          <p:spPr>
            <a:xfrm>
              <a:off x="2805963" y="979124"/>
              <a:ext cx="10293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2.1. Subcontratados</a:t>
              </a:r>
            </a:p>
          </p:txBody>
        </p:sp>
        <p:sp>
          <p:nvSpPr>
            <p:cNvPr id="499" name="Shape 499"/>
            <p:cNvSpPr/>
            <p:nvPr/>
          </p:nvSpPr>
          <p:spPr>
            <a:xfrm>
              <a:off x="2805963" y="1444266"/>
              <a:ext cx="1029300" cy="3276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0" name="Shape 500"/>
            <p:cNvSpPr txBox="1"/>
            <p:nvPr/>
          </p:nvSpPr>
          <p:spPr>
            <a:xfrm>
              <a:off x="2805963" y="1444266"/>
              <a:ext cx="10293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2.2. Regulador</a:t>
              </a:r>
            </a:p>
          </p:txBody>
        </p:sp>
        <p:sp>
          <p:nvSpPr>
            <p:cNvPr id="501" name="Shape 501"/>
            <p:cNvSpPr/>
            <p:nvPr/>
          </p:nvSpPr>
          <p:spPr>
            <a:xfrm>
              <a:off x="2805963" y="1909410"/>
              <a:ext cx="1029300" cy="3276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2" name="Shape 502"/>
            <p:cNvSpPr txBox="1"/>
            <p:nvPr/>
          </p:nvSpPr>
          <p:spPr>
            <a:xfrm>
              <a:off x="2805963" y="1909410"/>
              <a:ext cx="10293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2.3. Mercado</a:t>
              </a:r>
            </a:p>
          </p:txBody>
        </p:sp>
        <p:sp>
          <p:nvSpPr>
            <p:cNvPr id="503" name="Shape 503"/>
            <p:cNvSpPr/>
            <p:nvPr/>
          </p:nvSpPr>
          <p:spPr>
            <a:xfrm>
              <a:off x="2805963" y="2374553"/>
              <a:ext cx="1029300" cy="3276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4" name="Shape 504"/>
            <p:cNvSpPr txBox="1"/>
            <p:nvPr/>
          </p:nvSpPr>
          <p:spPr>
            <a:xfrm>
              <a:off x="2805963" y="2374553"/>
              <a:ext cx="10293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2.4. Cliente</a:t>
              </a:r>
            </a:p>
          </p:txBody>
        </p:sp>
        <p:sp>
          <p:nvSpPr>
            <p:cNvPr id="505" name="Shape 505"/>
            <p:cNvSpPr/>
            <p:nvPr/>
          </p:nvSpPr>
          <p:spPr>
            <a:xfrm>
              <a:off x="2805963" y="2839698"/>
              <a:ext cx="1029300" cy="3276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6" name="Shape 506"/>
            <p:cNvSpPr txBox="1"/>
            <p:nvPr/>
          </p:nvSpPr>
          <p:spPr>
            <a:xfrm>
              <a:off x="2805963" y="2839698"/>
              <a:ext cx="10293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2.5. Condições climáticas</a:t>
              </a:r>
            </a:p>
          </p:txBody>
        </p:sp>
        <p:sp>
          <p:nvSpPr>
            <p:cNvPr id="507" name="Shape 507"/>
            <p:cNvSpPr/>
            <p:nvPr/>
          </p:nvSpPr>
          <p:spPr>
            <a:xfrm>
              <a:off x="3750423" y="466231"/>
              <a:ext cx="1075800" cy="3753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8" name="Shape 508"/>
            <p:cNvSpPr txBox="1"/>
            <p:nvPr/>
          </p:nvSpPr>
          <p:spPr>
            <a:xfrm>
              <a:off x="3750423" y="466231"/>
              <a:ext cx="10758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" sz="1200" u="non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Organizacional</a:t>
              </a:r>
            </a:p>
          </p:txBody>
        </p:sp>
        <p:sp>
          <p:nvSpPr>
            <p:cNvPr id="509" name="Shape 509"/>
            <p:cNvSpPr/>
            <p:nvPr/>
          </p:nvSpPr>
          <p:spPr>
            <a:xfrm>
              <a:off x="4019383" y="979124"/>
              <a:ext cx="1029300" cy="3276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0" name="Shape 510"/>
            <p:cNvSpPr txBox="1"/>
            <p:nvPr/>
          </p:nvSpPr>
          <p:spPr>
            <a:xfrm>
              <a:off x="4019383" y="979124"/>
              <a:ext cx="10293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3.1. Dependências do projeto</a:t>
              </a:r>
            </a:p>
          </p:txBody>
        </p:sp>
        <p:sp>
          <p:nvSpPr>
            <p:cNvPr id="511" name="Shape 511"/>
            <p:cNvSpPr/>
            <p:nvPr/>
          </p:nvSpPr>
          <p:spPr>
            <a:xfrm>
              <a:off x="4019383" y="1444266"/>
              <a:ext cx="1029300" cy="3276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2" name="Shape 512"/>
            <p:cNvSpPr txBox="1"/>
            <p:nvPr/>
          </p:nvSpPr>
          <p:spPr>
            <a:xfrm>
              <a:off x="4019383" y="1444266"/>
              <a:ext cx="10293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3.2. Recursos</a:t>
              </a:r>
            </a:p>
          </p:txBody>
        </p:sp>
        <p:sp>
          <p:nvSpPr>
            <p:cNvPr id="513" name="Shape 513"/>
            <p:cNvSpPr/>
            <p:nvPr/>
          </p:nvSpPr>
          <p:spPr>
            <a:xfrm>
              <a:off x="4019383" y="1909410"/>
              <a:ext cx="1029300" cy="3276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4" name="Shape 514"/>
            <p:cNvSpPr txBox="1"/>
            <p:nvPr/>
          </p:nvSpPr>
          <p:spPr>
            <a:xfrm>
              <a:off x="4019383" y="1909410"/>
              <a:ext cx="10293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3.3. Financiamento</a:t>
              </a:r>
            </a:p>
          </p:txBody>
        </p:sp>
        <p:sp>
          <p:nvSpPr>
            <p:cNvPr id="515" name="Shape 515"/>
            <p:cNvSpPr/>
            <p:nvPr/>
          </p:nvSpPr>
          <p:spPr>
            <a:xfrm>
              <a:off x="4019383" y="2374553"/>
              <a:ext cx="1029300" cy="3276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6" name="Shape 516"/>
            <p:cNvSpPr txBox="1"/>
            <p:nvPr/>
          </p:nvSpPr>
          <p:spPr>
            <a:xfrm>
              <a:off x="4019383" y="2374553"/>
              <a:ext cx="10293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3.4. Priorização</a:t>
              </a:r>
            </a:p>
          </p:txBody>
        </p:sp>
        <p:sp>
          <p:nvSpPr>
            <p:cNvPr id="517" name="Shape 517"/>
            <p:cNvSpPr/>
            <p:nvPr/>
          </p:nvSpPr>
          <p:spPr>
            <a:xfrm>
              <a:off x="4963844" y="466231"/>
              <a:ext cx="1075800" cy="3753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8" name="Shape 518"/>
            <p:cNvSpPr txBox="1"/>
            <p:nvPr/>
          </p:nvSpPr>
          <p:spPr>
            <a:xfrm>
              <a:off x="4963844" y="466231"/>
              <a:ext cx="10758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" sz="1200" u="non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Gerenciamento de Projetos</a:t>
              </a:r>
            </a:p>
          </p:txBody>
        </p:sp>
        <p:sp>
          <p:nvSpPr>
            <p:cNvPr id="519" name="Shape 519"/>
            <p:cNvSpPr/>
            <p:nvPr/>
          </p:nvSpPr>
          <p:spPr>
            <a:xfrm>
              <a:off x="5232805" y="979124"/>
              <a:ext cx="1029300" cy="3276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0" name="Shape 520"/>
            <p:cNvSpPr txBox="1"/>
            <p:nvPr/>
          </p:nvSpPr>
          <p:spPr>
            <a:xfrm>
              <a:off x="5232805" y="979124"/>
              <a:ext cx="10293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lang="en" sz="12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4.1. Estimativa</a:t>
              </a:r>
            </a:p>
          </p:txBody>
        </p:sp>
        <p:sp>
          <p:nvSpPr>
            <p:cNvPr id="521" name="Shape 521"/>
            <p:cNvSpPr/>
            <p:nvPr/>
          </p:nvSpPr>
          <p:spPr>
            <a:xfrm>
              <a:off x="5232805" y="1444266"/>
              <a:ext cx="1029300" cy="3276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2" name="Shape 522"/>
            <p:cNvSpPr txBox="1"/>
            <p:nvPr/>
          </p:nvSpPr>
          <p:spPr>
            <a:xfrm>
              <a:off x="5232805" y="1444266"/>
              <a:ext cx="10293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4.2. Planejamento</a:t>
              </a:r>
            </a:p>
          </p:txBody>
        </p:sp>
        <p:sp>
          <p:nvSpPr>
            <p:cNvPr id="523" name="Shape 523"/>
            <p:cNvSpPr/>
            <p:nvPr/>
          </p:nvSpPr>
          <p:spPr>
            <a:xfrm>
              <a:off x="5232805" y="1909410"/>
              <a:ext cx="1029300" cy="3276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4" name="Shape 524"/>
            <p:cNvSpPr txBox="1"/>
            <p:nvPr/>
          </p:nvSpPr>
          <p:spPr>
            <a:xfrm>
              <a:off x="5232805" y="1909410"/>
              <a:ext cx="10293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4.3. Controle</a:t>
              </a:r>
            </a:p>
          </p:txBody>
        </p:sp>
        <p:sp>
          <p:nvSpPr>
            <p:cNvPr id="525" name="Shape 525"/>
            <p:cNvSpPr/>
            <p:nvPr/>
          </p:nvSpPr>
          <p:spPr>
            <a:xfrm>
              <a:off x="5232805" y="2374553"/>
              <a:ext cx="1029300" cy="3276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6" name="Shape 526"/>
            <p:cNvSpPr txBox="1"/>
            <p:nvPr/>
          </p:nvSpPr>
          <p:spPr>
            <a:xfrm>
              <a:off x="5232805" y="2374553"/>
              <a:ext cx="10293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5" lIns="7425" rIns="7425" wrap="square" tIns="7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4.4. Comunicação</a:t>
              </a:r>
            </a:p>
          </p:txBody>
        </p:sp>
      </p:grpSp>
      <p:sp>
        <p:nvSpPr>
          <p:cNvPr id="527" name="Shape 527"/>
          <p:cNvSpPr/>
          <p:nvPr/>
        </p:nvSpPr>
        <p:spPr>
          <a:xfrm>
            <a:off x="245453" y="931792"/>
            <a:ext cx="36561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 – Estrutura Analítica de Riscos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Shape 5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475" y="1018106"/>
            <a:ext cx="7404900" cy="293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Shape 533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Saídas (cont.)</a:t>
            </a:r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4">
            <a:alphaModFix/>
          </a:blip>
          <a:srcRect b="22249" l="0" r="0" t="6713"/>
          <a:stretch/>
        </p:blipFill>
        <p:spPr>
          <a:xfrm>
            <a:off x="797778" y="3804506"/>
            <a:ext cx="1123199" cy="10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Shape 535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Planejar o gerenciamento dos riscos</a:t>
            </a:r>
          </a:p>
        </p:txBody>
      </p:sp>
      <p:sp>
        <p:nvSpPr>
          <p:cNvPr id="541" name="Shape 541"/>
          <p:cNvSpPr/>
          <p:nvPr/>
        </p:nvSpPr>
        <p:spPr>
          <a:xfrm>
            <a:off x="828290" y="1061430"/>
            <a:ext cx="7487400" cy="62699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o processo de definição de como conduzir as atividades de gerenciamento dos riscos de um projeto – de acordo com o PMBOK®.</a:t>
            </a:r>
          </a:p>
        </p:txBody>
      </p:sp>
      <p:sp>
        <p:nvSpPr>
          <p:cNvPr id="542" name="Shape 542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  <p:pic>
        <p:nvPicPr>
          <p:cNvPr id="543" name="Shape 5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671" y="3175954"/>
            <a:ext cx="2196900" cy="16059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/>
          <p:nvPr/>
        </p:nvSpPr>
        <p:spPr>
          <a:xfrm>
            <a:off x="0" y="241263"/>
            <a:ext cx="6651900" cy="1661400"/>
          </a:xfrm>
          <a:prstGeom prst="rect">
            <a:avLst/>
          </a:prstGeom>
          <a:gradFill>
            <a:gsLst>
              <a:gs pos="0">
                <a:srgbClr val="9E7C00"/>
              </a:gs>
              <a:gs pos="50000">
                <a:srgbClr val="E4B300"/>
              </a:gs>
              <a:gs pos="100000">
                <a:srgbClr val="FFD700"/>
              </a:gs>
            </a:gsLst>
            <a:lin ang="2700006" scaled="0"/>
          </a:gradFill>
          <a:ln>
            <a:noFill/>
          </a:ln>
          <a:effectLst>
            <a:outerShdw blurRad="165099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4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Identificar os riscos</a:t>
            </a:r>
          </a:p>
        </p:txBody>
      </p:sp>
      <p:pic>
        <p:nvPicPr>
          <p:cNvPr descr="https://www.caelum.com.br/apostila-html-css-javascript/anuncios/alura_2x.png" id="549" name="Shape 5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859" y="4155618"/>
            <a:ext cx="1414200" cy="6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Shape 550"/>
          <p:cNvSpPr/>
          <p:nvPr/>
        </p:nvSpPr>
        <p:spPr>
          <a:xfrm>
            <a:off x="1906197" y="2023592"/>
            <a:ext cx="7234500" cy="949200"/>
          </a:xfrm>
          <a:prstGeom prst="rect">
            <a:avLst/>
          </a:prstGeom>
          <a:gradFill>
            <a:gsLst>
              <a:gs pos="0">
                <a:srgbClr val="CAC5D3">
                  <a:alpha val="0"/>
                </a:srgbClr>
              </a:gs>
              <a:gs pos="100000">
                <a:srgbClr val="538CD5"/>
              </a:gs>
            </a:gsLst>
            <a:lin ang="0" scaled="0"/>
          </a:gradFill>
          <a:ln>
            <a:noFill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Shape 551"/>
          <p:cNvSpPr txBox="1"/>
          <p:nvPr/>
        </p:nvSpPr>
        <p:spPr>
          <a:xfrm>
            <a:off x="2155806" y="2323396"/>
            <a:ext cx="69849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Calibri"/>
              <a:buNone/>
            </a:pPr>
            <a:r>
              <a:rPr b="1" i="0" lang="en" sz="19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Preparatório CAPM® &amp; PMP®</a:t>
            </a:r>
          </a:p>
        </p:txBody>
      </p:sp>
      <p:sp>
        <p:nvSpPr>
          <p:cNvPr id="552" name="Shape 552"/>
          <p:cNvSpPr txBox="1"/>
          <p:nvPr/>
        </p:nvSpPr>
        <p:spPr>
          <a:xfrm>
            <a:off x="3240760" y="2798123"/>
            <a:ext cx="5903400" cy="405900"/>
          </a:xfrm>
          <a:prstGeom prst="rect">
            <a:avLst/>
          </a:prstGeom>
          <a:gradFill>
            <a:gsLst>
              <a:gs pos="0">
                <a:srgbClr val="006C2D"/>
              </a:gs>
              <a:gs pos="50000">
                <a:srgbClr val="009E40"/>
              </a:gs>
              <a:gs pos="100000">
                <a:srgbClr val="00BD4E"/>
              </a:gs>
            </a:gsLst>
            <a:lin ang="10800025" scaled="0"/>
          </a:gradFill>
          <a:ln>
            <a:noFill/>
          </a:ln>
          <a:effectLst>
            <a:outerShdw blurRad="165099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Gerenciamento dos Riscos</a:t>
            </a:r>
          </a:p>
        </p:txBody>
      </p:sp>
      <p:grpSp>
        <p:nvGrpSpPr>
          <p:cNvPr id="553" name="Shape 553"/>
          <p:cNvGrpSpPr/>
          <p:nvPr/>
        </p:nvGrpSpPr>
        <p:grpSpPr>
          <a:xfrm>
            <a:off x="0" y="2153064"/>
            <a:ext cx="3157656" cy="690534"/>
            <a:chOff x="-150191" y="1834342"/>
            <a:chExt cx="7482598" cy="1702500"/>
          </a:xfrm>
        </p:grpSpPr>
        <p:pic>
          <p:nvPicPr>
            <p:cNvPr id="554" name="Shape 554"/>
            <p:cNvPicPr preferRelativeResize="0"/>
            <p:nvPr/>
          </p:nvPicPr>
          <p:blipFill rotWithShape="1">
            <a:blip r:embed="rId4">
              <a:alphaModFix/>
            </a:blip>
            <a:srcRect b="58667" l="0" r="49018" t="1451"/>
            <a:stretch/>
          </p:blipFill>
          <p:spPr>
            <a:xfrm>
              <a:off x="3593207" y="1857476"/>
              <a:ext cx="3739200" cy="1656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Shape 555"/>
            <p:cNvPicPr preferRelativeResize="0"/>
            <p:nvPr/>
          </p:nvPicPr>
          <p:blipFill rotWithShape="1">
            <a:blip r:embed="rId5">
              <a:alphaModFix/>
            </a:blip>
            <a:srcRect b="336" l="48087" r="907" t="58670"/>
            <a:stretch/>
          </p:blipFill>
          <p:spPr>
            <a:xfrm>
              <a:off x="-150191" y="1834342"/>
              <a:ext cx="3740700" cy="1702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Entradas, ferramentas e técnicas e saídas</a:t>
            </a:r>
          </a:p>
        </p:txBody>
      </p:sp>
      <p:sp>
        <p:nvSpPr>
          <p:cNvPr id="561" name="Shape 561"/>
          <p:cNvSpPr/>
          <p:nvPr/>
        </p:nvSpPr>
        <p:spPr>
          <a:xfrm>
            <a:off x="661468" y="3521210"/>
            <a:ext cx="54084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os riscos 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o processo de determinação dos riscos que podem afetar o projeto e de documentação de suas características – de acordo com o PMBOK®.</a:t>
            </a:r>
          </a:p>
        </p:txBody>
      </p:sp>
      <p:sp>
        <p:nvSpPr>
          <p:cNvPr id="562" name="Shape 562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  <p:pic>
        <p:nvPicPr>
          <p:cNvPr id="563" name="Shape 5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4259" y="1104420"/>
            <a:ext cx="6655500" cy="23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Entradas</a:t>
            </a:r>
          </a:p>
        </p:txBody>
      </p:sp>
      <p:sp>
        <p:nvSpPr>
          <p:cNvPr id="569" name="Shape 569"/>
          <p:cNvSpPr/>
          <p:nvPr/>
        </p:nvSpPr>
        <p:spPr>
          <a:xfrm>
            <a:off x="828290" y="1061430"/>
            <a:ext cx="7487400" cy="24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de gerenciamento dos riscos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Atribuições de papéis e responsabilidades e categorias dos riscos (EAR).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de gerenciamento dos custos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Processos e controles para identificar riscos.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de gerenciamento do cronograma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Expectativas de prazo e cronograma do projeto.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de gerenciamento da qualidade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Medidas e métricas da qualidade.</a:t>
            </a:r>
          </a:p>
        </p:txBody>
      </p:sp>
      <p:pic>
        <p:nvPicPr>
          <p:cNvPr id="570" name="Shape 5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952780"/>
            <a:ext cx="930000" cy="8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Shape 571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Entradas (cont.)</a:t>
            </a:r>
          </a:p>
        </p:txBody>
      </p:sp>
      <p:sp>
        <p:nvSpPr>
          <p:cNvPr id="577" name="Shape 577"/>
          <p:cNvSpPr/>
          <p:nvPr/>
        </p:nvSpPr>
        <p:spPr>
          <a:xfrm>
            <a:off x="828290" y="1061430"/>
            <a:ext cx="7487400" cy="27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de gerenciamento dos recursos humanos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os recursos humanos devem ser identificados, mobilizados, gerenciados e liberados.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Linha de base do escopo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Premissas e estrutura analítica do projeto (EAP).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Estimativas de custos das atividades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Avaliação quantitativa do custo provável para concluir as atividades.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Estimativas de duração das atividades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Provisões de tempo para a atividade ou projeto.</a:t>
            </a:r>
          </a:p>
        </p:txBody>
      </p:sp>
      <p:pic>
        <p:nvPicPr>
          <p:cNvPr id="578" name="Shape 5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952780"/>
            <a:ext cx="930000" cy="8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Shape 579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 rot="-1716214">
            <a:off x="6898867" y="4092530"/>
            <a:ext cx="1991450" cy="54914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EXEMLO</a:t>
            </a:r>
          </a:p>
        </p:txBody>
      </p:sp>
      <p:sp>
        <p:nvSpPr>
          <p:cNvPr id="224" name="Shape 224"/>
          <p:cNvSpPr/>
          <p:nvPr/>
        </p:nvSpPr>
        <p:spPr>
          <a:xfrm>
            <a:off x="1493498" y="1535989"/>
            <a:ext cx="50754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b="1" i="0" lang="en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Apresenta este curso: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b="0" i="0" lang="en" sz="2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Professor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Calibri"/>
              <a:buNone/>
            </a:pPr>
            <a:r>
              <a:rPr b="1" i="0" lang="en" sz="28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Frederico de Azevedo Aranha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b="0" i="0" lang="en" sz="2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Gerente de Projetos, Esp., PMP®, ITIL® Expert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Entradas (cont.)</a:t>
            </a:r>
          </a:p>
        </p:txBody>
      </p:sp>
      <p:sp>
        <p:nvSpPr>
          <p:cNvPr id="585" name="Shape 585"/>
          <p:cNvSpPr/>
          <p:nvPr/>
        </p:nvSpPr>
        <p:spPr>
          <a:xfrm>
            <a:off x="828290" y="1061430"/>
            <a:ext cx="7487400" cy="26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Registro das partes interessadas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Informações sobre as partes interessadas serão utilizadas na solicitação de entradas para identificação dos riscos.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Documentos do projeto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Termo de abertura do projeto, cronograma do projeto, diagrama de rede do cronograma, registro das questões, lista de verificação da qualidade.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Documentos de aquisição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Devem refletir a complexidade e o nível de detalhe consistentes com o valor e o risco associado.</a:t>
            </a:r>
          </a:p>
        </p:txBody>
      </p:sp>
      <p:pic>
        <p:nvPicPr>
          <p:cNvPr id="586" name="Shape 5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952780"/>
            <a:ext cx="930000" cy="8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Shape 587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Entradas (cont.)</a:t>
            </a:r>
          </a:p>
        </p:txBody>
      </p:sp>
      <p:sp>
        <p:nvSpPr>
          <p:cNvPr id="593" name="Shape 593"/>
          <p:cNvSpPr/>
          <p:nvPr/>
        </p:nvSpPr>
        <p:spPr>
          <a:xfrm>
            <a:off x="828290" y="1061430"/>
            <a:ext cx="7487400" cy="154949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Fatores ambientais da empresa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Estudos acadêmicos, </a:t>
            </a:r>
            <a:r>
              <a:rPr b="0" i="1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benchmarking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estudos de setor.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Ativos de processos organizacionais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Controles organizacionais e de processo do projeto, arquivos  do projeto e lições aprendidas.</a:t>
            </a:r>
          </a:p>
        </p:txBody>
      </p:sp>
      <p:pic>
        <p:nvPicPr>
          <p:cNvPr id="594" name="Shape 5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952780"/>
            <a:ext cx="930000" cy="8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Shape 595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Ferramentas e técnicas</a:t>
            </a:r>
          </a:p>
        </p:txBody>
      </p:sp>
      <p:sp>
        <p:nvSpPr>
          <p:cNvPr id="601" name="Shape 601"/>
          <p:cNvSpPr/>
          <p:nvPr/>
        </p:nvSpPr>
        <p:spPr>
          <a:xfrm>
            <a:off x="828290" y="1061430"/>
            <a:ext cx="7487400" cy="23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Revisões de documentação 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Revisão dos documentos relacionados nas entradas do processo.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Técnicas de coleta de informações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Levantamento de  informações a partir de técnicas como: análise da causa-raiz, entrevistas,</a:t>
            </a:r>
            <a:r>
              <a:rPr b="0" i="1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brainstorming 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Técnica Delphi.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Análise de listas de verificação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Verificação de pontos específicos com base em projetos passados e sobressalentes.</a:t>
            </a:r>
          </a:p>
        </p:txBody>
      </p:sp>
      <p:pic>
        <p:nvPicPr>
          <p:cNvPr id="602" name="Shape 6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780152"/>
            <a:ext cx="935700" cy="9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Shape 603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Ferramentas e técnicas (cont.)</a:t>
            </a:r>
          </a:p>
        </p:txBody>
      </p:sp>
      <p:pic>
        <p:nvPicPr>
          <p:cNvPr id="609" name="Shape 6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780152"/>
            <a:ext cx="935700" cy="9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Shape 610"/>
          <p:cNvSpPr/>
          <p:nvPr/>
        </p:nvSpPr>
        <p:spPr>
          <a:xfrm>
            <a:off x="828290" y="1061430"/>
            <a:ext cx="7487400" cy="18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Análise de premissas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Validação das premissas. Por exemplo, se é uma premissa ter 100 mil reais de orçamento, verificar se o dinheiro estará disponível.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Técnicas de diagramas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Diagramas de causa e efeito, diagrama de influência e digrama de sistemas (ou fluxogramas).</a:t>
            </a:r>
          </a:p>
        </p:txBody>
      </p:sp>
      <p:sp>
        <p:nvSpPr>
          <p:cNvPr id="611" name="Shape 611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Ferramentas e técnicas (cont.)</a:t>
            </a:r>
          </a:p>
        </p:txBody>
      </p:sp>
      <p:pic>
        <p:nvPicPr>
          <p:cNvPr id="617" name="Shape 6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780152"/>
            <a:ext cx="935700" cy="9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Shape 618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  <p:grpSp>
        <p:nvGrpSpPr>
          <p:cNvPr id="619" name="Shape 619"/>
          <p:cNvGrpSpPr/>
          <p:nvPr/>
        </p:nvGrpSpPr>
        <p:grpSpPr>
          <a:xfrm>
            <a:off x="2367500" y="1522624"/>
            <a:ext cx="5407591" cy="2775525"/>
            <a:chOff x="2199160" y="993378"/>
            <a:chExt cx="4679871" cy="2315445"/>
          </a:xfrm>
        </p:grpSpPr>
        <p:sp>
          <p:nvSpPr>
            <p:cNvPr id="620" name="Shape 620"/>
            <p:cNvSpPr/>
            <p:nvPr/>
          </p:nvSpPr>
          <p:spPr>
            <a:xfrm>
              <a:off x="2199160" y="993378"/>
              <a:ext cx="1727700" cy="945299"/>
            </a:xfrm>
            <a:prstGeom prst="ellipse">
              <a:avLst/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53475" lIns="106950" rIns="106950" wrap="square" tIns="53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b="1" i="0" lang="en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Estimativas do projeto</a:t>
              </a:r>
            </a:p>
          </p:txBody>
        </p:sp>
        <p:sp>
          <p:nvSpPr>
            <p:cNvPr id="621" name="Shape 621"/>
            <p:cNvSpPr/>
            <p:nvPr/>
          </p:nvSpPr>
          <p:spPr>
            <a:xfrm>
              <a:off x="5151332" y="993378"/>
              <a:ext cx="1727700" cy="945299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53475" lIns="106950" rIns="106950" wrap="square" tIns="53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b="1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Condições do risco</a:t>
              </a:r>
            </a:p>
          </p:txBody>
        </p:sp>
        <p:sp>
          <p:nvSpPr>
            <p:cNvPr id="622" name="Shape 622"/>
            <p:cNvSpPr/>
            <p:nvPr/>
          </p:nvSpPr>
          <p:spPr>
            <a:xfrm>
              <a:off x="2338501" y="2459524"/>
              <a:ext cx="1448999" cy="8493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53475" lIns="106950" rIns="106950" wrap="square" tIns="53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b="1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Atividades do projeto</a:t>
              </a:r>
            </a:p>
          </p:txBody>
        </p:sp>
        <p:sp>
          <p:nvSpPr>
            <p:cNvPr id="623" name="Shape 623"/>
            <p:cNvSpPr/>
            <p:nvPr/>
          </p:nvSpPr>
          <p:spPr>
            <a:xfrm>
              <a:off x="5290673" y="2459524"/>
              <a:ext cx="1449000" cy="8493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53475" lIns="106950" rIns="106950" wrap="square" tIns="53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b="1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Entregas</a:t>
              </a:r>
            </a:p>
          </p:txBody>
        </p:sp>
        <p:cxnSp>
          <p:nvCxnSpPr>
            <p:cNvPr id="624" name="Shape 624"/>
            <p:cNvCxnSpPr/>
            <p:nvPr/>
          </p:nvCxnSpPr>
          <p:spPr>
            <a:xfrm rot="10800000">
              <a:off x="3927032" y="1465966"/>
              <a:ext cx="1224300" cy="0"/>
            </a:xfrm>
            <a:prstGeom prst="straightConnector1">
              <a:avLst/>
            </a:prstGeom>
            <a:noFill/>
            <a:ln cap="flat" cmpd="sng" w="12700">
              <a:solidFill>
                <a:srgbClr val="538CD5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625" name="Shape 625"/>
            <p:cNvCxnSpPr>
              <a:stCxn id="620" idx="4"/>
              <a:endCxn id="622" idx="0"/>
            </p:cNvCxnSpPr>
            <p:nvPr/>
          </p:nvCxnSpPr>
          <p:spPr>
            <a:xfrm>
              <a:off x="3063010" y="1938678"/>
              <a:ext cx="0" cy="520800"/>
            </a:xfrm>
            <a:prstGeom prst="straightConnector1">
              <a:avLst/>
            </a:prstGeom>
            <a:noFill/>
            <a:ln cap="flat" cmpd="sng" w="12700">
              <a:solidFill>
                <a:srgbClr val="538CD5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626" name="Shape 626"/>
            <p:cNvCxnSpPr>
              <a:stCxn id="622" idx="3"/>
              <a:endCxn id="623" idx="1"/>
            </p:cNvCxnSpPr>
            <p:nvPr/>
          </p:nvCxnSpPr>
          <p:spPr>
            <a:xfrm>
              <a:off x="3787501" y="2884174"/>
              <a:ext cx="1503300" cy="0"/>
            </a:xfrm>
            <a:prstGeom prst="straightConnector1">
              <a:avLst/>
            </a:prstGeom>
            <a:noFill/>
            <a:ln cap="flat" cmpd="sng" w="12700">
              <a:solidFill>
                <a:srgbClr val="538CD5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627" name="Shape 627"/>
            <p:cNvCxnSpPr>
              <a:stCxn id="621" idx="4"/>
            </p:cNvCxnSpPr>
            <p:nvPr/>
          </p:nvCxnSpPr>
          <p:spPr>
            <a:xfrm>
              <a:off x="6015182" y="1938678"/>
              <a:ext cx="0" cy="521100"/>
            </a:xfrm>
            <a:prstGeom prst="straightConnector1">
              <a:avLst/>
            </a:prstGeom>
            <a:noFill/>
            <a:ln cap="flat" cmpd="sng" w="12700">
              <a:solidFill>
                <a:srgbClr val="538CD5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sp>
        <p:nvSpPr>
          <p:cNvPr id="628" name="Shape 628"/>
          <p:cNvSpPr/>
          <p:nvPr/>
        </p:nvSpPr>
        <p:spPr>
          <a:xfrm>
            <a:off x="411859" y="1018106"/>
            <a:ext cx="21915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influência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Ferramentas e técnicas (cont.)</a:t>
            </a:r>
          </a:p>
        </p:txBody>
      </p:sp>
      <p:pic>
        <p:nvPicPr>
          <p:cNvPr id="634" name="Shape 6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780152"/>
            <a:ext cx="935700" cy="9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Shape 635"/>
          <p:cNvSpPr/>
          <p:nvPr/>
        </p:nvSpPr>
        <p:spPr>
          <a:xfrm>
            <a:off x="828290" y="1061430"/>
            <a:ext cx="74874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Análise de forças, fraquezas, oportunidades e ameaças – SWOT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Exame do projeto nos âmbitos interno (forças e fraquezas) e externo (oportunidades e ameaças), a fim de aumentar a abrangência dos riscos identificados.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Opinião especializada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Especialistas com experiência relevante em projetos ou áreas de negócios semelhantes, para auxiliar na identificação de possíveis riscos, com base em experiências anteriores.</a:t>
            </a:r>
          </a:p>
        </p:txBody>
      </p:sp>
      <p:sp>
        <p:nvSpPr>
          <p:cNvPr id="636" name="Shape 636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Ferramentas e técnicas (cont.)</a:t>
            </a:r>
          </a:p>
        </p:txBody>
      </p:sp>
      <p:pic>
        <p:nvPicPr>
          <p:cNvPr id="642" name="Shape 6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780152"/>
            <a:ext cx="935700" cy="9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Shape 643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  <p:grpSp>
        <p:nvGrpSpPr>
          <p:cNvPr id="644" name="Shape 644"/>
          <p:cNvGrpSpPr/>
          <p:nvPr/>
        </p:nvGrpSpPr>
        <p:grpSpPr>
          <a:xfrm>
            <a:off x="2325651" y="1190619"/>
            <a:ext cx="4576039" cy="3361267"/>
            <a:chOff x="2869210" y="1711550"/>
            <a:chExt cx="3394940" cy="2730518"/>
          </a:xfrm>
        </p:grpSpPr>
        <p:sp>
          <p:nvSpPr>
            <p:cNvPr id="645" name="Shape 645"/>
            <p:cNvSpPr/>
            <p:nvPr/>
          </p:nvSpPr>
          <p:spPr>
            <a:xfrm>
              <a:off x="3701712" y="3400076"/>
              <a:ext cx="1275900" cy="10419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53475" lIns="106950" rIns="106950" wrap="square" tIns="53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b="1" i="0" lang="en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Forças</a:t>
              </a:r>
            </a:p>
          </p:txBody>
        </p:sp>
        <p:sp>
          <p:nvSpPr>
            <p:cNvPr id="646" name="Shape 646"/>
            <p:cNvSpPr/>
            <p:nvPr/>
          </p:nvSpPr>
          <p:spPr>
            <a:xfrm>
              <a:off x="3701712" y="2347448"/>
              <a:ext cx="1275900" cy="10419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53475" lIns="106950" rIns="106950" wrap="square" tIns="53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b="1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Oportunidades</a:t>
              </a:r>
            </a:p>
          </p:txBody>
        </p:sp>
        <p:sp>
          <p:nvSpPr>
            <p:cNvPr id="647" name="Shape 647"/>
            <p:cNvSpPr/>
            <p:nvPr/>
          </p:nvSpPr>
          <p:spPr>
            <a:xfrm>
              <a:off x="4988251" y="3400076"/>
              <a:ext cx="1275900" cy="10419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9859E"/>
                </a:gs>
                <a:gs pos="80000">
                  <a:srgbClr val="36B0D0"/>
                </a:gs>
                <a:gs pos="100000">
                  <a:srgbClr val="33B3D5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53475" lIns="106950" rIns="106950" wrap="square" tIns="53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b="1" i="0" lang="en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Ameaças</a:t>
              </a:r>
            </a:p>
          </p:txBody>
        </p:sp>
        <p:sp>
          <p:nvSpPr>
            <p:cNvPr id="648" name="Shape 648"/>
            <p:cNvSpPr/>
            <p:nvPr/>
          </p:nvSpPr>
          <p:spPr>
            <a:xfrm>
              <a:off x="4988251" y="2347448"/>
              <a:ext cx="1275900" cy="10419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992D2B"/>
                </a:gs>
                <a:gs pos="80000">
                  <a:srgbClr val="C93D39"/>
                </a:gs>
                <a:gs pos="100000">
                  <a:srgbClr val="CD3A36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53475" lIns="106950" rIns="106950" wrap="square" tIns="53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b="1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Fraquezas</a:t>
              </a:r>
            </a:p>
          </p:txBody>
        </p:sp>
        <p:sp>
          <p:nvSpPr>
            <p:cNvPr id="649" name="Shape 649"/>
            <p:cNvSpPr txBox="1"/>
            <p:nvPr/>
          </p:nvSpPr>
          <p:spPr>
            <a:xfrm>
              <a:off x="3701712" y="2020330"/>
              <a:ext cx="1265400" cy="2547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t" bIns="53475" lIns="106950" rIns="106950" wrap="square" tIns="53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b="1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Ajuda</a:t>
              </a:r>
            </a:p>
          </p:txBody>
        </p:sp>
        <p:sp>
          <p:nvSpPr>
            <p:cNvPr id="650" name="Shape 650"/>
            <p:cNvSpPr txBox="1"/>
            <p:nvPr/>
          </p:nvSpPr>
          <p:spPr>
            <a:xfrm>
              <a:off x="4988251" y="2020330"/>
              <a:ext cx="1265400" cy="254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t" bIns="53475" lIns="106950" rIns="106950" wrap="square" tIns="53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b="1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Atrapalha</a:t>
              </a:r>
            </a:p>
          </p:txBody>
        </p:sp>
        <p:sp>
          <p:nvSpPr>
            <p:cNvPr id="651" name="Shape 651"/>
            <p:cNvSpPr txBox="1"/>
            <p:nvPr/>
          </p:nvSpPr>
          <p:spPr>
            <a:xfrm rot="-5400000">
              <a:off x="2917746" y="2716839"/>
              <a:ext cx="1041900" cy="3033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53475" lIns="106950" rIns="106950" wrap="square" tIns="53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b="1" i="0" lang="en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Interna</a:t>
              </a:r>
            </a:p>
          </p:txBody>
        </p:sp>
        <p:sp>
          <p:nvSpPr>
            <p:cNvPr id="652" name="Shape 652"/>
            <p:cNvSpPr txBox="1"/>
            <p:nvPr/>
          </p:nvSpPr>
          <p:spPr>
            <a:xfrm rot="-5400000">
              <a:off x="2917746" y="3769469"/>
              <a:ext cx="1041900" cy="303300"/>
            </a:xfrm>
            <a:prstGeom prst="rect">
              <a:avLst/>
            </a:prstGeom>
            <a:solidFill>
              <a:srgbClr val="BCE9FB"/>
            </a:solidFill>
            <a:ln>
              <a:noFill/>
            </a:ln>
          </p:spPr>
          <p:txBody>
            <a:bodyPr anchorCtr="0" anchor="t" bIns="53475" lIns="106950" rIns="106950" wrap="square" tIns="53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b="1" i="0" lang="en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Externa</a:t>
              </a:r>
            </a:p>
          </p:txBody>
        </p:sp>
        <p:sp>
          <p:nvSpPr>
            <p:cNvPr id="653" name="Shape 653"/>
            <p:cNvSpPr txBox="1"/>
            <p:nvPr/>
          </p:nvSpPr>
          <p:spPr>
            <a:xfrm>
              <a:off x="3701712" y="1711550"/>
              <a:ext cx="2551800" cy="25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475" lIns="106950" rIns="106950" wrap="square" tIns="53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b="1" i="0" lang="en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Na conquista do objetivo</a:t>
              </a:r>
            </a:p>
          </p:txBody>
        </p:sp>
        <p:sp>
          <p:nvSpPr>
            <p:cNvPr id="654" name="Shape 654"/>
            <p:cNvSpPr txBox="1"/>
            <p:nvPr/>
          </p:nvSpPr>
          <p:spPr>
            <a:xfrm rot="-5400000">
              <a:off x="1973560" y="3243119"/>
              <a:ext cx="2094600" cy="30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475" lIns="106950" rIns="106950" wrap="square" tIns="53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b="1" i="0" lang="en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Origem do fator</a:t>
              </a:r>
            </a:p>
          </p:txBody>
        </p:sp>
      </p:grpSp>
      <p:sp>
        <p:nvSpPr>
          <p:cNvPr id="655" name="Shape 655"/>
          <p:cNvSpPr/>
          <p:nvPr/>
        </p:nvSpPr>
        <p:spPr>
          <a:xfrm>
            <a:off x="495062" y="1104420"/>
            <a:ext cx="14106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SWOT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Saídas</a:t>
            </a:r>
          </a:p>
        </p:txBody>
      </p:sp>
      <p:sp>
        <p:nvSpPr>
          <p:cNvPr id="661" name="Shape 661"/>
          <p:cNvSpPr/>
          <p:nvPr/>
        </p:nvSpPr>
        <p:spPr>
          <a:xfrm>
            <a:off x="797778" y="1061430"/>
            <a:ext cx="7487400" cy="121769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0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Registro dos riscos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Eventos de risco, gatilhos que podem acionar os riscos, categoria de acordo com a EAR, causas, responsáveis, respostas possíveis, informações relacionadas e relevantes de acordo com os objetivos do projeto.</a:t>
            </a:r>
          </a:p>
        </p:txBody>
      </p:sp>
      <p:pic>
        <p:nvPicPr>
          <p:cNvPr id="662" name="Shape 662"/>
          <p:cNvPicPr preferRelativeResize="0"/>
          <p:nvPr/>
        </p:nvPicPr>
        <p:blipFill rotWithShape="1">
          <a:blip r:embed="rId3">
            <a:alphaModFix/>
          </a:blip>
          <a:srcRect b="22249" l="0" r="0" t="6713"/>
          <a:stretch/>
        </p:blipFill>
        <p:spPr>
          <a:xfrm>
            <a:off x="797778" y="3804506"/>
            <a:ext cx="1123199" cy="10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Shape 663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os riscos</a:t>
            </a:r>
          </a:p>
        </p:txBody>
      </p:sp>
      <p:sp>
        <p:nvSpPr>
          <p:cNvPr id="669" name="Shape 669"/>
          <p:cNvSpPr/>
          <p:nvPr/>
        </p:nvSpPr>
        <p:spPr>
          <a:xfrm>
            <a:off x="828290" y="1061430"/>
            <a:ext cx="7487400" cy="62699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o processo de determinação dos riscos que podem afetar o projeto e de documentação de suas características – de acordo com o PMBOK®.</a:t>
            </a:r>
          </a:p>
        </p:txBody>
      </p:sp>
      <p:sp>
        <p:nvSpPr>
          <p:cNvPr id="670" name="Shape 670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874" y="2917013"/>
            <a:ext cx="1688400" cy="179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/>
          <p:nvPr/>
        </p:nvSpPr>
        <p:spPr>
          <a:xfrm>
            <a:off x="0" y="241260"/>
            <a:ext cx="6651900" cy="1661400"/>
          </a:xfrm>
          <a:prstGeom prst="rect">
            <a:avLst/>
          </a:prstGeom>
          <a:gradFill>
            <a:gsLst>
              <a:gs pos="0">
                <a:srgbClr val="9E7C00"/>
              </a:gs>
              <a:gs pos="50000">
                <a:srgbClr val="E4B300"/>
              </a:gs>
              <a:gs pos="100000">
                <a:srgbClr val="FFD700"/>
              </a:gs>
            </a:gsLst>
            <a:lin ang="2700006" scaled="0"/>
          </a:gradFill>
          <a:ln>
            <a:noFill/>
          </a:ln>
          <a:effectLst>
            <a:outerShdw blurRad="165099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4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Realizar a análise qualitativa dos riscos</a:t>
            </a:r>
          </a:p>
        </p:txBody>
      </p:sp>
      <p:pic>
        <p:nvPicPr>
          <p:cNvPr descr="https://www.caelum.com.br/apostila-html-css-javascript/anuncios/alura_2x.png" id="677" name="Shape 6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859" y="4155618"/>
            <a:ext cx="1414200" cy="6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Shape 678"/>
          <p:cNvSpPr/>
          <p:nvPr/>
        </p:nvSpPr>
        <p:spPr>
          <a:xfrm>
            <a:off x="1906197" y="2023592"/>
            <a:ext cx="7234500" cy="949200"/>
          </a:xfrm>
          <a:prstGeom prst="rect">
            <a:avLst/>
          </a:prstGeom>
          <a:gradFill>
            <a:gsLst>
              <a:gs pos="0">
                <a:srgbClr val="CAC5D3">
                  <a:alpha val="0"/>
                </a:srgbClr>
              </a:gs>
              <a:gs pos="100000">
                <a:srgbClr val="538CD5"/>
              </a:gs>
            </a:gsLst>
            <a:lin ang="0" scaled="0"/>
          </a:gradFill>
          <a:ln>
            <a:noFill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Shape 679"/>
          <p:cNvSpPr txBox="1"/>
          <p:nvPr/>
        </p:nvSpPr>
        <p:spPr>
          <a:xfrm>
            <a:off x="2155806" y="2323396"/>
            <a:ext cx="69849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Calibri"/>
              <a:buNone/>
            </a:pPr>
            <a:r>
              <a:rPr b="1" i="0" lang="en" sz="19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Preparatório CAPM® &amp; PMP®</a:t>
            </a:r>
          </a:p>
        </p:txBody>
      </p:sp>
      <p:sp>
        <p:nvSpPr>
          <p:cNvPr id="680" name="Shape 680"/>
          <p:cNvSpPr txBox="1"/>
          <p:nvPr/>
        </p:nvSpPr>
        <p:spPr>
          <a:xfrm>
            <a:off x="3240760" y="2798123"/>
            <a:ext cx="5903400" cy="405900"/>
          </a:xfrm>
          <a:prstGeom prst="rect">
            <a:avLst/>
          </a:prstGeom>
          <a:gradFill>
            <a:gsLst>
              <a:gs pos="0">
                <a:srgbClr val="006C2D"/>
              </a:gs>
              <a:gs pos="50000">
                <a:srgbClr val="009E40"/>
              </a:gs>
              <a:gs pos="100000">
                <a:srgbClr val="00BD4E"/>
              </a:gs>
            </a:gsLst>
            <a:lin ang="10800025" scaled="0"/>
          </a:gradFill>
          <a:ln>
            <a:noFill/>
          </a:ln>
          <a:effectLst>
            <a:outerShdw blurRad="165099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Gerenciamento dos Riscos</a:t>
            </a:r>
          </a:p>
        </p:txBody>
      </p:sp>
      <p:grpSp>
        <p:nvGrpSpPr>
          <p:cNvPr id="681" name="Shape 681"/>
          <p:cNvGrpSpPr/>
          <p:nvPr/>
        </p:nvGrpSpPr>
        <p:grpSpPr>
          <a:xfrm>
            <a:off x="0" y="2153064"/>
            <a:ext cx="3157656" cy="690534"/>
            <a:chOff x="-150191" y="1834342"/>
            <a:chExt cx="7482598" cy="1702500"/>
          </a:xfrm>
        </p:grpSpPr>
        <p:pic>
          <p:nvPicPr>
            <p:cNvPr id="682" name="Shape 682"/>
            <p:cNvPicPr preferRelativeResize="0"/>
            <p:nvPr/>
          </p:nvPicPr>
          <p:blipFill rotWithShape="1">
            <a:blip r:embed="rId4">
              <a:alphaModFix/>
            </a:blip>
            <a:srcRect b="58667" l="0" r="49018" t="1451"/>
            <a:stretch/>
          </p:blipFill>
          <p:spPr>
            <a:xfrm>
              <a:off x="3593207" y="1857476"/>
              <a:ext cx="3739200" cy="1656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3" name="Shape 683"/>
            <p:cNvPicPr preferRelativeResize="0"/>
            <p:nvPr/>
          </p:nvPicPr>
          <p:blipFill rotWithShape="1">
            <a:blip r:embed="rId5">
              <a:alphaModFix/>
            </a:blip>
            <a:srcRect b="336" l="48087" r="907" t="58670"/>
            <a:stretch/>
          </p:blipFill>
          <p:spPr>
            <a:xfrm>
              <a:off x="-150191" y="1834342"/>
              <a:ext cx="3740700" cy="1702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 rot="-1716214">
            <a:off x="6898867" y="4092530"/>
            <a:ext cx="1991450" cy="54914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EXEMLO</a:t>
            </a:r>
          </a:p>
        </p:txBody>
      </p:sp>
      <p:sp>
        <p:nvSpPr>
          <p:cNvPr id="230" name="Shape 230"/>
          <p:cNvSpPr/>
          <p:nvPr/>
        </p:nvSpPr>
        <p:spPr>
          <a:xfrm>
            <a:off x="1493498" y="1535989"/>
            <a:ext cx="5075400" cy="154949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b="1" i="0" lang="en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Marcas Registradas:</a:t>
            </a:r>
            <a:br>
              <a:rPr b="1" i="0" lang="en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2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PMP ®, CAPM ®, PMI® e PMBOK® são marcas registradas do PMI®.</a:t>
            </a:r>
            <a:br>
              <a:rPr b="0" i="0" lang="en" sz="2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2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ITIL® é uma marca registrada Axelos®.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Entradas, ferramentas e técnicas e saídas</a:t>
            </a:r>
          </a:p>
        </p:txBody>
      </p:sp>
      <p:sp>
        <p:nvSpPr>
          <p:cNvPr id="689" name="Shape 689"/>
          <p:cNvSpPr/>
          <p:nvPr/>
        </p:nvSpPr>
        <p:spPr>
          <a:xfrm>
            <a:off x="661468" y="3089642"/>
            <a:ext cx="55746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a análise qualitativa dos riscos 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o processo de priorização de riscos para análise ou ação adicional através da avaliação e combinação de sua probabilidade de ocorrência e impacto – de acordo com o PMBOK®.</a:t>
            </a:r>
          </a:p>
        </p:txBody>
      </p:sp>
      <p:sp>
        <p:nvSpPr>
          <p:cNvPr id="690" name="Shape 690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  <p:pic>
        <p:nvPicPr>
          <p:cNvPr id="691" name="Shape 6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4259" y="1123500"/>
            <a:ext cx="6655500" cy="18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Entradas</a:t>
            </a:r>
          </a:p>
        </p:txBody>
      </p:sp>
      <p:sp>
        <p:nvSpPr>
          <p:cNvPr id="697" name="Shape 697"/>
          <p:cNvSpPr/>
          <p:nvPr/>
        </p:nvSpPr>
        <p:spPr>
          <a:xfrm>
            <a:off x="828290" y="1061430"/>
            <a:ext cx="7487400" cy="23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de gerenciamento dos riscos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Probabilidade e impacto, matriz de P&amp;I  e papéis e responsabilidades no gerenciamento dos riscos.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Linha de base do escopo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Verificação da EAP a fim de identificar os riscos embutidos nos pacotes de trabalho.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Registro dos riscos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Todos os riscos identificados até dado momento no projeto.</a:t>
            </a:r>
          </a:p>
        </p:txBody>
      </p:sp>
      <p:pic>
        <p:nvPicPr>
          <p:cNvPr id="698" name="Shape 6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952780"/>
            <a:ext cx="930000" cy="8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Shape 699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Entradas (cont.)</a:t>
            </a:r>
          </a:p>
        </p:txBody>
      </p:sp>
      <p:sp>
        <p:nvSpPr>
          <p:cNvPr id="705" name="Shape 705"/>
          <p:cNvSpPr/>
          <p:nvPr/>
        </p:nvSpPr>
        <p:spPr>
          <a:xfrm>
            <a:off x="828290" y="1061430"/>
            <a:ext cx="7487400" cy="154949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Fatores ambientais da empresa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Bancos de dados de riscos e estudos do setor feitos por especialistas em riscos.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Ativos de processos organizacionais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Informações de projetos semelhantes concluídos.</a:t>
            </a:r>
          </a:p>
        </p:txBody>
      </p:sp>
      <p:pic>
        <p:nvPicPr>
          <p:cNvPr id="706" name="Shape 7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952780"/>
            <a:ext cx="930000" cy="8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Shape 707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Ferramentas e técnicas</a:t>
            </a:r>
          </a:p>
        </p:txBody>
      </p:sp>
      <p:sp>
        <p:nvSpPr>
          <p:cNvPr id="713" name="Shape 713"/>
          <p:cNvSpPr/>
          <p:nvPr/>
        </p:nvSpPr>
        <p:spPr>
          <a:xfrm>
            <a:off x="828290" y="1061430"/>
            <a:ext cx="7487400" cy="23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Avaliação de probabilidade e impacto dos riscos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Ferramenta subjetiva de análise, realizada por meio da matriz de P&amp;I;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classificação dos riscos é feita através da equação ER = P*I 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Matriz de probabilidade e impacto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Aplicação da matriz aos riscos avaliados.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Avaliação de qualidade dos dados sobre riscos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Será que podemos confiar nos dados que temos para fazer um julgamento mais próximo do real/correto?</a:t>
            </a:r>
          </a:p>
        </p:txBody>
      </p:sp>
      <p:pic>
        <p:nvPicPr>
          <p:cNvPr id="714" name="Shape 7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780152"/>
            <a:ext cx="935700" cy="9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Shape 715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Ferramentas e técnicas (cont.)</a:t>
            </a:r>
          </a:p>
        </p:txBody>
      </p:sp>
      <p:pic>
        <p:nvPicPr>
          <p:cNvPr id="721" name="Shape 7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780152"/>
            <a:ext cx="935700" cy="9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Shape 722"/>
          <p:cNvSpPr/>
          <p:nvPr/>
        </p:nvSpPr>
        <p:spPr>
          <a:xfrm>
            <a:off x="828290" y="1061430"/>
            <a:ext cx="74874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Categorização de riscos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Utilização de uma técnica de organização, como a EAR.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Avaliação da urgência dos riscos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Realizada por meio da equação ER= P*I*U 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Opinião especializada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Obtida através de oficinas de riscos ou entrevistas.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Shape 723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Ferramentas e técnicas (cont.)</a:t>
            </a:r>
          </a:p>
        </p:txBody>
      </p:sp>
      <p:pic>
        <p:nvPicPr>
          <p:cNvPr id="729" name="Shape 7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780152"/>
            <a:ext cx="935700" cy="9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Shape 730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  <p:pic>
        <p:nvPicPr>
          <p:cNvPr id="731" name="Shape 7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321" y="1881243"/>
            <a:ext cx="8319300" cy="16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Shape 732"/>
          <p:cNvSpPr/>
          <p:nvPr/>
        </p:nvSpPr>
        <p:spPr>
          <a:xfrm>
            <a:off x="578265" y="1190734"/>
            <a:ext cx="3183599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Matriz de probabilidade e impacto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Saídas</a:t>
            </a:r>
          </a:p>
        </p:txBody>
      </p:sp>
      <p:pic>
        <p:nvPicPr>
          <p:cNvPr id="738" name="Shape 738"/>
          <p:cNvPicPr preferRelativeResize="0"/>
          <p:nvPr/>
        </p:nvPicPr>
        <p:blipFill rotWithShape="1">
          <a:blip r:embed="rId3">
            <a:alphaModFix/>
          </a:blip>
          <a:srcRect b="22249" l="0" r="0" t="6713"/>
          <a:stretch/>
        </p:blipFill>
        <p:spPr>
          <a:xfrm>
            <a:off x="797778" y="3804506"/>
            <a:ext cx="1123199" cy="10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Shape 739"/>
          <p:cNvSpPr/>
          <p:nvPr/>
        </p:nvSpPr>
        <p:spPr>
          <a:xfrm>
            <a:off x="827874" y="966942"/>
            <a:ext cx="74874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Atualizações nos documentos do projeto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matriz de probabilidade e impacto, por exemplo, é um documento do projeto que vai ser atualizado, assim como o registro de riscos e ainda outros relacionados.</a:t>
            </a:r>
          </a:p>
        </p:txBody>
      </p:sp>
      <p:sp>
        <p:nvSpPr>
          <p:cNvPr id="740" name="Shape 740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a análise qualitativa dos riscos</a:t>
            </a:r>
          </a:p>
        </p:txBody>
      </p:sp>
      <p:sp>
        <p:nvSpPr>
          <p:cNvPr id="746" name="Shape 746"/>
          <p:cNvSpPr/>
          <p:nvPr/>
        </p:nvSpPr>
        <p:spPr>
          <a:xfrm>
            <a:off x="828290" y="1061430"/>
            <a:ext cx="7487400" cy="88529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o processo de priorização de riscos para análise ou ação adicional através da avaliação e combinação de sua probabilidade de ocorrência e impacto – de acordo com o PMBOK®.</a:t>
            </a:r>
          </a:p>
        </p:txBody>
      </p:sp>
      <p:sp>
        <p:nvSpPr>
          <p:cNvPr id="747" name="Shape 747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  <p:pic>
        <p:nvPicPr>
          <p:cNvPr id="748" name="Shape 7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671" y="3003327"/>
            <a:ext cx="2339400" cy="171029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/>
          <p:nvPr/>
        </p:nvSpPr>
        <p:spPr>
          <a:xfrm>
            <a:off x="0" y="241259"/>
            <a:ext cx="6651900" cy="1661400"/>
          </a:xfrm>
          <a:prstGeom prst="rect">
            <a:avLst/>
          </a:prstGeom>
          <a:gradFill>
            <a:gsLst>
              <a:gs pos="0">
                <a:srgbClr val="9E7C00"/>
              </a:gs>
              <a:gs pos="50000">
                <a:srgbClr val="E4B300"/>
              </a:gs>
              <a:gs pos="100000">
                <a:srgbClr val="FFD700"/>
              </a:gs>
            </a:gsLst>
            <a:lin ang="2700006" scaled="0"/>
          </a:gradFill>
          <a:ln>
            <a:noFill/>
          </a:ln>
          <a:effectLst>
            <a:outerShdw blurRad="165099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4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Realizar a análise quantitativa dos riscos</a:t>
            </a:r>
          </a:p>
        </p:txBody>
      </p:sp>
      <p:pic>
        <p:nvPicPr>
          <p:cNvPr descr="https://www.caelum.com.br/apostila-html-css-javascript/anuncios/alura_2x.png" id="754" name="Shape 7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859" y="4155618"/>
            <a:ext cx="1414200" cy="6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Shape 755"/>
          <p:cNvSpPr/>
          <p:nvPr/>
        </p:nvSpPr>
        <p:spPr>
          <a:xfrm>
            <a:off x="1906197" y="2023592"/>
            <a:ext cx="7234500" cy="949200"/>
          </a:xfrm>
          <a:prstGeom prst="rect">
            <a:avLst/>
          </a:prstGeom>
          <a:gradFill>
            <a:gsLst>
              <a:gs pos="0">
                <a:srgbClr val="CAC5D3">
                  <a:alpha val="0"/>
                </a:srgbClr>
              </a:gs>
              <a:gs pos="100000">
                <a:srgbClr val="538CD5"/>
              </a:gs>
            </a:gsLst>
            <a:lin ang="0" scaled="0"/>
          </a:gradFill>
          <a:ln>
            <a:noFill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Shape 756"/>
          <p:cNvSpPr txBox="1"/>
          <p:nvPr/>
        </p:nvSpPr>
        <p:spPr>
          <a:xfrm>
            <a:off x="2155806" y="2323396"/>
            <a:ext cx="69849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Calibri"/>
              <a:buNone/>
            </a:pPr>
            <a:r>
              <a:rPr b="1" i="0" lang="en" sz="19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Preparatório CAPM® &amp; PMP®</a:t>
            </a:r>
          </a:p>
        </p:txBody>
      </p:sp>
      <p:sp>
        <p:nvSpPr>
          <p:cNvPr id="757" name="Shape 757"/>
          <p:cNvSpPr txBox="1"/>
          <p:nvPr/>
        </p:nvSpPr>
        <p:spPr>
          <a:xfrm>
            <a:off x="3240760" y="2798123"/>
            <a:ext cx="5903400" cy="405900"/>
          </a:xfrm>
          <a:prstGeom prst="rect">
            <a:avLst/>
          </a:prstGeom>
          <a:gradFill>
            <a:gsLst>
              <a:gs pos="0">
                <a:srgbClr val="006C2D"/>
              </a:gs>
              <a:gs pos="50000">
                <a:srgbClr val="009E40"/>
              </a:gs>
              <a:gs pos="100000">
                <a:srgbClr val="00BD4E"/>
              </a:gs>
            </a:gsLst>
            <a:lin ang="10800025" scaled="0"/>
          </a:gradFill>
          <a:ln>
            <a:noFill/>
          </a:ln>
          <a:effectLst>
            <a:outerShdw blurRad="165099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Gerenciamento dos Riscos</a:t>
            </a:r>
          </a:p>
        </p:txBody>
      </p:sp>
      <p:grpSp>
        <p:nvGrpSpPr>
          <p:cNvPr id="758" name="Shape 758"/>
          <p:cNvGrpSpPr/>
          <p:nvPr/>
        </p:nvGrpSpPr>
        <p:grpSpPr>
          <a:xfrm>
            <a:off x="0" y="2153064"/>
            <a:ext cx="3157656" cy="690534"/>
            <a:chOff x="-150191" y="1834342"/>
            <a:chExt cx="7482598" cy="1702500"/>
          </a:xfrm>
        </p:grpSpPr>
        <p:pic>
          <p:nvPicPr>
            <p:cNvPr id="759" name="Shape 759"/>
            <p:cNvPicPr preferRelativeResize="0"/>
            <p:nvPr/>
          </p:nvPicPr>
          <p:blipFill rotWithShape="1">
            <a:blip r:embed="rId4">
              <a:alphaModFix/>
            </a:blip>
            <a:srcRect b="58667" l="0" r="49018" t="1451"/>
            <a:stretch/>
          </p:blipFill>
          <p:spPr>
            <a:xfrm>
              <a:off x="3593207" y="1857476"/>
              <a:ext cx="3739200" cy="1656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0" name="Shape 760"/>
            <p:cNvPicPr preferRelativeResize="0"/>
            <p:nvPr/>
          </p:nvPicPr>
          <p:blipFill rotWithShape="1">
            <a:blip r:embed="rId5">
              <a:alphaModFix/>
            </a:blip>
            <a:srcRect b="336" l="48087" r="907" t="58670"/>
            <a:stretch/>
          </p:blipFill>
          <p:spPr>
            <a:xfrm>
              <a:off x="-150191" y="1834342"/>
              <a:ext cx="3740700" cy="1702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Entradas, ferramentas e técnicas e saídas</a:t>
            </a:r>
          </a:p>
        </p:txBody>
      </p:sp>
      <p:sp>
        <p:nvSpPr>
          <p:cNvPr id="766" name="Shape 766"/>
          <p:cNvSpPr/>
          <p:nvPr/>
        </p:nvSpPr>
        <p:spPr>
          <a:xfrm>
            <a:off x="661468" y="3089642"/>
            <a:ext cx="55746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a análise quantitativa dos riscos 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o processo de analisar numericamente o efeito dos riscos identificados nos objetivos gerais do projeto – de acordo com o PMBOK®.</a:t>
            </a:r>
          </a:p>
        </p:txBody>
      </p:sp>
      <p:sp>
        <p:nvSpPr>
          <p:cNvPr id="767" name="Shape 767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  <p:pic>
        <p:nvPicPr>
          <p:cNvPr id="768" name="Shape 7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4259" y="1123500"/>
            <a:ext cx="6655500" cy="18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 rot="-1716214">
            <a:off x="6898867" y="4092530"/>
            <a:ext cx="1991450" cy="54914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EXEMLO</a:t>
            </a:r>
          </a:p>
        </p:txBody>
      </p:sp>
      <p:sp>
        <p:nvSpPr>
          <p:cNvPr id="236" name="Shape 236"/>
          <p:cNvSpPr/>
          <p:nvPr/>
        </p:nvSpPr>
        <p:spPr>
          <a:xfrm>
            <a:off x="1493498" y="1535989"/>
            <a:ext cx="50754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b="1" i="0" lang="en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Posso imprimir, compartilhar e reutilizar este material?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b="0" i="0" lang="en" sz="2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Sim, contanto que informe o nome do autor no material (CC – Atribuição).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Entradas</a:t>
            </a:r>
          </a:p>
        </p:txBody>
      </p:sp>
      <p:sp>
        <p:nvSpPr>
          <p:cNvPr id="774" name="Shape 774"/>
          <p:cNvSpPr/>
          <p:nvPr/>
        </p:nvSpPr>
        <p:spPr>
          <a:xfrm>
            <a:off x="828290" y="1061430"/>
            <a:ext cx="7487400" cy="18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de gerenciamento dos riscos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que define os riscos que serão quantitativamente analisados? 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de gerenciamento dos custos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Riscos geralmente significam custos…</a:t>
            </a:r>
          </a:p>
          <a:p>
            <a:pPr indent="-323850" lvl="0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de gerenciamento do cronograma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 e também prazos.</a:t>
            </a:r>
          </a:p>
        </p:txBody>
      </p:sp>
      <p:pic>
        <p:nvPicPr>
          <p:cNvPr id="775" name="Shape 7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952780"/>
            <a:ext cx="930000" cy="8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Shape 776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Entradas (cont.)</a:t>
            </a:r>
          </a:p>
        </p:txBody>
      </p:sp>
      <p:sp>
        <p:nvSpPr>
          <p:cNvPr id="782" name="Shape 782"/>
          <p:cNvSpPr/>
          <p:nvPr/>
        </p:nvSpPr>
        <p:spPr>
          <a:xfrm>
            <a:off x="828290" y="1061430"/>
            <a:ext cx="7487400" cy="18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Registro dos riscos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Riscos identificados e registrados até o momento.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Fatores ambientais da empresa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Estudos do setor de projetos semelhantes e bancos de dados de riscos.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Ativos de processos organizacionais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Informações sobre projetos anteriores semelhantes.</a:t>
            </a:r>
          </a:p>
        </p:txBody>
      </p:sp>
      <p:pic>
        <p:nvPicPr>
          <p:cNvPr id="783" name="Shape 7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952780"/>
            <a:ext cx="930000" cy="8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Shape 784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Ferramentas e técnicas</a:t>
            </a:r>
          </a:p>
        </p:txBody>
      </p:sp>
      <p:sp>
        <p:nvSpPr>
          <p:cNvPr id="790" name="Shape 790"/>
          <p:cNvSpPr/>
          <p:nvPr/>
        </p:nvSpPr>
        <p:spPr>
          <a:xfrm>
            <a:off x="828290" y="1061430"/>
            <a:ext cx="7487400" cy="26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Técnicas de coleta e apresentação de dados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Entrevistas e distribuições de probabilidade (beta ou triangular, por exemplo).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Técnicas de modelagem e análise quantitativa de riscos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Análise de sensibilidade, análise do valor monetário esperado (VME) e técnicas de modelagem e simulação (como a técnica de Monte Carlo, por exemplo).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Opinião especializada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Utilizada para identificar os impactos potenciais, avaliar probabilidades e interpretar dados.</a:t>
            </a:r>
          </a:p>
        </p:txBody>
      </p:sp>
      <p:pic>
        <p:nvPicPr>
          <p:cNvPr id="791" name="Shape 7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780152"/>
            <a:ext cx="935700" cy="9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Shape 792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Ferramentas e técnicas (cont.)</a:t>
            </a:r>
          </a:p>
        </p:txBody>
      </p:sp>
      <p:pic>
        <p:nvPicPr>
          <p:cNvPr id="798" name="Shape 7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780152"/>
            <a:ext cx="935700" cy="9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Shape 799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  <p:graphicFrame>
        <p:nvGraphicFramePr>
          <p:cNvPr id="800" name="Shape 800"/>
          <p:cNvGraphicFramePr/>
          <p:nvPr/>
        </p:nvGraphicFramePr>
        <p:xfrm>
          <a:off x="692239" y="1708618"/>
          <a:ext cx="2999999" cy="3000000"/>
        </p:xfrm>
        <a:graphic>
          <a:graphicData uri="http://schemas.openxmlformats.org/drawingml/2006/table">
            <a:tbl>
              <a:tblPr bandRow="1" firstRow="1">
                <a:noFill/>
                <a:tableStyleId>{0454AF1F-DC9B-4C6C-8D3B-13D3B7E02877}</a:tableStyleId>
              </a:tblPr>
              <a:tblGrid>
                <a:gridCol w="1926775"/>
                <a:gridCol w="1926775"/>
                <a:gridCol w="1926775"/>
                <a:gridCol w="1926775"/>
              </a:tblGrid>
              <a:tr h="37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300" cap="none"/>
                        <a:t>Elemento da EAP</a:t>
                      </a:r>
                    </a:p>
                  </a:txBody>
                  <a:tcPr marT="54800" marB="54800" marR="105675" marL="1056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300" cap="none"/>
                        <a:t>Baixo</a:t>
                      </a:r>
                    </a:p>
                  </a:txBody>
                  <a:tcPr marT="54800" marB="54800" marR="105675" marL="1056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300" cap="none"/>
                        <a:t>Mais provável</a:t>
                      </a:r>
                    </a:p>
                  </a:txBody>
                  <a:tcPr marT="54800" marB="54800" marR="105675" marL="1056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300" cap="none"/>
                        <a:t>Alto</a:t>
                      </a:r>
                    </a:p>
                  </a:txBody>
                  <a:tcPr marT="54800" marB="54800" marR="105675" marL="105675" anchor="ctr"/>
                </a:tc>
              </a:tr>
              <a:tr h="37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300" cap="none"/>
                        <a:t>Projetar</a:t>
                      </a:r>
                    </a:p>
                  </a:txBody>
                  <a:tcPr marT="54800" marB="54800" marR="105675" marL="1056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300" cap="none"/>
                        <a:t>$ 4M</a:t>
                      </a:r>
                    </a:p>
                  </a:txBody>
                  <a:tcPr marT="54800" marB="54800" marR="105675" marL="1056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300" cap="none"/>
                        <a:t>$ 6M</a:t>
                      </a:r>
                    </a:p>
                  </a:txBody>
                  <a:tcPr marT="54800" marB="54800" marR="105675" marL="1056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300" cap="none"/>
                        <a:t>$ 10M</a:t>
                      </a:r>
                    </a:p>
                  </a:txBody>
                  <a:tcPr marT="54800" marB="54800" marR="105675" marL="105675" anchor="ctr"/>
                </a:tc>
              </a:tr>
              <a:tr h="37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300" cap="none"/>
                        <a:t>Construir</a:t>
                      </a:r>
                    </a:p>
                  </a:txBody>
                  <a:tcPr marT="54800" marB="54800" marR="105675" marL="1056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300" cap="none"/>
                        <a:t>$</a:t>
                      </a:r>
                      <a:r>
                        <a:rPr lang="en" sz="1300" cap="none"/>
                        <a:t> 16M</a:t>
                      </a:r>
                    </a:p>
                  </a:txBody>
                  <a:tcPr marT="54800" marB="54800" marR="105675" marL="1056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300" cap="none"/>
                        <a:t>$ 20M</a:t>
                      </a:r>
                    </a:p>
                  </a:txBody>
                  <a:tcPr marT="54800" marB="54800" marR="105675" marL="1056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300" cap="none"/>
                        <a:t>$ 35M</a:t>
                      </a:r>
                    </a:p>
                  </a:txBody>
                  <a:tcPr marT="54800" marB="54800" marR="105675" marL="105675" anchor="ctr"/>
                </a:tc>
              </a:tr>
              <a:tr h="37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300" cap="none"/>
                        <a:t>Teste</a:t>
                      </a:r>
                    </a:p>
                  </a:txBody>
                  <a:tcPr marT="54800" marB="54800" marR="105675" marL="1056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300" cap="none"/>
                        <a:t>$ 11M</a:t>
                      </a:r>
                    </a:p>
                  </a:txBody>
                  <a:tcPr marT="54800" marB="54800" marR="105675" marL="1056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300" cap="none"/>
                        <a:t>$ 15M</a:t>
                      </a:r>
                    </a:p>
                  </a:txBody>
                  <a:tcPr marT="54800" marB="54800" marR="105675" marL="1056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300" cap="none"/>
                        <a:t>$ 23M</a:t>
                      </a:r>
                    </a:p>
                  </a:txBody>
                  <a:tcPr marT="54800" marB="54800" marR="105675" marL="105675" anchor="ctr"/>
                </a:tc>
              </a:tr>
              <a:tr h="37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" sz="1300" cap="none"/>
                        <a:t>Total do Projeto</a:t>
                      </a:r>
                    </a:p>
                  </a:txBody>
                  <a:tcPr marT="54800" marB="54800" marR="105675" marL="1056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" sz="1300" cap="none"/>
                        <a:t>$ 31M</a:t>
                      </a:r>
                    </a:p>
                  </a:txBody>
                  <a:tcPr marT="54800" marB="54800" marR="105675" marL="1056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" sz="1300" cap="none"/>
                        <a:t>$ 41M</a:t>
                      </a:r>
                    </a:p>
                  </a:txBody>
                  <a:tcPr marT="54800" marB="54800" marR="105675" marL="1056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" sz="1300" cap="none"/>
                        <a:t>$ 68M</a:t>
                      </a:r>
                    </a:p>
                  </a:txBody>
                  <a:tcPr marT="54800" marB="54800" marR="105675" marL="105675" anchor="ctr"/>
                </a:tc>
              </a:tr>
            </a:tbl>
          </a:graphicData>
        </a:graphic>
      </p:graphicFrame>
      <p:sp>
        <p:nvSpPr>
          <p:cNvPr id="801" name="Shape 801"/>
          <p:cNvSpPr txBox="1"/>
          <p:nvPr/>
        </p:nvSpPr>
        <p:spPr>
          <a:xfrm>
            <a:off x="1607474" y="3607524"/>
            <a:ext cx="67917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Entrevistar as partes interessadas relevantes ajuda a determinar as estimativas de três pontos para cada elemento da EAP, para distribuição triangular, beta ou outras.</a:t>
            </a:r>
          </a:p>
        </p:txBody>
      </p:sp>
      <p:sp>
        <p:nvSpPr>
          <p:cNvPr id="802" name="Shape 802"/>
          <p:cNvSpPr/>
          <p:nvPr/>
        </p:nvSpPr>
        <p:spPr>
          <a:xfrm>
            <a:off x="245453" y="1104420"/>
            <a:ext cx="79044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Faixas de estimativas de custos do projeto coletadas durante a entrevista sobre riscos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Ferramentas e técnicas (cont.)</a:t>
            </a:r>
          </a:p>
        </p:txBody>
      </p:sp>
      <p:pic>
        <p:nvPicPr>
          <p:cNvPr id="808" name="Shape 8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780152"/>
            <a:ext cx="935700" cy="9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Shape 809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  <p:pic>
        <p:nvPicPr>
          <p:cNvPr id="810" name="Shape 8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874" y="845478"/>
            <a:ext cx="6239400" cy="40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Shape 8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33719" y="4125408"/>
            <a:ext cx="1278900" cy="8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Shape 812"/>
          <p:cNvSpPr/>
          <p:nvPr/>
        </p:nvSpPr>
        <p:spPr>
          <a:xfrm>
            <a:off x="6735284" y="1622303"/>
            <a:ext cx="2329800" cy="62699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do VME através da árvore de decisão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Ferramentas e técnicas (cont.)</a:t>
            </a:r>
          </a:p>
        </p:txBody>
      </p:sp>
      <p:pic>
        <p:nvPicPr>
          <p:cNvPr id="818" name="Shape 8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780152"/>
            <a:ext cx="935700" cy="9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Shape 819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  <p:pic>
        <p:nvPicPr>
          <p:cNvPr id="820" name="Shape 8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6701" y="1277048"/>
            <a:ext cx="64899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Shape 821"/>
          <p:cNvSpPr/>
          <p:nvPr/>
        </p:nvSpPr>
        <p:spPr>
          <a:xfrm>
            <a:off x="162250" y="931792"/>
            <a:ext cx="36366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 da Simulação de Monte Carlo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Saídas</a:t>
            </a:r>
          </a:p>
        </p:txBody>
      </p:sp>
      <p:pic>
        <p:nvPicPr>
          <p:cNvPr id="827" name="Shape 827"/>
          <p:cNvPicPr preferRelativeResize="0"/>
          <p:nvPr/>
        </p:nvPicPr>
        <p:blipFill rotWithShape="1">
          <a:blip r:embed="rId3">
            <a:alphaModFix/>
          </a:blip>
          <a:srcRect b="22249" l="0" r="0" t="6713"/>
          <a:stretch/>
        </p:blipFill>
        <p:spPr>
          <a:xfrm>
            <a:off x="797778" y="3804506"/>
            <a:ext cx="1123199" cy="10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Shape 828"/>
          <p:cNvSpPr/>
          <p:nvPr/>
        </p:nvSpPr>
        <p:spPr>
          <a:xfrm>
            <a:off x="827874" y="966942"/>
            <a:ext cx="74874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Atualizações nos documentos do projeto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Registro dos riscos com relacionamento entre os riscos e as análises correspondentes, novos riscos, novos valores e prazos encontrados, priorização dos riscos e outros.</a:t>
            </a:r>
          </a:p>
        </p:txBody>
      </p:sp>
      <p:sp>
        <p:nvSpPr>
          <p:cNvPr id="829" name="Shape 829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a análise quantitativa dos riscos</a:t>
            </a:r>
          </a:p>
        </p:txBody>
      </p:sp>
      <p:sp>
        <p:nvSpPr>
          <p:cNvPr id="835" name="Shape 835"/>
          <p:cNvSpPr/>
          <p:nvPr/>
        </p:nvSpPr>
        <p:spPr>
          <a:xfrm>
            <a:off x="828290" y="1061430"/>
            <a:ext cx="7487400" cy="62699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o processo de analisar numericamente o efeito dos riscos identificados nos objetivos gerais do projeto – de acordo com o PMBOK®.</a:t>
            </a:r>
          </a:p>
        </p:txBody>
      </p:sp>
      <p:sp>
        <p:nvSpPr>
          <p:cNvPr id="836" name="Shape 836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  <p:pic>
        <p:nvPicPr>
          <p:cNvPr id="837" name="Shape 8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077" y="3003327"/>
            <a:ext cx="2220900" cy="162719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 txBox="1"/>
          <p:nvPr/>
        </p:nvSpPr>
        <p:spPr>
          <a:xfrm>
            <a:off x="0" y="241259"/>
            <a:ext cx="6651900" cy="1661400"/>
          </a:xfrm>
          <a:prstGeom prst="rect">
            <a:avLst/>
          </a:prstGeom>
          <a:gradFill>
            <a:gsLst>
              <a:gs pos="0">
                <a:srgbClr val="9E7C00"/>
              </a:gs>
              <a:gs pos="50000">
                <a:srgbClr val="E4B300"/>
              </a:gs>
              <a:gs pos="100000">
                <a:srgbClr val="FFD700"/>
              </a:gs>
            </a:gsLst>
            <a:lin ang="2700006" scaled="0"/>
          </a:gradFill>
          <a:ln>
            <a:noFill/>
          </a:ln>
          <a:effectLst>
            <a:outerShdw blurRad="165099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4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Planejar as respostas aos riscos</a:t>
            </a:r>
          </a:p>
        </p:txBody>
      </p:sp>
      <p:pic>
        <p:nvPicPr>
          <p:cNvPr descr="https://www.caelum.com.br/apostila-html-css-javascript/anuncios/alura_2x.png" id="843" name="Shape 8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859" y="4155618"/>
            <a:ext cx="1414200" cy="6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Shape 844"/>
          <p:cNvSpPr/>
          <p:nvPr/>
        </p:nvSpPr>
        <p:spPr>
          <a:xfrm>
            <a:off x="1906197" y="2023592"/>
            <a:ext cx="7234500" cy="949200"/>
          </a:xfrm>
          <a:prstGeom prst="rect">
            <a:avLst/>
          </a:prstGeom>
          <a:gradFill>
            <a:gsLst>
              <a:gs pos="0">
                <a:srgbClr val="CAC5D3">
                  <a:alpha val="0"/>
                </a:srgbClr>
              </a:gs>
              <a:gs pos="100000">
                <a:srgbClr val="538CD5"/>
              </a:gs>
            </a:gsLst>
            <a:lin ang="0" scaled="0"/>
          </a:gradFill>
          <a:ln>
            <a:noFill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Shape 845"/>
          <p:cNvSpPr txBox="1"/>
          <p:nvPr/>
        </p:nvSpPr>
        <p:spPr>
          <a:xfrm>
            <a:off x="2155806" y="2323396"/>
            <a:ext cx="69849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Calibri"/>
              <a:buNone/>
            </a:pPr>
            <a:r>
              <a:rPr b="1" i="0" lang="en" sz="19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Preparatório CAPM® &amp; PMP®</a:t>
            </a:r>
          </a:p>
        </p:txBody>
      </p:sp>
      <p:sp>
        <p:nvSpPr>
          <p:cNvPr id="846" name="Shape 846"/>
          <p:cNvSpPr txBox="1"/>
          <p:nvPr/>
        </p:nvSpPr>
        <p:spPr>
          <a:xfrm>
            <a:off x="3240760" y="2798123"/>
            <a:ext cx="5903400" cy="405900"/>
          </a:xfrm>
          <a:prstGeom prst="rect">
            <a:avLst/>
          </a:prstGeom>
          <a:gradFill>
            <a:gsLst>
              <a:gs pos="0">
                <a:srgbClr val="006C2D"/>
              </a:gs>
              <a:gs pos="50000">
                <a:srgbClr val="009E40"/>
              </a:gs>
              <a:gs pos="100000">
                <a:srgbClr val="00BD4E"/>
              </a:gs>
            </a:gsLst>
            <a:lin ang="10800025" scaled="0"/>
          </a:gradFill>
          <a:ln>
            <a:noFill/>
          </a:ln>
          <a:effectLst>
            <a:outerShdw blurRad="165099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Gerenciamento dos Riscos</a:t>
            </a:r>
          </a:p>
        </p:txBody>
      </p:sp>
      <p:grpSp>
        <p:nvGrpSpPr>
          <p:cNvPr id="847" name="Shape 847"/>
          <p:cNvGrpSpPr/>
          <p:nvPr/>
        </p:nvGrpSpPr>
        <p:grpSpPr>
          <a:xfrm>
            <a:off x="0" y="2153064"/>
            <a:ext cx="3157656" cy="690534"/>
            <a:chOff x="-150191" y="1834342"/>
            <a:chExt cx="7482598" cy="1702500"/>
          </a:xfrm>
        </p:grpSpPr>
        <p:pic>
          <p:nvPicPr>
            <p:cNvPr id="848" name="Shape 848"/>
            <p:cNvPicPr preferRelativeResize="0"/>
            <p:nvPr/>
          </p:nvPicPr>
          <p:blipFill rotWithShape="1">
            <a:blip r:embed="rId4">
              <a:alphaModFix/>
            </a:blip>
            <a:srcRect b="58667" l="0" r="49018" t="1451"/>
            <a:stretch/>
          </p:blipFill>
          <p:spPr>
            <a:xfrm>
              <a:off x="3593207" y="1857476"/>
              <a:ext cx="3739200" cy="1656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9" name="Shape 849"/>
            <p:cNvPicPr preferRelativeResize="0"/>
            <p:nvPr/>
          </p:nvPicPr>
          <p:blipFill rotWithShape="1">
            <a:blip r:embed="rId5">
              <a:alphaModFix/>
            </a:blip>
            <a:srcRect b="336" l="48087" r="907" t="58670"/>
            <a:stretch/>
          </p:blipFill>
          <p:spPr>
            <a:xfrm>
              <a:off x="-150191" y="1834342"/>
              <a:ext cx="3740700" cy="1702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Entradas, ferramentas e técnicas e saídas</a:t>
            </a:r>
          </a:p>
        </p:txBody>
      </p:sp>
      <p:sp>
        <p:nvSpPr>
          <p:cNvPr id="855" name="Shape 855"/>
          <p:cNvSpPr/>
          <p:nvPr/>
        </p:nvSpPr>
        <p:spPr>
          <a:xfrm>
            <a:off x="661468" y="3089642"/>
            <a:ext cx="55746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Planejar as respostas aos riscos 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o processo de desenvolvimento de opções e ações para aumentar as oportunidades e reduzir as ameaças aos objetivos do projeto – de acordo com o PMBOK®.</a:t>
            </a:r>
          </a:p>
        </p:txBody>
      </p:sp>
      <p:sp>
        <p:nvSpPr>
          <p:cNvPr id="856" name="Shape 856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  <p:pic>
        <p:nvPicPr>
          <p:cNvPr id="857" name="Shape 8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4259" y="1123500"/>
            <a:ext cx="6655500" cy="18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0" y="241275"/>
            <a:ext cx="6651900" cy="1661400"/>
          </a:xfrm>
          <a:prstGeom prst="rect">
            <a:avLst/>
          </a:prstGeom>
          <a:gradFill>
            <a:gsLst>
              <a:gs pos="0">
                <a:srgbClr val="9E7C00"/>
              </a:gs>
              <a:gs pos="50000">
                <a:srgbClr val="E4B300"/>
              </a:gs>
              <a:gs pos="100000">
                <a:srgbClr val="FFD700"/>
              </a:gs>
            </a:gsLst>
            <a:lin ang="2700006" scaled="0"/>
          </a:gradFill>
          <a:ln>
            <a:noFill/>
          </a:ln>
          <a:effectLst>
            <a:outerShdw blurRad="165099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4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4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Conceitos importantes</a:t>
            </a:r>
          </a:p>
        </p:txBody>
      </p:sp>
      <p:pic>
        <p:nvPicPr>
          <p:cNvPr descr="https://www.caelum.com.br/apostila-html-css-javascript/anuncios/alura_2x.png"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859" y="4155618"/>
            <a:ext cx="1414200" cy="6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/>
          <p:nvPr/>
        </p:nvSpPr>
        <p:spPr>
          <a:xfrm>
            <a:off x="1906197" y="2023592"/>
            <a:ext cx="7234500" cy="949200"/>
          </a:xfrm>
          <a:prstGeom prst="rect">
            <a:avLst/>
          </a:prstGeom>
          <a:gradFill>
            <a:gsLst>
              <a:gs pos="0">
                <a:srgbClr val="CAC5D3">
                  <a:alpha val="0"/>
                </a:srgbClr>
              </a:gs>
              <a:gs pos="100000">
                <a:srgbClr val="538CD5"/>
              </a:gs>
            </a:gsLst>
            <a:lin ang="0" scaled="0"/>
          </a:gradFill>
          <a:ln>
            <a:noFill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2155806" y="2323396"/>
            <a:ext cx="69849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Calibri"/>
              <a:buNone/>
            </a:pPr>
            <a:r>
              <a:rPr b="1" i="0" lang="en" sz="19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Preparatório CAPM® &amp; PMP®</a:t>
            </a:r>
          </a:p>
        </p:txBody>
      </p:sp>
      <p:grpSp>
        <p:nvGrpSpPr>
          <p:cNvPr id="245" name="Shape 245"/>
          <p:cNvGrpSpPr/>
          <p:nvPr/>
        </p:nvGrpSpPr>
        <p:grpSpPr>
          <a:xfrm>
            <a:off x="0" y="2153064"/>
            <a:ext cx="3157656" cy="690534"/>
            <a:chOff x="-150191" y="1834342"/>
            <a:chExt cx="7482598" cy="1702500"/>
          </a:xfrm>
        </p:grpSpPr>
        <p:pic>
          <p:nvPicPr>
            <p:cNvPr id="246" name="Shape 246"/>
            <p:cNvPicPr preferRelativeResize="0"/>
            <p:nvPr/>
          </p:nvPicPr>
          <p:blipFill rotWithShape="1">
            <a:blip r:embed="rId4">
              <a:alphaModFix/>
            </a:blip>
            <a:srcRect b="58667" l="0" r="49018" t="1451"/>
            <a:stretch/>
          </p:blipFill>
          <p:spPr>
            <a:xfrm>
              <a:off x="3593207" y="1857476"/>
              <a:ext cx="3739200" cy="1656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Shape 247"/>
            <p:cNvPicPr preferRelativeResize="0"/>
            <p:nvPr/>
          </p:nvPicPr>
          <p:blipFill rotWithShape="1">
            <a:blip r:embed="rId5">
              <a:alphaModFix/>
            </a:blip>
            <a:srcRect b="336" l="48087" r="907" t="58670"/>
            <a:stretch/>
          </p:blipFill>
          <p:spPr>
            <a:xfrm>
              <a:off x="-150191" y="1834342"/>
              <a:ext cx="3740700" cy="1702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8" name="Shape 248"/>
          <p:cNvSpPr txBox="1"/>
          <p:nvPr/>
        </p:nvSpPr>
        <p:spPr>
          <a:xfrm>
            <a:off x="3240760" y="2798123"/>
            <a:ext cx="5903400" cy="405900"/>
          </a:xfrm>
          <a:prstGeom prst="rect">
            <a:avLst/>
          </a:prstGeom>
          <a:gradFill>
            <a:gsLst>
              <a:gs pos="0">
                <a:srgbClr val="006C2D"/>
              </a:gs>
              <a:gs pos="50000">
                <a:srgbClr val="009E40"/>
              </a:gs>
              <a:gs pos="100000">
                <a:srgbClr val="00BD4E"/>
              </a:gs>
            </a:gsLst>
            <a:lin ang="10800025" scaled="0"/>
          </a:gradFill>
          <a:ln>
            <a:noFill/>
          </a:ln>
          <a:effectLst>
            <a:outerShdw blurRad="165099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Gerenciamento dos Riscos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Entradas</a:t>
            </a:r>
          </a:p>
        </p:txBody>
      </p:sp>
      <p:sp>
        <p:nvSpPr>
          <p:cNvPr id="863" name="Shape 863"/>
          <p:cNvSpPr/>
          <p:nvPr/>
        </p:nvSpPr>
        <p:spPr>
          <a:xfrm>
            <a:off x="828290" y="1061430"/>
            <a:ext cx="74874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de gerenciamento dos riscos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forma de lidar com os riscos é descrita neste plano, bem como os limites para riscos altos, médios e baixos. Portanto, os riscos qualificados para análise e planejamento de respostas devem ser selecionados por meio dos limites estabelecidos.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Registro dos riscos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 riscos priorizados devem ser mantidos no registro dos riscos e, inclusive, algumas respostas iniciais podem já ter sido apresentadas.</a:t>
            </a:r>
          </a:p>
        </p:txBody>
      </p:sp>
      <p:pic>
        <p:nvPicPr>
          <p:cNvPr id="864" name="Shape 8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952780"/>
            <a:ext cx="930000" cy="8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Shape 865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Ferramentas e técnicas</a:t>
            </a:r>
          </a:p>
        </p:txBody>
      </p:sp>
      <p:sp>
        <p:nvSpPr>
          <p:cNvPr id="871" name="Shape 871"/>
          <p:cNvSpPr/>
          <p:nvPr/>
        </p:nvSpPr>
        <p:spPr>
          <a:xfrm>
            <a:off x="828290" y="1061430"/>
            <a:ext cx="7487400" cy="29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Estratégias para riscos negativos ou ameaças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Prevenir, transferir, mitigar ou aceitar.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Estratégias para riscos positivos ou oportunidades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Explorar, compartilhar, melhorar ou aceitar.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Estratégias de respostas de contingência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Planos de contingência, reservas de contingência e planos de emergência em geral.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Opinião especializada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Fornecida por especialistas, auxiliam em relação às ações a serem adotadas para um risco específico e definido.</a:t>
            </a:r>
          </a:p>
        </p:txBody>
      </p:sp>
      <p:pic>
        <p:nvPicPr>
          <p:cNvPr id="872" name="Shape 8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780152"/>
            <a:ext cx="935700" cy="9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Shape 873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Ferramentas e técnicas (cont.)</a:t>
            </a:r>
          </a:p>
        </p:txBody>
      </p:sp>
      <p:pic>
        <p:nvPicPr>
          <p:cNvPr id="879" name="Shape 8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780152"/>
            <a:ext cx="935700" cy="9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Shape 880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  <p:grpSp>
        <p:nvGrpSpPr>
          <p:cNvPr id="881" name="Shape 881"/>
          <p:cNvGrpSpPr/>
          <p:nvPr/>
        </p:nvGrpSpPr>
        <p:grpSpPr>
          <a:xfrm>
            <a:off x="2260608" y="1299108"/>
            <a:ext cx="4622924" cy="3258065"/>
            <a:chOff x="-150" y="-100"/>
            <a:chExt cx="4000800" cy="2717999"/>
          </a:xfrm>
        </p:grpSpPr>
        <p:sp>
          <p:nvSpPr>
            <p:cNvPr id="882" name="Shape 882"/>
            <p:cNvSpPr/>
            <p:nvPr/>
          </p:nvSpPr>
          <p:spPr>
            <a:xfrm rot="-5400000">
              <a:off x="320700" y="-320800"/>
              <a:ext cx="1359000" cy="2000400"/>
            </a:xfrm>
            <a:prstGeom prst="round1Rect">
              <a:avLst>
                <a:gd fmla="val 16667" name="adj"/>
              </a:avLst>
            </a:prstGeom>
            <a:gradFill>
              <a:gsLst>
                <a:gs pos="0">
                  <a:srgbClr val="8A2725"/>
                </a:gs>
                <a:gs pos="80000">
                  <a:srgbClr val="B63430"/>
                </a:gs>
                <a:gs pos="100000">
                  <a:srgbClr val="BA332E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3" name="Shape 883"/>
            <p:cNvSpPr txBox="1"/>
            <p:nvPr/>
          </p:nvSpPr>
          <p:spPr>
            <a:xfrm>
              <a:off x="0" y="0"/>
              <a:ext cx="2000400" cy="101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525" lIns="91525" rIns="91525" wrap="square" tIns="91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" sz="13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Prevenir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25000"/>
                <a:buNone/>
              </a:pPr>
              <a:r>
                <a:rPr b="0" lang="en" sz="13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Eliminar a causa do risco.</a:t>
              </a:r>
            </a:p>
          </p:txBody>
        </p:sp>
        <p:sp>
          <p:nvSpPr>
            <p:cNvPr id="884" name="Shape 884"/>
            <p:cNvSpPr/>
            <p:nvPr/>
          </p:nvSpPr>
          <p:spPr>
            <a:xfrm>
              <a:off x="2000250" y="0"/>
              <a:ext cx="2000400" cy="1359000"/>
            </a:xfrm>
            <a:prstGeom prst="round1Rect">
              <a:avLst>
                <a:gd fmla="val 16667" name="adj"/>
              </a:avLst>
            </a:prstGeom>
            <a:gradFill>
              <a:gsLst>
                <a:gs pos="0">
                  <a:srgbClr val="953B39"/>
                </a:gs>
                <a:gs pos="80000">
                  <a:srgbClr val="C34E4B"/>
                </a:gs>
                <a:gs pos="100000">
                  <a:srgbClr val="C74D4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5" name="Shape 885"/>
            <p:cNvSpPr txBox="1"/>
            <p:nvPr/>
          </p:nvSpPr>
          <p:spPr>
            <a:xfrm>
              <a:off x="2000250" y="0"/>
              <a:ext cx="2000400" cy="101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525" lIns="91525" rIns="91525" wrap="square" tIns="91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" sz="13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Mitigar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25000"/>
                <a:buNone/>
              </a:pPr>
              <a:r>
                <a:rPr b="0" lang="en" sz="13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Reduzir a probabilidade ou o impacto do risco.</a:t>
              </a:r>
            </a:p>
          </p:txBody>
        </p:sp>
        <p:sp>
          <p:nvSpPr>
            <p:cNvPr id="886" name="Shape 886"/>
            <p:cNvSpPr/>
            <p:nvPr/>
          </p:nvSpPr>
          <p:spPr>
            <a:xfrm rot="10800000">
              <a:off x="-150" y="1358800"/>
              <a:ext cx="2000400" cy="1359000"/>
            </a:xfrm>
            <a:prstGeom prst="round1Rect">
              <a:avLst>
                <a:gd fmla="val 16667" name="adj"/>
              </a:avLst>
            </a:prstGeom>
            <a:gradFill>
              <a:gsLst>
                <a:gs pos="0">
                  <a:srgbClr val="9B5653"/>
                </a:gs>
                <a:gs pos="80000">
                  <a:srgbClr val="CB706E"/>
                </a:gs>
                <a:gs pos="100000">
                  <a:srgbClr val="CE706D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7" name="Shape 887"/>
            <p:cNvSpPr txBox="1"/>
            <p:nvPr/>
          </p:nvSpPr>
          <p:spPr>
            <a:xfrm>
              <a:off x="0" y="1698624"/>
              <a:ext cx="2000400" cy="101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525" lIns="91525" rIns="91525" wrap="square" tIns="91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Aceitar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25000"/>
                <a:buNone/>
              </a:pPr>
              <a:r>
                <a:rPr b="0"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Elaborar planos de contingência para o risco.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3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Shape 888"/>
            <p:cNvSpPr/>
            <p:nvPr/>
          </p:nvSpPr>
          <p:spPr>
            <a:xfrm rot="5400000">
              <a:off x="2320800" y="1038199"/>
              <a:ext cx="1359000" cy="2000400"/>
            </a:xfrm>
            <a:prstGeom prst="round1Rect">
              <a:avLst>
                <a:gd fmla="val 16667" name="adj"/>
              </a:avLst>
            </a:prstGeom>
            <a:gradFill>
              <a:gsLst>
                <a:gs pos="0">
                  <a:srgbClr val="A26E6C"/>
                </a:gs>
                <a:gs pos="80000">
                  <a:srgbClr val="D6908E"/>
                </a:gs>
                <a:gs pos="100000">
                  <a:srgbClr val="D88F8E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9" name="Shape 889"/>
            <p:cNvSpPr txBox="1"/>
            <p:nvPr/>
          </p:nvSpPr>
          <p:spPr>
            <a:xfrm>
              <a:off x="2000250" y="1698624"/>
              <a:ext cx="2000400" cy="101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525" lIns="91525" rIns="91525" wrap="square" tIns="91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Transferir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25000"/>
                <a:buNone/>
              </a:pPr>
              <a:r>
                <a:rPr b="0"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Passar a responsabilidade do risco para um terceiro.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3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Shape 890"/>
            <p:cNvSpPr/>
            <p:nvPr/>
          </p:nvSpPr>
          <p:spPr>
            <a:xfrm>
              <a:off x="1400174" y="1019175"/>
              <a:ext cx="1200300" cy="6795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C9595"/>
                </a:gs>
                <a:gs pos="80000">
                  <a:srgbClr val="E2C4C4"/>
                </a:gs>
                <a:gs pos="100000">
                  <a:srgbClr val="E4C4C4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1" name="Shape 891"/>
            <p:cNvSpPr txBox="1"/>
            <p:nvPr/>
          </p:nvSpPr>
          <p:spPr>
            <a:xfrm>
              <a:off x="1433341" y="1052342"/>
              <a:ext cx="11337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025" lIns="49025" rIns="49025" wrap="square" tIns="49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AMEAÇAS</a:t>
              </a: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Shape 896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Ferramentas e técnicas (cont.)</a:t>
            </a:r>
          </a:p>
        </p:txBody>
      </p:sp>
      <p:pic>
        <p:nvPicPr>
          <p:cNvPr id="897" name="Shape 8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780152"/>
            <a:ext cx="935700" cy="9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Shape 898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  <p:grpSp>
        <p:nvGrpSpPr>
          <p:cNvPr id="899" name="Shape 899"/>
          <p:cNvGrpSpPr/>
          <p:nvPr/>
        </p:nvGrpSpPr>
        <p:grpSpPr>
          <a:xfrm>
            <a:off x="2260608" y="1299108"/>
            <a:ext cx="4622924" cy="3258065"/>
            <a:chOff x="-150" y="-100"/>
            <a:chExt cx="4000800" cy="2717999"/>
          </a:xfrm>
        </p:grpSpPr>
        <p:sp>
          <p:nvSpPr>
            <p:cNvPr id="900" name="Shape 900"/>
            <p:cNvSpPr/>
            <p:nvPr/>
          </p:nvSpPr>
          <p:spPr>
            <a:xfrm rot="-5400000">
              <a:off x="320700" y="-320800"/>
              <a:ext cx="1359000" cy="2000400"/>
            </a:xfrm>
            <a:prstGeom prst="round1Rect">
              <a:avLst>
                <a:gd fmla="val 16667" name="adj"/>
              </a:avLst>
            </a:prstGeom>
            <a:gradFill>
              <a:gsLst>
                <a:gs pos="0">
                  <a:srgbClr val="6A842F"/>
                </a:gs>
                <a:gs pos="80000">
                  <a:srgbClr val="8BAF3D"/>
                </a:gs>
                <a:gs pos="100000">
                  <a:srgbClr val="8DB23B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1" name="Shape 901"/>
            <p:cNvSpPr txBox="1"/>
            <p:nvPr/>
          </p:nvSpPr>
          <p:spPr>
            <a:xfrm>
              <a:off x="0" y="0"/>
              <a:ext cx="2000400" cy="101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525" lIns="91525" rIns="91525" wrap="square" tIns="91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Explorar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25000"/>
                <a:buNone/>
              </a:pPr>
              <a:r>
                <a:rPr b="0"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Garantir que a oportunidade se concretize.</a:t>
              </a:r>
            </a:p>
          </p:txBody>
        </p:sp>
        <p:sp>
          <p:nvSpPr>
            <p:cNvPr id="902" name="Shape 902"/>
            <p:cNvSpPr/>
            <p:nvPr/>
          </p:nvSpPr>
          <p:spPr>
            <a:xfrm>
              <a:off x="2000250" y="0"/>
              <a:ext cx="2000400" cy="1359000"/>
            </a:xfrm>
            <a:prstGeom prst="round1Rect">
              <a:avLst>
                <a:gd fmla="val 16667" name="adj"/>
              </a:avLst>
            </a:prstGeom>
            <a:gradFill>
              <a:gsLst>
                <a:gs pos="0">
                  <a:srgbClr val="748E43"/>
                </a:gs>
                <a:gs pos="80000">
                  <a:srgbClr val="99BC58"/>
                </a:gs>
                <a:gs pos="100000">
                  <a:srgbClr val="9BBE57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3" name="Shape 903"/>
            <p:cNvSpPr txBox="1"/>
            <p:nvPr/>
          </p:nvSpPr>
          <p:spPr>
            <a:xfrm>
              <a:off x="2000250" y="0"/>
              <a:ext cx="2000400" cy="101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525" lIns="91525" rIns="91525" wrap="square" tIns="91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Melhorar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25000"/>
                <a:buNone/>
              </a:pPr>
              <a:r>
                <a:rPr b="0"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Aumentar a probabilidade ou o impacto da oportunidade.</a:t>
              </a:r>
            </a:p>
          </p:txBody>
        </p:sp>
        <p:sp>
          <p:nvSpPr>
            <p:cNvPr id="904" name="Shape 904"/>
            <p:cNvSpPr/>
            <p:nvPr/>
          </p:nvSpPr>
          <p:spPr>
            <a:xfrm rot="10800000">
              <a:off x="-150" y="1358800"/>
              <a:ext cx="2000400" cy="1359000"/>
            </a:xfrm>
            <a:prstGeom prst="round1Rect">
              <a:avLst>
                <a:gd fmla="val 16667" name="adj"/>
              </a:avLst>
            </a:prstGeom>
            <a:gradFill>
              <a:gsLst>
                <a:gs pos="0">
                  <a:srgbClr val="809759"/>
                </a:gs>
                <a:gs pos="80000">
                  <a:srgbClr val="A9C676"/>
                </a:gs>
                <a:gs pos="100000">
                  <a:srgbClr val="AAC876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5" name="Shape 905"/>
            <p:cNvSpPr txBox="1"/>
            <p:nvPr/>
          </p:nvSpPr>
          <p:spPr>
            <a:xfrm>
              <a:off x="0" y="1698624"/>
              <a:ext cx="2000400" cy="101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525" lIns="91525" rIns="91525" wrap="square" tIns="91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Aceitar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25000"/>
                <a:buNone/>
              </a:pPr>
              <a:r>
                <a:rPr b="0"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Aproveitar a oportunidade caso ela se concretize.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3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Shape 906"/>
            <p:cNvSpPr/>
            <p:nvPr/>
          </p:nvSpPr>
          <p:spPr>
            <a:xfrm rot="5400000">
              <a:off x="2320800" y="1038199"/>
              <a:ext cx="1359000" cy="2000400"/>
            </a:xfrm>
            <a:prstGeom prst="round1Rect">
              <a:avLst>
                <a:gd fmla="val 16667" name="adj"/>
              </a:avLst>
            </a:prstGeom>
            <a:gradFill>
              <a:gsLst>
                <a:gs pos="0">
                  <a:srgbClr val="8D9E70"/>
                </a:gs>
                <a:gs pos="80000">
                  <a:srgbClr val="B9D193"/>
                </a:gs>
                <a:gs pos="100000">
                  <a:srgbClr val="BAD393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7" name="Shape 907"/>
            <p:cNvSpPr txBox="1"/>
            <p:nvPr/>
          </p:nvSpPr>
          <p:spPr>
            <a:xfrm>
              <a:off x="2000250" y="1698624"/>
              <a:ext cx="2000400" cy="101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525" lIns="91525" rIns="91525" wrap="square" tIns="91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Compartilhar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25000"/>
                <a:buNone/>
              </a:pPr>
              <a:r>
                <a:rPr b="0"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Dividir a responsabilidade da oportunidade com um terceiro.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3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Shape 908"/>
            <p:cNvSpPr/>
            <p:nvPr/>
          </p:nvSpPr>
          <p:spPr>
            <a:xfrm>
              <a:off x="1400174" y="1019175"/>
              <a:ext cx="1200300" cy="6795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2AA96"/>
                </a:gs>
                <a:gs pos="80000">
                  <a:srgbClr val="D5DFC6"/>
                </a:gs>
                <a:gs pos="100000">
                  <a:srgbClr val="D6E1C6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9" name="Shape 909"/>
            <p:cNvSpPr txBox="1"/>
            <p:nvPr/>
          </p:nvSpPr>
          <p:spPr>
            <a:xfrm>
              <a:off x="1433341" y="1052342"/>
              <a:ext cx="11337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025" lIns="49025" rIns="49025" wrap="square" tIns="49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OPORTUNIDADES</a:t>
              </a: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Shape 914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Saídas</a:t>
            </a:r>
          </a:p>
        </p:txBody>
      </p:sp>
      <p:pic>
        <p:nvPicPr>
          <p:cNvPr id="915" name="Shape 915"/>
          <p:cNvPicPr preferRelativeResize="0"/>
          <p:nvPr/>
        </p:nvPicPr>
        <p:blipFill rotWithShape="1">
          <a:blip r:embed="rId3">
            <a:alphaModFix/>
          </a:blip>
          <a:srcRect b="22249" l="0" r="0" t="6713"/>
          <a:stretch/>
        </p:blipFill>
        <p:spPr>
          <a:xfrm>
            <a:off x="797778" y="3804506"/>
            <a:ext cx="1123199" cy="10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Shape 916"/>
          <p:cNvSpPr/>
          <p:nvPr/>
        </p:nvSpPr>
        <p:spPr>
          <a:xfrm>
            <a:off x="827874" y="966942"/>
            <a:ext cx="74874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0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Atualizações no plano de gerenciamento do projeto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Inclusive nos planos auxiliares e linhas de base que o compõe;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Estratégias e respostas aos riscos podem afetar diversos dos planos de gerenciamento do projeto.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Atualizações nos documentos do projeto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Registro de riscos, planos de contingência, registro das premissas, documentação técnica, riscos residuais e secundários, solicitações de mudanças, entre outros.</a:t>
            </a:r>
          </a:p>
        </p:txBody>
      </p:sp>
      <p:sp>
        <p:nvSpPr>
          <p:cNvPr id="917" name="Shape 917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Planejar as respostas aos riscos</a:t>
            </a:r>
          </a:p>
        </p:txBody>
      </p:sp>
      <p:sp>
        <p:nvSpPr>
          <p:cNvPr id="923" name="Shape 923"/>
          <p:cNvSpPr/>
          <p:nvPr/>
        </p:nvSpPr>
        <p:spPr>
          <a:xfrm>
            <a:off x="828290" y="1061430"/>
            <a:ext cx="7487400" cy="62699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o processo de desenvolvimento de opções e ações para aumentar as oportunidades e reduzir as ameaças aos objetivos do projeto – de acordo com o PMBOK®.</a:t>
            </a:r>
          </a:p>
        </p:txBody>
      </p:sp>
      <p:sp>
        <p:nvSpPr>
          <p:cNvPr id="924" name="Shape 924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</a:p>
        </p:txBody>
      </p:sp>
      <p:pic>
        <p:nvPicPr>
          <p:cNvPr id="925" name="Shape 925"/>
          <p:cNvPicPr preferRelativeResize="0"/>
          <p:nvPr/>
        </p:nvPicPr>
        <p:blipFill rotWithShape="1">
          <a:blip r:embed="rId3">
            <a:alphaModFix/>
          </a:blip>
          <a:srcRect b="2128" l="3641" r="2028" t="3709"/>
          <a:stretch/>
        </p:blipFill>
        <p:spPr>
          <a:xfrm>
            <a:off x="661468" y="2874928"/>
            <a:ext cx="1795500" cy="1788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 txBox="1"/>
          <p:nvPr/>
        </p:nvSpPr>
        <p:spPr>
          <a:xfrm>
            <a:off x="0" y="241259"/>
            <a:ext cx="6651900" cy="1661400"/>
          </a:xfrm>
          <a:prstGeom prst="rect">
            <a:avLst/>
          </a:prstGeom>
          <a:gradFill>
            <a:gsLst>
              <a:gs pos="0">
                <a:srgbClr val="9E7C00"/>
              </a:gs>
              <a:gs pos="50000">
                <a:srgbClr val="E4B300"/>
              </a:gs>
              <a:gs pos="100000">
                <a:srgbClr val="FFD700"/>
              </a:gs>
            </a:gsLst>
            <a:lin ang="2700006" scaled="0"/>
          </a:gradFill>
          <a:ln>
            <a:noFill/>
          </a:ln>
          <a:effectLst>
            <a:outerShdw blurRad="165099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4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Controlar os riscos</a:t>
            </a:r>
          </a:p>
        </p:txBody>
      </p:sp>
      <p:pic>
        <p:nvPicPr>
          <p:cNvPr descr="https://www.caelum.com.br/apostila-html-css-javascript/anuncios/alura_2x.png" id="931" name="Shape 9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859" y="4155618"/>
            <a:ext cx="1414200" cy="6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Shape 932"/>
          <p:cNvSpPr/>
          <p:nvPr/>
        </p:nvSpPr>
        <p:spPr>
          <a:xfrm>
            <a:off x="1906197" y="2023592"/>
            <a:ext cx="7234500" cy="949200"/>
          </a:xfrm>
          <a:prstGeom prst="rect">
            <a:avLst/>
          </a:prstGeom>
          <a:gradFill>
            <a:gsLst>
              <a:gs pos="0">
                <a:srgbClr val="CAC5D3">
                  <a:alpha val="0"/>
                </a:srgbClr>
              </a:gs>
              <a:gs pos="100000">
                <a:srgbClr val="538CD5"/>
              </a:gs>
            </a:gsLst>
            <a:lin ang="0" scaled="0"/>
          </a:gradFill>
          <a:ln>
            <a:noFill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Shape 933"/>
          <p:cNvSpPr txBox="1"/>
          <p:nvPr/>
        </p:nvSpPr>
        <p:spPr>
          <a:xfrm>
            <a:off x="2155806" y="2323396"/>
            <a:ext cx="69849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Calibri"/>
              <a:buNone/>
            </a:pPr>
            <a:r>
              <a:rPr b="1" i="0" lang="en" sz="19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Preparatório CAPM® &amp; PMP®</a:t>
            </a:r>
          </a:p>
        </p:txBody>
      </p:sp>
      <p:sp>
        <p:nvSpPr>
          <p:cNvPr id="934" name="Shape 934"/>
          <p:cNvSpPr txBox="1"/>
          <p:nvPr/>
        </p:nvSpPr>
        <p:spPr>
          <a:xfrm>
            <a:off x="3240760" y="2798123"/>
            <a:ext cx="5903400" cy="405900"/>
          </a:xfrm>
          <a:prstGeom prst="rect">
            <a:avLst/>
          </a:prstGeom>
          <a:gradFill>
            <a:gsLst>
              <a:gs pos="0">
                <a:srgbClr val="006C2D"/>
              </a:gs>
              <a:gs pos="50000">
                <a:srgbClr val="009E40"/>
              </a:gs>
              <a:gs pos="100000">
                <a:srgbClr val="00BD4E"/>
              </a:gs>
            </a:gsLst>
            <a:lin ang="10800025" scaled="0"/>
          </a:gradFill>
          <a:ln>
            <a:noFill/>
          </a:ln>
          <a:effectLst>
            <a:outerShdw blurRad="165099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Gerenciamento dos Riscos</a:t>
            </a:r>
          </a:p>
        </p:txBody>
      </p:sp>
      <p:grpSp>
        <p:nvGrpSpPr>
          <p:cNvPr id="935" name="Shape 935"/>
          <p:cNvGrpSpPr/>
          <p:nvPr/>
        </p:nvGrpSpPr>
        <p:grpSpPr>
          <a:xfrm>
            <a:off x="0" y="2153064"/>
            <a:ext cx="3157656" cy="690534"/>
            <a:chOff x="-150191" y="1834342"/>
            <a:chExt cx="7482598" cy="1702500"/>
          </a:xfrm>
        </p:grpSpPr>
        <p:pic>
          <p:nvPicPr>
            <p:cNvPr id="936" name="Shape 936"/>
            <p:cNvPicPr preferRelativeResize="0"/>
            <p:nvPr/>
          </p:nvPicPr>
          <p:blipFill rotWithShape="1">
            <a:blip r:embed="rId4">
              <a:alphaModFix/>
            </a:blip>
            <a:srcRect b="58667" l="0" r="49018" t="1451"/>
            <a:stretch/>
          </p:blipFill>
          <p:spPr>
            <a:xfrm>
              <a:off x="3593207" y="1857476"/>
              <a:ext cx="3739200" cy="1656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7" name="Shape 937"/>
            <p:cNvPicPr preferRelativeResize="0"/>
            <p:nvPr/>
          </p:nvPicPr>
          <p:blipFill rotWithShape="1">
            <a:blip r:embed="rId5">
              <a:alphaModFix/>
            </a:blip>
            <a:srcRect b="336" l="48087" r="907" t="58670"/>
            <a:stretch/>
          </p:blipFill>
          <p:spPr>
            <a:xfrm>
              <a:off x="-150191" y="1834342"/>
              <a:ext cx="3740700" cy="1702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Entradas, ferramentas e técnicas e saídas</a:t>
            </a:r>
          </a:p>
        </p:txBody>
      </p:sp>
      <p:sp>
        <p:nvSpPr>
          <p:cNvPr id="943" name="Shape 943"/>
          <p:cNvSpPr/>
          <p:nvPr/>
        </p:nvSpPr>
        <p:spPr>
          <a:xfrm>
            <a:off x="661468" y="3089642"/>
            <a:ext cx="54084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Controlar os riscos 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o processo de implementação dos planos de resposta aos riscos, acompanhamento dos riscos identificados, monitoramento dos riscos residuais, identificação de novos riscos e avaliação da eficácia do processo de riscos durante todo o projeto – de acordo com o PMBOK®.</a:t>
            </a:r>
          </a:p>
        </p:txBody>
      </p:sp>
      <p:sp>
        <p:nvSpPr>
          <p:cNvPr id="944" name="Shape 944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Monitoramento</a:t>
            </a:r>
          </a:p>
        </p:txBody>
      </p:sp>
      <p:pic>
        <p:nvPicPr>
          <p:cNvPr id="945" name="Shape 9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4259" y="1123501"/>
            <a:ext cx="6655500" cy="18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Shape 950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Entradas</a:t>
            </a:r>
          </a:p>
        </p:txBody>
      </p:sp>
      <p:sp>
        <p:nvSpPr>
          <p:cNvPr id="951" name="Shape 951"/>
          <p:cNvSpPr/>
          <p:nvPr/>
        </p:nvSpPr>
        <p:spPr>
          <a:xfrm>
            <a:off x="828290" y="1061430"/>
            <a:ext cx="7487400" cy="27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de gerenciamento do projeto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Inclui linhas de base e planos auxiliares de gerenciamento do projeto.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Registro dos riscos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Contendo as respostas aos riscos registradas.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Dados de desempenho do trabalho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Status de atividades em termos de entregas, tempo e custos.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Relatórios de desempenho do trabalho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Índices como IDC, IDP e outros relacionados a desempenho, podem ter um grande impacto no que tange ao controle dos riscos.</a:t>
            </a:r>
          </a:p>
        </p:txBody>
      </p:sp>
      <p:pic>
        <p:nvPicPr>
          <p:cNvPr id="952" name="Shape 9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952780"/>
            <a:ext cx="930000" cy="8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53" name="Shape 953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Monitoramento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Shape 958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Ferramentas e técnicas</a:t>
            </a:r>
          </a:p>
        </p:txBody>
      </p:sp>
      <p:sp>
        <p:nvSpPr>
          <p:cNvPr id="959" name="Shape 959"/>
          <p:cNvSpPr/>
          <p:nvPr/>
        </p:nvSpPr>
        <p:spPr>
          <a:xfrm>
            <a:off x="828290" y="1061430"/>
            <a:ext cx="74874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Reavaliação de riscos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Manutenção do registro dos riscos.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Auditorias de riscos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Voltadas para os processos de gerenciamento de riscos.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Análises de variação e tendências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Acompanhamento de tendências para monitorar riscos e gatilhos, por meio de técnicas como a análise do valor agregado, por exemplo.</a:t>
            </a:r>
          </a:p>
        </p:txBody>
      </p:sp>
      <p:pic>
        <p:nvPicPr>
          <p:cNvPr id="960" name="Shape 9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780152"/>
            <a:ext cx="935700" cy="9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Shape 961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Monitoramento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 rot="-1716214">
            <a:off x="6898867" y="4092530"/>
            <a:ext cx="1991450" cy="54914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EXEMLO</a:t>
            </a:r>
          </a:p>
        </p:txBody>
      </p:sp>
      <p:sp>
        <p:nvSpPr>
          <p:cNvPr id="254" name="Shape 254"/>
          <p:cNvSpPr/>
          <p:nvPr/>
        </p:nvSpPr>
        <p:spPr>
          <a:xfrm>
            <a:off x="14377" y="327594"/>
            <a:ext cx="91155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que é risco?</a:t>
            </a:r>
          </a:p>
        </p:txBody>
      </p:sp>
      <p:grpSp>
        <p:nvGrpSpPr>
          <p:cNvPr id="255" name="Shape 255"/>
          <p:cNvGrpSpPr/>
          <p:nvPr/>
        </p:nvGrpSpPr>
        <p:grpSpPr>
          <a:xfrm>
            <a:off x="1743125" y="1581565"/>
            <a:ext cx="5357129" cy="1076672"/>
            <a:chOff x="579518" y="894466"/>
            <a:chExt cx="4636200" cy="898200"/>
          </a:xfrm>
        </p:grpSpPr>
        <p:sp>
          <p:nvSpPr>
            <p:cNvPr id="256" name="Shape 256"/>
            <p:cNvSpPr/>
            <p:nvPr/>
          </p:nvSpPr>
          <p:spPr>
            <a:xfrm>
              <a:off x="579518" y="894466"/>
              <a:ext cx="4636200" cy="8982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605822" y="920771"/>
              <a:ext cx="4583400" cy="8454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24500" lIns="32675" rIns="32675" wrap="square" tIns="24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Evento ou condição incerta que, se ocorrer, provocará um efeito positivo ou negativo em um ou mais objetivos do projeto, tais como escopo, cronograma, custo e qualidade. </a:t>
              </a:r>
            </a:p>
          </p:txBody>
        </p:sp>
      </p:grpSp>
      <p:grpSp>
        <p:nvGrpSpPr>
          <p:cNvPr id="258" name="Shape 258"/>
          <p:cNvGrpSpPr/>
          <p:nvPr/>
        </p:nvGrpSpPr>
        <p:grpSpPr>
          <a:xfrm>
            <a:off x="1743125" y="3135246"/>
            <a:ext cx="5357129" cy="1076672"/>
            <a:chOff x="579518" y="1930739"/>
            <a:chExt cx="4636200" cy="898200"/>
          </a:xfrm>
        </p:grpSpPr>
        <p:sp>
          <p:nvSpPr>
            <p:cNvPr id="259" name="Shape 259"/>
            <p:cNvSpPr/>
            <p:nvPr/>
          </p:nvSpPr>
          <p:spPr>
            <a:xfrm>
              <a:off x="579518" y="1930739"/>
              <a:ext cx="4636200" cy="8982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0" name="Shape 260"/>
            <p:cNvSpPr txBox="1"/>
            <p:nvPr/>
          </p:nvSpPr>
          <p:spPr>
            <a:xfrm>
              <a:off x="605822" y="1957043"/>
              <a:ext cx="4583400" cy="8454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24500" lIns="32675" rIns="32675" wrap="square" tIns="24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Um risco pode ter uma ou mais causas e, se ocorrer, pode ter um ou mais impactos. Uma causa pode ser um requisito, premissa, restrição ou condição potencial que crie a possibilidade de resultados negativos ou positivos.</a:t>
              </a:r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Ferramentas e técnicas (cont.)</a:t>
            </a:r>
          </a:p>
        </p:txBody>
      </p:sp>
      <p:pic>
        <p:nvPicPr>
          <p:cNvPr id="967" name="Shape 9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780152"/>
            <a:ext cx="935700" cy="9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Shape 968"/>
          <p:cNvSpPr/>
          <p:nvPr/>
        </p:nvSpPr>
        <p:spPr>
          <a:xfrm>
            <a:off x="828290" y="1061430"/>
            <a:ext cx="7487400" cy="20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Medição de desempenho técnico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Comparação entre as realizações técnicas reais e o cronograma de realizações técnicas, por meio de medidas como ponderação, prazo das transações, capacidade de armazenamento, entre outras.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Análise de reservas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avaliar se, em dado momento do projeto, ainda é necessário manter reservas, por exemplo.</a:t>
            </a:r>
          </a:p>
        </p:txBody>
      </p:sp>
      <p:sp>
        <p:nvSpPr>
          <p:cNvPr id="969" name="Shape 969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Monitoramento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Ferramentas e técnicas (cont.)</a:t>
            </a:r>
          </a:p>
        </p:txBody>
      </p:sp>
      <p:pic>
        <p:nvPicPr>
          <p:cNvPr id="975" name="Shape 9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90" y="3780152"/>
            <a:ext cx="935700" cy="9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Shape 976"/>
          <p:cNvSpPr/>
          <p:nvPr/>
        </p:nvSpPr>
        <p:spPr>
          <a:xfrm>
            <a:off x="828290" y="1061430"/>
            <a:ext cx="7487400" cy="121769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Reuniões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Reuniões periódicas de andamento do projeto;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Discussões frequentes sobre riscos aumentam a probabilidade de identificação de riscos e oportunidades.</a:t>
            </a:r>
          </a:p>
        </p:txBody>
      </p:sp>
      <p:sp>
        <p:nvSpPr>
          <p:cNvPr id="977" name="Shape 977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Monitoramento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Shape 982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Saídas</a:t>
            </a:r>
          </a:p>
        </p:txBody>
      </p:sp>
      <p:pic>
        <p:nvPicPr>
          <p:cNvPr id="983" name="Shape 983"/>
          <p:cNvPicPr preferRelativeResize="0"/>
          <p:nvPr/>
        </p:nvPicPr>
        <p:blipFill rotWithShape="1">
          <a:blip r:embed="rId3">
            <a:alphaModFix/>
          </a:blip>
          <a:srcRect b="22249" l="0" r="0" t="6713"/>
          <a:stretch/>
        </p:blipFill>
        <p:spPr>
          <a:xfrm>
            <a:off x="797778" y="3804506"/>
            <a:ext cx="1123199" cy="10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Shape 984"/>
          <p:cNvSpPr/>
          <p:nvPr/>
        </p:nvSpPr>
        <p:spPr>
          <a:xfrm>
            <a:off x="828290" y="966942"/>
            <a:ext cx="7487400" cy="18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Informações sobre o desempenho do trabalho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Suporte ao processo decisório do projeto.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Solicitações de mudança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Podem resultar em ações corretivas e/ou preventivas recomendadas.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Atualizações no plano de gerenciamento do projeto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Inclusive planos auxiliares e linhas de base que o compõe.</a:t>
            </a:r>
          </a:p>
        </p:txBody>
      </p:sp>
      <p:sp>
        <p:nvSpPr>
          <p:cNvPr id="985" name="Shape 985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Monitoramento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Saídas (cont.)</a:t>
            </a:r>
          </a:p>
        </p:txBody>
      </p:sp>
      <p:pic>
        <p:nvPicPr>
          <p:cNvPr id="991" name="Shape 991"/>
          <p:cNvPicPr preferRelativeResize="0"/>
          <p:nvPr/>
        </p:nvPicPr>
        <p:blipFill rotWithShape="1">
          <a:blip r:embed="rId3">
            <a:alphaModFix/>
          </a:blip>
          <a:srcRect b="22249" l="0" r="0" t="6713"/>
          <a:stretch/>
        </p:blipFill>
        <p:spPr>
          <a:xfrm>
            <a:off x="797778" y="3804506"/>
            <a:ext cx="1123199" cy="10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Shape 992"/>
          <p:cNvSpPr/>
          <p:nvPr/>
        </p:nvSpPr>
        <p:spPr>
          <a:xfrm>
            <a:off x="828290" y="966942"/>
            <a:ext cx="7487400" cy="25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Atualizações nos documentos do projeto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principal documento atualizado é o registro dos riscos, que recebe informações sobre reavaliação dos riscos, auditoria dos riscos, revisões periódicas dos riscos, resultados reais dos riscos e das respostas a eles aplicadas.</a:t>
            </a:r>
          </a:p>
          <a:p>
            <a:pPr indent="-323850" lvl="1" marL="330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Atualizações nos ativos de processos organizacionais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Modelos do plano de gerenciamento dos riscos, EAR e lições aprendidas são alguns dos ativos atualizados neste processo.</a:t>
            </a:r>
          </a:p>
          <a:p>
            <a:pPr indent="-342900" lvl="1" marL="774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Shape 993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Monitoramento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/>
          <p:nvPr/>
        </p:nvSpPr>
        <p:spPr>
          <a:xfrm>
            <a:off x="1" y="327594"/>
            <a:ext cx="91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Controlar os riscos</a:t>
            </a:r>
          </a:p>
        </p:txBody>
      </p:sp>
      <p:sp>
        <p:nvSpPr>
          <p:cNvPr id="999" name="Shape 999"/>
          <p:cNvSpPr/>
          <p:nvPr/>
        </p:nvSpPr>
        <p:spPr>
          <a:xfrm>
            <a:off x="828290" y="1061430"/>
            <a:ext cx="7487400" cy="114359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o processo de implementação dos planos de resposta aos riscos, acompanhamento dos riscos identificados, monitoramento dos riscos residuais, identificação de novos riscos e avaliação da eficácia do processo de riscos durante todo o projeto – de acordo com o PMBOK®.</a:t>
            </a:r>
          </a:p>
        </p:txBody>
      </p:sp>
      <p:sp>
        <p:nvSpPr>
          <p:cNvPr id="1000" name="Shape 1000"/>
          <p:cNvSpPr/>
          <p:nvPr/>
        </p:nvSpPr>
        <p:spPr>
          <a:xfrm>
            <a:off x="7567313" y="660960"/>
            <a:ext cx="1576800" cy="357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3475" lIns="106950" rIns="10695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Monitoramento</a:t>
            </a:r>
          </a:p>
        </p:txBody>
      </p:sp>
      <p:pic>
        <p:nvPicPr>
          <p:cNvPr id="1001" name="Shape 10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265" y="3089640"/>
            <a:ext cx="2314800" cy="15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 rot="-1716214">
            <a:off x="6898867" y="4092530"/>
            <a:ext cx="1991450" cy="54914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EXEMLO</a:t>
            </a:r>
          </a:p>
        </p:txBody>
      </p:sp>
      <p:sp>
        <p:nvSpPr>
          <p:cNvPr id="266" name="Shape 266"/>
          <p:cNvSpPr/>
          <p:nvPr/>
        </p:nvSpPr>
        <p:spPr>
          <a:xfrm>
            <a:off x="14377" y="327594"/>
            <a:ext cx="91155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Terminologia geral da área de conhecimento de riscos</a:t>
            </a:r>
          </a:p>
        </p:txBody>
      </p:sp>
      <p:grpSp>
        <p:nvGrpSpPr>
          <p:cNvPr id="267" name="Shape 267"/>
          <p:cNvGrpSpPr/>
          <p:nvPr/>
        </p:nvGrpSpPr>
        <p:grpSpPr>
          <a:xfrm>
            <a:off x="1744797" y="1190990"/>
            <a:ext cx="5654765" cy="2934205"/>
            <a:chOff x="514816" y="214"/>
            <a:chExt cx="4893782" cy="2447823"/>
          </a:xfrm>
        </p:grpSpPr>
        <p:sp>
          <p:nvSpPr>
            <p:cNvPr id="268" name="Shape 268"/>
            <p:cNvSpPr/>
            <p:nvPr/>
          </p:nvSpPr>
          <p:spPr>
            <a:xfrm>
              <a:off x="1330423" y="408017"/>
              <a:ext cx="1529400" cy="1020000"/>
            </a:xfrm>
            <a:prstGeom prst="rect">
              <a:avLst/>
            </a:prstGeom>
            <a:solidFill>
              <a:srgbClr val="CFD7E7">
                <a:alpha val="89800"/>
              </a:srgbClr>
            </a:solidFill>
            <a:ln cap="flat" cmpd="sng" w="9525">
              <a:solidFill>
                <a:srgbClr val="CFD7E7">
                  <a:alpha val="89800"/>
                </a:srgbClr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9" name="Shape 269"/>
            <p:cNvSpPr txBox="1"/>
            <p:nvPr/>
          </p:nvSpPr>
          <p:spPr>
            <a:xfrm>
              <a:off x="1575105" y="408017"/>
              <a:ext cx="1284600" cy="10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525" lIns="0" rIns="91525" wrap="square" tIns="91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Origina-se no campo das incertezas.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1330423" y="1428037"/>
              <a:ext cx="1529400" cy="1020000"/>
            </a:xfrm>
            <a:prstGeom prst="rect">
              <a:avLst/>
            </a:prstGeom>
            <a:solidFill>
              <a:srgbClr val="CFD7E7">
                <a:alpha val="89800"/>
              </a:srgbClr>
            </a:solidFill>
            <a:ln cap="flat" cmpd="sng" w="9525">
              <a:solidFill>
                <a:srgbClr val="CFD7E7">
                  <a:alpha val="89800"/>
                </a:srgbClr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1" name="Shape 271"/>
            <p:cNvSpPr txBox="1"/>
            <p:nvPr/>
          </p:nvSpPr>
          <p:spPr>
            <a:xfrm>
              <a:off x="1575105" y="1428037"/>
              <a:ext cx="1284600" cy="10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525" lIns="0" rIns="91525" wrap="square" tIns="91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Pode ser mensurado, através de probabilidades associadas, por exemplo.</a:t>
              </a:r>
            </a:p>
          </p:txBody>
        </p:sp>
        <p:sp>
          <p:nvSpPr>
            <p:cNvPr id="272" name="Shape 272"/>
            <p:cNvSpPr/>
            <p:nvPr/>
          </p:nvSpPr>
          <p:spPr>
            <a:xfrm>
              <a:off x="514816" y="214"/>
              <a:ext cx="1019400" cy="1019400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3" name="Shape 273"/>
            <p:cNvSpPr txBox="1"/>
            <p:nvPr/>
          </p:nvSpPr>
          <p:spPr>
            <a:xfrm>
              <a:off x="664120" y="149518"/>
              <a:ext cx="720899" cy="720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" sz="13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Risco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3879198" y="408017"/>
              <a:ext cx="1529400" cy="1020000"/>
            </a:xfrm>
            <a:prstGeom prst="rect">
              <a:avLst/>
            </a:prstGeom>
            <a:solidFill>
              <a:srgbClr val="CFD7E7">
                <a:alpha val="89800"/>
              </a:srgbClr>
            </a:solidFill>
            <a:ln cap="flat" cmpd="sng" w="9525">
              <a:solidFill>
                <a:srgbClr val="CFD7E7">
                  <a:alpha val="89800"/>
                </a:srgbClr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5" name="Shape 275"/>
            <p:cNvSpPr txBox="1"/>
            <p:nvPr/>
          </p:nvSpPr>
          <p:spPr>
            <a:xfrm>
              <a:off x="4123880" y="408017"/>
              <a:ext cx="1284600" cy="10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525" lIns="0" rIns="91525" wrap="square" tIns="91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Situação em que não se pode prever o resultado de uma ação ou seu efeito.</a:t>
              </a:r>
            </a:p>
          </p:txBody>
        </p:sp>
        <p:sp>
          <p:nvSpPr>
            <p:cNvPr id="276" name="Shape 276"/>
            <p:cNvSpPr/>
            <p:nvPr/>
          </p:nvSpPr>
          <p:spPr>
            <a:xfrm>
              <a:off x="3879198" y="1428037"/>
              <a:ext cx="1529400" cy="1020000"/>
            </a:xfrm>
            <a:prstGeom prst="rect">
              <a:avLst/>
            </a:prstGeom>
            <a:solidFill>
              <a:srgbClr val="CFD7E7">
                <a:alpha val="89800"/>
              </a:srgbClr>
            </a:solidFill>
            <a:ln cap="flat" cmpd="sng" w="9525">
              <a:solidFill>
                <a:srgbClr val="CFD7E7">
                  <a:alpha val="89800"/>
                </a:srgbClr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7" name="Shape 277"/>
            <p:cNvSpPr txBox="1"/>
            <p:nvPr/>
          </p:nvSpPr>
          <p:spPr>
            <a:xfrm>
              <a:off x="4123880" y="1428037"/>
              <a:ext cx="1284600" cy="10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525" lIns="0" rIns="91525" wrap="square" tIns="91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Não podem ser associadas probabilidades conhecidas.</a:t>
              </a:r>
            </a:p>
          </p:txBody>
        </p:sp>
        <p:sp>
          <p:nvSpPr>
            <p:cNvPr id="278" name="Shape 278"/>
            <p:cNvSpPr/>
            <p:nvPr/>
          </p:nvSpPr>
          <p:spPr>
            <a:xfrm>
              <a:off x="3063590" y="214"/>
              <a:ext cx="1019400" cy="1019400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9" name="Shape 279"/>
            <p:cNvSpPr txBox="1"/>
            <p:nvPr/>
          </p:nvSpPr>
          <p:spPr>
            <a:xfrm>
              <a:off x="3212893" y="149518"/>
              <a:ext cx="720900" cy="720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" sz="13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Incerteza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 rot="-1716214">
            <a:off x="6898867" y="4092530"/>
            <a:ext cx="1991450" cy="54914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EXEMLO</a:t>
            </a:r>
          </a:p>
        </p:txBody>
      </p:sp>
      <p:sp>
        <p:nvSpPr>
          <p:cNvPr id="285" name="Shape 285"/>
          <p:cNvSpPr/>
          <p:nvPr/>
        </p:nvSpPr>
        <p:spPr>
          <a:xfrm>
            <a:off x="14377" y="327594"/>
            <a:ext cx="91155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6950" rIns="106950" wrap="square" tIns="5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Terminologia geral da área de conhecimento de riscos</a:t>
            </a:r>
          </a:p>
        </p:txBody>
      </p:sp>
      <p:grpSp>
        <p:nvGrpSpPr>
          <p:cNvPr id="286" name="Shape 286"/>
          <p:cNvGrpSpPr/>
          <p:nvPr/>
        </p:nvGrpSpPr>
        <p:grpSpPr>
          <a:xfrm>
            <a:off x="957015" y="1018106"/>
            <a:ext cx="7230150" cy="2793678"/>
            <a:chOff x="3753" y="0"/>
            <a:chExt cx="6257161" cy="2330590"/>
          </a:xfrm>
        </p:grpSpPr>
        <p:sp>
          <p:nvSpPr>
            <p:cNvPr id="287" name="Shape 287"/>
            <p:cNvSpPr/>
            <p:nvPr/>
          </p:nvSpPr>
          <p:spPr>
            <a:xfrm>
              <a:off x="3753" y="645081"/>
              <a:ext cx="3052200" cy="359100"/>
            </a:xfrm>
            <a:prstGeom prst="rect">
              <a:avLst/>
            </a:prstGeom>
            <a:gradFill>
              <a:gsLst>
                <a:gs pos="0">
                  <a:srgbClr val="275488"/>
                </a:gs>
                <a:gs pos="80000">
                  <a:srgbClr val="346EB2"/>
                </a:gs>
                <a:gs pos="100000">
                  <a:srgbClr val="336EB5"/>
                </a:gs>
              </a:gsLst>
              <a:lin ang="16200038" scaled="0"/>
            </a:gradFill>
            <a:ln cap="flat" cmpd="sng" w="9525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3752" y="779941"/>
              <a:ext cx="224100" cy="2241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cap="flat" cmpd="sng" w="9525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3753" y="0"/>
              <a:ext cx="3052200" cy="64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0" name="Shape 290"/>
            <p:cNvSpPr txBox="1"/>
            <p:nvPr/>
          </p:nvSpPr>
          <p:spPr>
            <a:xfrm>
              <a:off x="3753" y="0"/>
              <a:ext cx="3052200" cy="64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25" lIns="24500" rIns="24500" wrap="square" tIns="16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Riscos Conhecidos</a:t>
              </a:r>
            </a:p>
          </p:txBody>
        </p:sp>
        <p:sp>
          <p:nvSpPr>
            <p:cNvPr id="291" name="Shape 291"/>
            <p:cNvSpPr/>
            <p:nvPr/>
          </p:nvSpPr>
          <p:spPr>
            <a:xfrm>
              <a:off x="3752" y="1302620"/>
              <a:ext cx="224100" cy="224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4674AA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217412" y="1153396"/>
              <a:ext cx="28386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3" name="Shape 293"/>
            <p:cNvSpPr txBox="1"/>
            <p:nvPr/>
          </p:nvSpPr>
          <p:spPr>
            <a:xfrm>
              <a:off x="217412" y="1153396"/>
              <a:ext cx="28386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525" lIns="91525" rIns="91525" wrap="square" tIns="9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Foram previamente identificados e analisados, portanto, podem ter respostas planejadas;</a:t>
              </a:r>
            </a:p>
          </p:txBody>
        </p:sp>
        <p:sp>
          <p:nvSpPr>
            <p:cNvPr id="294" name="Shape 294"/>
            <p:cNvSpPr/>
            <p:nvPr/>
          </p:nvSpPr>
          <p:spPr>
            <a:xfrm>
              <a:off x="3752" y="1832563"/>
              <a:ext cx="224100" cy="224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5F87B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217412" y="1728190"/>
              <a:ext cx="2838600" cy="53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6" name="Shape 296"/>
            <p:cNvSpPr txBox="1"/>
            <p:nvPr/>
          </p:nvSpPr>
          <p:spPr>
            <a:xfrm>
              <a:off x="217412" y="1728190"/>
              <a:ext cx="2838600" cy="53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525" lIns="91525" rIns="91525" wrap="square" tIns="9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Riscos conhecidos, que não podem ser gerenciados de forma proativa, devem ter uma reserva de contingência atrelada.</a:t>
              </a:r>
            </a:p>
          </p:txBody>
        </p:sp>
        <p:sp>
          <p:nvSpPr>
            <p:cNvPr id="297" name="Shape 297"/>
            <p:cNvSpPr/>
            <p:nvPr/>
          </p:nvSpPr>
          <p:spPr>
            <a:xfrm>
              <a:off x="3208655" y="645081"/>
              <a:ext cx="3052200" cy="359100"/>
            </a:xfrm>
            <a:prstGeom prst="rect">
              <a:avLst/>
            </a:prstGeom>
            <a:gradFill>
              <a:gsLst>
                <a:gs pos="0">
                  <a:srgbClr val="6E819F"/>
                </a:gs>
                <a:gs pos="80000">
                  <a:srgbClr val="90AAD2"/>
                </a:gs>
                <a:gs pos="100000">
                  <a:srgbClr val="90ABD4"/>
                </a:gs>
              </a:gsLst>
              <a:lin ang="16200038" scaled="0"/>
            </a:gradFill>
            <a:ln cap="flat" cmpd="sng" w="9525">
              <a:solidFill>
                <a:srgbClr val="9EB2D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3208655" y="779941"/>
              <a:ext cx="224099" cy="2241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cap="flat" cmpd="sng" w="9525">
              <a:solidFill>
                <a:srgbClr val="9EB2D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3208655" y="0"/>
              <a:ext cx="3052200" cy="64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0" name="Shape 300"/>
            <p:cNvSpPr txBox="1"/>
            <p:nvPr/>
          </p:nvSpPr>
          <p:spPr>
            <a:xfrm>
              <a:off x="3208655" y="0"/>
              <a:ext cx="3052200" cy="64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25" lIns="24500" rIns="24500" wrap="square" tIns="16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Riscos desconhecidos</a:t>
              </a:r>
            </a:p>
          </p:txBody>
        </p:sp>
        <p:sp>
          <p:nvSpPr>
            <p:cNvPr id="301" name="Shape 301"/>
            <p:cNvSpPr/>
            <p:nvPr/>
          </p:nvSpPr>
          <p:spPr>
            <a:xfrm>
              <a:off x="3208655" y="1302620"/>
              <a:ext cx="224099" cy="224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7F9BC6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3422314" y="1153396"/>
              <a:ext cx="28386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3" name="Shape 303"/>
            <p:cNvSpPr txBox="1"/>
            <p:nvPr/>
          </p:nvSpPr>
          <p:spPr>
            <a:xfrm>
              <a:off x="3422314" y="1153396"/>
              <a:ext cx="28386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525" lIns="91525" rIns="91525" wrap="square" tIns="9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Não podem ser gerenciados de forma proativa e, desta forma, podem ter uma reserva gerencial;</a:t>
              </a:r>
            </a:p>
          </p:txBody>
        </p:sp>
        <p:sp>
          <p:nvSpPr>
            <p:cNvPr id="304" name="Shape 304"/>
            <p:cNvSpPr/>
            <p:nvPr/>
          </p:nvSpPr>
          <p:spPr>
            <a:xfrm>
              <a:off x="3208655" y="1865125"/>
              <a:ext cx="224099" cy="224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9EB2D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3422314" y="1728190"/>
              <a:ext cx="2838600" cy="6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950" lIns="106950" rIns="106950" wrap="square" tIns="10695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6" name="Shape 306"/>
            <p:cNvSpPr txBox="1"/>
            <p:nvPr/>
          </p:nvSpPr>
          <p:spPr>
            <a:xfrm>
              <a:off x="3422314" y="1728190"/>
              <a:ext cx="2838600" cy="6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525" lIns="91525" rIns="91525" wrap="square" tIns="9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Um risco negativo do projeto que já ocorreu também é considerado uma questão de projeto (problema).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