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6" r:id="rId5"/>
    <p:sldId id="265" r:id="rId6"/>
    <p:sldId id="264" r:id="rId7"/>
    <p:sldId id="263" r:id="rId8"/>
    <p:sldId id="262" r:id="rId9"/>
    <p:sldId id="261" r:id="rId10"/>
    <p:sldId id="259" r:id="rId11"/>
    <p:sldId id="258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65" d="100"/>
          <a:sy n="165" d="100"/>
        </p:scale>
        <p:origin x="148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134B5C-AD40-4FE7-A6BE-BE7CEC4CF3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819B7C-9B0B-4D8A-9C87-149D32F04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771D2E-3A68-4C71-9262-1BE580DE9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2013-40B0-41EB-933D-A02E1651441F}" type="datetimeFigureOut">
              <a:rPr lang="pt-BR" smtClean="0"/>
              <a:t>22/06/2020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167F99-CE52-4583-A0B8-130811074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7D603C-0E11-4A7D-B52C-B2D1A107A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509B-773C-449E-AE23-B05CAF72A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550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478C6-092A-4B4F-BA78-5283F2D64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C0D221B-CBFC-4CF3-A8B8-13E32F67A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8CE4E16-BE1F-4BF1-8E41-3305B08F3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2013-40B0-41EB-933D-A02E1651441F}" type="datetimeFigureOut">
              <a:rPr lang="pt-BR" smtClean="0"/>
              <a:t>22/06/2020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168FCC-3525-446C-85E1-66976018E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B6F8B1-2638-4791-BFEC-EF3779BE3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509B-773C-449E-AE23-B05CAF72A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914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2C6F780-2FE0-4A94-91C4-CF9966749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0F19589-2739-42E9-BBCD-BA0E050FD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7F280A-B0BF-4779-BE08-AB8DD4634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2013-40B0-41EB-933D-A02E1651441F}" type="datetimeFigureOut">
              <a:rPr lang="pt-BR" smtClean="0"/>
              <a:t>22/06/2020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81ABCC6-DCCD-4B50-926D-83CD901A7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A50208E-5A73-4B58-903B-A2B42A105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509B-773C-449E-AE23-B05CAF72A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852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ABD171-B042-4EC4-A789-0F18F0ABF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5051D1-9B48-4C78-AF6B-72A28223D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5B86D39-848B-4A68-A180-BB2F9D2EE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2013-40B0-41EB-933D-A02E1651441F}" type="datetimeFigureOut">
              <a:rPr lang="pt-BR" smtClean="0"/>
              <a:t>22/06/2020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825B75-49C7-4210-A853-A7A04902D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D31E4E-1CCC-4A3D-BC91-1972604DE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509B-773C-449E-AE23-B05CAF72A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8384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0A7A7-D9E9-4010-9207-CFEE7013D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A9364F-B1E3-45A8-93B1-554926C51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AB2CFA-90B5-4975-908E-5B85F4BFE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2013-40B0-41EB-933D-A02E1651441F}" type="datetimeFigureOut">
              <a:rPr lang="pt-BR" smtClean="0"/>
              <a:t>22/06/2020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BA8BDEC-74A7-4951-A780-DB47E61F6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CE7F1C-A068-450D-89C2-62A99BD12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509B-773C-449E-AE23-B05CAF72A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5064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9FD5C8-7ED1-4549-A913-420F32CA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4227E0-69F6-4FDC-84D5-3FA2CADC43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ED42926-4C46-4C12-83DA-2E4098C56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3D2C3E5-2D6A-40D1-B23E-731A3FFC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2013-40B0-41EB-933D-A02E1651441F}" type="datetimeFigureOut">
              <a:rPr lang="pt-BR" smtClean="0"/>
              <a:t>22/06/2020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D68E776-DF84-4E85-BC87-085C4A8C7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1FFE9D0-B995-433B-A7EC-FE900E6B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509B-773C-449E-AE23-B05CAF72A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8581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36B7F-C3DD-496F-9F07-805D61CAA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70364A0-7062-48A2-A707-30CBD7677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E49DF13-0433-4ABF-B90B-A4DD02159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E5457AC-CE25-405D-9DB6-FF5E633247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F3375F2-076B-49BE-89F9-F6624D63D6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6E6DCD5-AD39-471E-AF80-CDFACFD43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2013-40B0-41EB-933D-A02E1651441F}" type="datetimeFigureOut">
              <a:rPr lang="pt-BR" smtClean="0"/>
              <a:t>22/06/2020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9B90A3A-2EB4-41BC-817D-CA909EFC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6D3E668-ADE9-41CC-BB3E-BB17AAEA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509B-773C-449E-AE23-B05CAF72A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59FD0C-6B44-405F-89C2-DC4E06D63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9DC699F-48A1-4496-8BF0-1931F430C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2013-40B0-41EB-933D-A02E1651441F}" type="datetimeFigureOut">
              <a:rPr lang="pt-BR" smtClean="0"/>
              <a:t>22/06/2020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4A10B88-3B34-4634-B25C-0A981FCDF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0EB00A3-0C74-419B-A214-6BD08FAF4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509B-773C-449E-AE23-B05CAF72A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35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494F0F0-F858-4A71-894C-75AD619CA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2013-40B0-41EB-933D-A02E1651441F}" type="datetimeFigureOut">
              <a:rPr lang="pt-BR" smtClean="0"/>
              <a:t>22/06/2020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7C2B749-02B1-4654-8F11-6E7703E5E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D88B2DF-0DBE-4324-A832-C43F4FE0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509B-773C-449E-AE23-B05CAF72A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006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DF4A28-BFBD-40CC-8D19-34C10F42D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A9C2B8-23E2-4E01-BBE5-11401E00D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2F3BC13-ADC8-4064-8BDE-83327299D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45C507E-94B0-44E5-8581-B0B6586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2013-40B0-41EB-933D-A02E1651441F}" type="datetimeFigureOut">
              <a:rPr lang="pt-BR" smtClean="0"/>
              <a:t>22/06/2020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AA10D56-0748-4A4C-9207-B690C4E9C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8CB2BC1-99EE-439B-80AD-39A48A97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509B-773C-449E-AE23-B05CAF72A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30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B521F7-E1E4-4140-9011-6933182B7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7E28A64-4903-4E23-ACCD-D1502E003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ABD1AEB-53A0-45D8-BFCA-384940D0C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76BA664-3CB3-4335-BBCA-2AE43EF2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2013-40B0-41EB-933D-A02E1651441F}" type="datetimeFigureOut">
              <a:rPr lang="pt-BR" smtClean="0"/>
              <a:t>22/06/2020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FE12B4-57AC-49B8-B997-8E68030F3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483319-303D-46DB-96E5-9BA08890A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509B-773C-449E-AE23-B05CAF72A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2513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5FD849A-3248-4C79-92CD-3E938D4B4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6A2692-0232-4BBA-978E-038AD554F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2F8781-853D-45B3-92C0-C4333A206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C2013-40B0-41EB-933D-A02E1651441F}" type="datetimeFigureOut">
              <a:rPr lang="pt-BR" smtClean="0"/>
              <a:t>22/06/2020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DFD076-52D7-4344-A98C-3CC7C951D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6DD8C1-7DFF-4AE8-9CA6-323431561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D509B-773C-449E-AE23-B05CAF72A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557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795DE076-1D33-49C3-B8E7-7C35D9F79F04}"/>
              </a:ext>
            </a:extLst>
          </p:cNvPr>
          <p:cNvSpPr txBox="1"/>
          <p:nvPr/>
        </p:nvSpPr>
        <p:spPr>
          <a:xfrm>
            <a:off x="5278642" y="3718375"/>
            <a:ext cx="162256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Vídeo 2.1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0BDD67A-2B4D-4300-9CAA-4B9C2B5F7A34}"/>
              </a:ext>
            </a:extLst>
          </p:cNvPr>
          <p:cNvSpPr txBox="1"/>
          <p:nvPr/>
        </p:nvSpPr>
        <p:spPr>
          <a:xfrm>
            <a:off x="5363602" y="3032918"/>
            <a:ext cx="1452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Aula 2</a:t>
            </a:r>
            <a:endParaRPr lang="pt-BR" sz="32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699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E61EE95-98AD-4C4F-A871-823290294965}"/>
              </a:ext>
            </a:extLst>
          </p:cNvPr>
          <p:cNvSpPr txBox="1"/>
          <p:nvPr/>
        </p:nvSpPr>
        <p:spPr>
          <a:xfrm>
            <a:off x="2664160" y="1254645"/>
            <a:ext cx="6851556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LAVAGEM DE DINHEIRO OU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OCULTAÇÃO DE BENS, DIREITOS E VALORES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11360AD-7747-407C-A4FD-98D2DA17B0B4}"/>
              </a:ext>
            </a:extLst>
          </p:cNvPr>
          <p:cNvSpPr txBox="1"/>
          <p:nvPr/>
        </p:nvSpPr>
        <p:spPr>
          <a:xfrm>
            <a:off x="2140426" y="3188247"/>
            <a:ext cx="9114243" cy="2238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Define como lavagem de dinheiro o ato de ocultar ou dissimular a natureza, a origem, localização, disposição, movimentação ou propriedade de bens, direitos ou valores provenientes, direta ou indiretamente, de infração penal;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Pena de reclusão de 3 a 10 anos e multa, de acordo com o disposto no item 2.3.1.2 – responsabilidade administrativa.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63A482-1346-4D05-9AF1-F7048B1262E1}"/>
              </a:ext>
            </a:extLst>
          </p:cNvPr>
          <p:cNvSpPr txBox="1"/>
          <p:nvPr/>
        </p:nvSpPr>
        <p:spPr>
          <a:xfrm>
            <a:off x="2140430" y="2643963"/>
            <a:ext cx="79111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Legislação e regulamentação Correlata: 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Lei 9.613/1998 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AAEB4174-73B7-4EF8-A142-5AAA9AB25A4C}"/>
              </a:ext>
            </a:extLst>
          </p:cNvPr>
          <p:cNvCxnSpPr>
            <a:cxnSpLocks/>
          </p:cNvCxnSpPr>
          <p:nvPr/>
        </p:nvCxnSpPr>
        <p:spPr>
          <a:xfrm>
            <a:off x="2004036" y="2659003"/>
            <a:ext cx="0" cy="337613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7B50468-F631-42D1-974D-9E17B53B782F}"/>
              </a:ext>
            </a:extLst>
          </p:cNvPr>
          <p:cNvSpPr txBox="1"/>
          <p:nvPr/>
        </p:nvSpPr>
        <p:spPr>
          <a:xfrm>
            <a:off x="2140426" y="5604246"/>
            <a:ext cx="28184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Crime inafiançável</a:t>
            </a:r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30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C50E2A3-B9DC-4C18-979A-C8EFF0B19786}"/>
              </a:ext>
            </a:extLst>
          </p:cNvPr>
          <p:cNvSpPr txBox="1"/>
          <p:nvPr/>
        </p:nvSpPr>
        <p:spPr>
          <a:xfrm>
            <a:off x="2664160" y="1254645"/>
            <a:ext cx="6851556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LAVAGEM DE DINHEIRO OU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OCULTAÇÃO DE BENS, DIREITOS E VALORES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4837C04-B05C-48C2-8DDD-AEB0855873B3}"/>
              </a:ext>
            </a:extLst>
          </p:cNvPr>
          <p:cNvSpPr txBox="1"/>
          <p:nvPr/>
        </p:nvSpPr>
        <p:spPr>
          <a:xfrm>
            <a:off x="2140427" y="3065699"/>
            <a:ext cx="8973776" cy="3115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Observar a compatibilidade entre a movimentação de recursos e a atividade econômica e capacidade financeira do cliente;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Origem dos recursos movimentados;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beneficiários finais (depósitos e transferências);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Depósitos em espécie, saques em espécie. Saque em espécie por meio de cartão pré-pago ou pedido de provisionamento para saque, </a:t>
            </a: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valor igual ou superior a R$100.000,00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55427F2-CA36-4803-84B7-29AE91FF8C6A}"/>
              </a:ext>
            </a:extLst>
          </p:cNvPr>
          <p:cNvSpPr txBox="1"/>
          <p:nvPr/>
        </p:nvSpPr>
        <p:spPr>
          <a:xfrm>
            <a:off x="2140430" y="2521415"/>
            <a:ext cx="6601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Registros de serviços e operações financeiras: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D297D18F-05A9-4D0D-8C06-11E0F293980C}"/>
              </a:ext>
            </a:extLst>
          </p:cNvPr>
          <p:cNvCxnSpPr>
            <a:cxnSpLocks/>
          </p:cNvCxnSpPr>
          <p:nvPr/>
        </p:nvCxnSpPr>
        <p:spPr>
          <a:xfrm>
            <a:off x="2004036" y="2536455"/>
            <a:ext cx="0" cy="364490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55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67989A3-9ED5-4D4E-A67D-85190ECC1D34}"/>
              </a:ext>
            </a:extLst>
          </p:cNvPr>
          <p:cNvSpPr txBox="1"/>
          <p:nvPr/>
        </p:nvSpPr>
        <p:spPr>
          <a:xfrm>
            <a:off x="2664160" y="1254645"/>
            <a:ext cx="6851556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LAVAGEM DE DINHEIRO OU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OCULTAÇÃO DE BENS, DIREITOS E VALORES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918B25C-7B1D-49B9-9B6E-3FD661206208}"/>
              </a:ext>
            </a:extLst>
          </p:cNvPr>
          <p:cNvSpPr txBox="1"/>
          <p:nvPr/>
        </p:nvSpPr>
        <p:spPr>
          <a:xfrm>
            <a:off x="2140427" y="3065699"/>
            <a:ext cx="8634403" cy="3115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Conforme circular 3.461/2009, as informações deverão ser mantidas e conservadas durante o período: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10 anos – para informações e registros de operações e transferência de recursos;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5 anos – para informações e registros de todos os serviços financeiros prestados e de todas as operações com os clientes e em seu nome, incluindo informações cadastrais.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27EE21E-5279-4C4E-89D0-9A2796DD8B25}"/>
              </a:ext>
            </a:extLst>
          </p:cNvPr>
          <p:cNvSpPr txBox="1"/>
          <p:nvPr/>
        </p:nvSpPr>
        <p:spPr>
          <a:xfrm>
            <a:off x="2140430" y="2521415"/>
            <a:ext cx="59170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Manutenção de informações e registros: 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A0ECA4DC-97F9-4EF6-ADB3-4A5CF8CC1783}"/>
              </a:ext>
            </a:extLst>
          </p:cNvPr>
          <p:cNvCxnSpPr>
            <a:cxnSpLocks/>
          </p:cNvCxnSpPr>
          <p:nvPr/>
        </p:nvCxnSpPr>
        <p:spPr>
          <a:xfrm>
            <a:off x="2004036" y="2536455"/>
            <a:ext cx="0" cy="364490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79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C030ECD-93FB-4BF0-BADC-3188E749EB97}"/>
              </a:ext>
            </a:extLst>
          </p:cNvPr>
          <p:cNvSpPr txBox="1"/>
          <p:nvPr/>
        </p:nvSpPr>
        <p:spPr>
          <a:xfrm>
            <a:off x="2664160" y="1254645"/>
            <a:ext cx="6851556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LAVAGEM DE DINHEIRO OU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OCULTAÇÃO DE BENS, DIREITOS E VALORES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8206EC2-0FD7-4527-8F5F-4DBD2DD72959}"/>
              </a:ext>
            </a:extLst>
          </p:cNvPr>
          <p:cNvSpPr txBox="1"/>
          <p:nvPr/>
        </p:nvSpPr>
        <p:spPr>
          <a:xfrm>
            <a:off x="2140427" y="3640425"/>
            <a:ext cx="8973776" cy="13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Colocação;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Ocultação;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Integração.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C02A4DF-F7A2-4086-88D3-5D034F1E503F}"/>
              </a:ext>
            </a:extLst>
          </p:cNvPr>
          <p:cNvSpPr txBox="1"/>
          <p:nvPr/>
        </p:nvSpPr>
        <p:spPr>
          <a:xfrm>
            <a:off x="2140430" y="3096141"/>
            <a:ext cx="30909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Processos utilizados: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995FB003-6092-417F-BE08-B43DF388B873}"/>
              </a:ext>
            </a:extLst>
          </p:cNvPr>
          <p:cNvCxnSpPr>
            <a:cxnSpLocks/>
          </p:cNvCxnSpPr>
          <p:nvPr/>
        </p:nvCxnSpPr>
        <p:spPr>
          <a:xfrm>
            <a:off x="2004036" y="3111181"/>
            <a:ext cx="0" cy="189057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77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41B6001-C5A9-4D8E-9F51-DA22AAC7778F}"/>
              </a:ext>
            </a:extLst>
          </p:cNvPr>
          <p:cNvSpPr txBox="1"/>
          <p:nvPr/>
        </p:nvSpPr>
        <p:spPr>
          <a:xfrm>
            <a:off x="2664160" y="1254645"/>
            <a:ext cx="6851556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LAVAGEM DE DINHEIRO OU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OCULTAÇÃO DE BENS, DIREITOS E VALORES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DB311F-9FCE-4DE1-A4A4-85E9E50CE5FB}"/>
              </a:ext>
            </a:extLst>
          </p:cNvPr>
          <p:cNvSpPr txBox="1"/>
          <p:nvPr/>
        </p:nvSpPr>
        <p:spPr>
          <a:xfrm>
            <a:off x="2140427" y="3640425"/>
            <a:ext cx="8785233" cy="179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Colocação:</a:t>
            </a:r>
            <a:endParaRPr lang="pt-BR" sz="19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 a etapa onde o dinheiro ilícito é introduzido no sistema econômico, através de atividades comerciais e movimentações financeiras, geralmente divididas em pequenas somas.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5C7C241-FC97-425A-A1F0-A3AF65CCDAEE}"/>
              </a:ext>
            </a:extLst>
          </p:cNvPr>
          <p:cNvSpPr txBox="1"/>
          <p:nvPr/>
        </p:nvSpPr>
        <p:spPr>
          <a:xfrm>
            <a:off x="2140430" y="3096141"/>
            <a:ext cx="30909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Processos utilizados: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A8F33425-FCC7-4249-ADFF-EEF1B7F3A177}"/>
              </a:ext>
            </a:extLst>
          </p:cNvPr>
          <p:cNvCxnSpPr>
            <a:cxnSpLocks/>
          </p:cNvCxnSpPr>
          <p:nvPr/>
        </p:nvCxnSpPr>
        <p:spPr>
          <a:xfrm>
            <a:off x="2004036" y="3111181"/>
            <a:ext cx="0" cy="23291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45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CFC6872-64E7-4670-A19B-CDAC70CF830B}"/>
              </a:ext>
            </a:extLst>
          </p:cNvPr>
          <p:cNvSpPr txBox="1"/>
          <p:nvPr/>
        </p:nvSpPr>
        <p:spPr>
          <a:xfrm>
            <a:off x="2664160" y="1254645"/>
            <a:ext cx="6851556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LAVAGEM DE DINHEIRO OU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OCULTAÇÃO DE BENS, DIREITOS E VALORES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36DCBC1-D191-4D9D-8890-A729AD5A7000}"/>
              </a:ext>
            </a:extLst>
          </p:cNvPr>
          <p:cNvSpPr txBox="1"/>
          <p:nvPr/>
        </p:nvSpPr>
        <p:spPr>
          <a:xfrm>
            <a:off x="2140427" y="3640425"/>
            <a:ext cx="8483578" cy="179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Ocultação:</a:t>
            </a:r>
          </a:p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Consiste na realização de diversas operações complexas, tanto nacionais como internacionais, visando dificultar o rastreamento contábil do dinheiro ilícito.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244AD87-3CF9-4525-AB57-E8967804A7CA}"/>
              </a:ext>
            </a:extLst>
          </p:cNvPr>
          <p:cNvSpPr txBox="1"/>
          <p:nvPr/>
        </p:nvSpPr>
        <p:spPr>
          <a:xfrm>
            <a:off x="2140430" y="3096141"/>
            <a:ext cx="30909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Processos utilizados: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3D61401B-D166-4AFF-B4B8-10AC274478F2}"/>
              </a:ext>
            </a:extLst>
          </p:cNvPr>
          <p:cNvCxnSpPr>
            <a:cxnSpLocks/>
          </p:cNvCxnSpPr>
          <p:nvPr/>
        </p:nvCxnSpPr>
        <p:spPr>
          <a:xfrm>
            <a:off x="2004036" y="3111181"/>
            <a:ext cx="0" cy="23291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12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03745FC-F8C1-4E14-B3FE-368AE08C4FD7}"/>
              </a:ext>
            </a:extLst>
          </p:cNvPr>
          <p:cNvSpPr txBox="1"/>
          <p:nvPr/>
        </p:nvSpPr>
        <p:spPr>
          <a:xfrm>
            <a:off x="2664160" y="1254645"/>
            <a:ext cx="6851556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LAVAGEM DE DINHEIRO OU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OCULTAÇÃO DE BENS, DIREITOS E VALORES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9DE58A9-FEA7-416C-A71C-76A02F265D50}"/>
              </a:ext>
            </a:extLst>
          </p:cNvPr>
          <p:cNvSpPr txBox="1"/>
          <p:nvPr/>
        </p:nvSpPr>
        <p:spPr>
          <a:xfrm>
            <a:off x="2140427" y="3640425"/>
            <a:ext cx="8464717" cy="13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Integração:</a:t>
            </a:r>
          </a:p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Após a ocultação de sua origem, o dinheiro é incorporado formalmente ao sistema econômico.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6B11602-6ACF-47BB-968B-C6B6DA01AA59}"/>
              </a:ext>
            </a:extLst>
          </p:cNvPr>
          <p:cNvSpPr txBox="1"/>
          <p:nvPr/>
        </p:nvSpPr>
        <p:spPr>
          <a:xfrm>
            <a:off x="2140430" y="3096141"/>
            <a:ext cx="30909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Processos utilizados: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B9322DEE-A3E9-4BCE-ABED-427F3D5E3C6E}"/>
              </a:ext>
            </a:extLst>
          </p:cNvPr>
          <p:cNvCxnSpPr>
            <a:cxnSpLocks/>
          </p:cNvCxnSpPr>
          <p:nvPr/>
        </p:nvCxnSpPr>
        <p:spPr>
          <a:xfrm>
            <a:off x="2004036" y="3111181"/>
            <a:ext cx="0" cy="189057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23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DCA84E4-A979-48DF-B307-83C8CAB7BBB3}"/>
              </a:ext>
            </a:extLst>
          </p:cNvPr>
          <p:cNvSpPr txBox="1"/>
          <p:nvPr/>
        </p:nvSpPr>
        <p:spPr>
          <a:xfrm>
            <a:off x="2664160" y="1254645"/>
            <a:ext cx="6851556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LAVAGEM DE DINHEIRO OU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OCULTAÇÃO DE BENS, DIREITOS E VALORES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1E96AF2-3156-406B-8241-87FF2D5673E6}"/>
              </a:ext>
            </a:extLst>
          </p:cNvPr>
          <p:cNvSpPr txBox="1"/>
          <p:nvPr/>
        </p:nvSpPr>
        <p:spPr>
          <a:xfrm>
            <a:off x="2140427" y="3468428"/>
            <a:ext cx="7974531" cy="2238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Considerados agentes públicos que desempenham ou tenham desempenhado, </a:t>
            </a: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 últimos 5 (cinco) anos 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Brasil ou em países, territórios e dependências estrangeiros, cargos, empregos ou funções públicas relevantes, assim como seus representantes e familiares e outras pessoas do seu relacionamento próximo.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8BE8B0F-535A-449D-8658-26BF1E631F70}"/>
              </a:ext>
            </a:extLst>
          </p:cNvPr>
          <p:cNvSpPr txBox="1"/>
          <p:nvPr/>
        </p:nvSpPr>
        <p:spPr>
          <a:xfrm>
            <a:off x="2140430" y="2924144"/>
            <a:ext cx="55130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Pessoas Politicamente Expostas (PEP)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463E6CF3-FF0B-43DE-AC26-42E628DA17CF}"/>
              </a:ext>
            </a:extLst>
          </p:cNvPr>
          <p:cNvCxnSpPr>
            <a:cxnSpLocks/>
          </p:cNvCxnSpPr>
          <p:nvPr/>
        </p:nvCxnSpPr>
        <p:spPr>
          <a:xfrm>
            <a:off x="2004036" y="2939184"/>
            <a:ext cx="0" cy="276774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46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54E7458-BC4C-4625-808F-50DFE3E0DA7C}"/>
              </a:ext>
            </a:extLst>
          </p:cNvPr>
          <p:cNvSpPr txBox="1"/>
          <p:nvPr/>
        </p:nvSpPr>
        <p:spPr>
          <a:xfrm>
            <a:off x="2664160" y="1254645"/>
            <a:ext cx="6851556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LAVAGEM DE DINHEIRO OU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OCULTAÇÃO DE BENS, DIREITOS E VALORES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2D733CA-980F-45E1-B2C5-5BD518DFD3A1}"/>
              </a:ext>
            </a:extLst>
          </p:cNvPr>
          <p:cNvSpPr txBox="1"/>
          <p:nvPr/>
        </p:nvSpPr>
        <p:spPr>
          <a:xfrm>
            <a:off x="2140430" y="2745035"/>
            <a:ext cx="5513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Pessoas Politicamente Expostas (PEP)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1D9324C2-8017-4FEB-8DA8-DE5EE5021EE5}"/>
              </a:ext>
            </a:extLst>
          </p:cNvPr>
          <p:cNvCxnSpPr>
            <a:cxnSpLocks/>
          </p:cNvCxnSpPr>
          <p:nvPr/>
        </p:nvCxnSpPr>
        <p:spPr>
          <a:xfrm>
            <a:off x="2004036" y="2760075"/>
            <a:ext cx="0" cy="329193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3F9A5E4E-B092-4BFE-A020-63F2383B5758}"/>
              </a:ext>
            </a:extLst>
          </p:cNvPr>
          <p:cNvSpPr txBox="1"/>
          <p:nvPr/>
        </p:nvSpPr>
        <p:spPr>
          <a:xfrm>
            <a:off x="2140427" y="3289319"/>
            <a:ext cx="8728676" cy="267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Clientes brasileiros:</a:t>
            </a:r>
          </a:p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Ministros, deputados senadores; presidente, vice-presidente de autarquias, fundações públicas, empresas públicas, empresas de economia mista; procurador geral da república, membros do poder judiciário; membros do conselho do ministério público, governadores, prefeitos, presidentes da câmara municipais.</a:t>
            </a:r>
          </a:p>
        </p:txBody>
      </p:sp>
    </p:spTree>
    <p:extLst>
      <p:ext uri="{BB962C8B-B14F-4D97-AF65-F5344CB8AC3E}">
        <p14:creationId xmlns:p14="http://schemas.microsoft.com/office/powerpoint/2010/main" val="6572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0407CA3-FDE0-49E9-9D38-49532A2D21B6}"/>
              </a:ext>
            </a:extLst>
          </p:cNvPr>
          <p:cNvSpPr txBox="1"/>
          <p:nvPr/>
        </p:nvSpPr>
        <p:spPr>
          <a:xfrm>
            <a:off x="2664160" y="1254645"/>
            <a:ext cx="6851556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LAVAGEM DE DINHEIRO OU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OCULTAÇÃO DE BENS, DIREITOS E VALORES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A6B80AE-EC12-41EE-8D7B-273D54C04E0D}"/>
              </a:ext>
            </a:extLst>
          </p:cNvPr>
          <p:cNvSpPr txBox="1"/>
          <p:nvPr/>
        </p:nvSpPr>
        <p:spPr>
          <a:xfrm>
            <a:off x="2140430" y="2584779"/>
            <a:ext cx="5513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Pessoas Politicamente Expostas (PEP)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A470C8EB-BCB2-419E-91F4-054242124DF6}"/>
              </a:ext>
            </a:extLst>
          </p:cNvPr>
          <p:cNvCxnSpPr>
            <a:cxnSpLocks/>
          </p:cNvCxnSpPr>
          <p:nvPr/>
        </p:nvCxnSpPr>
        <p:spPr>
          <a:xfrm>
            <a:off x="2004036" y="2599819"/>
            <a:ext cx="0" cy="364490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343D1F57-D229-4013-A53D-1CD33EC47546}"/>
              </a:ext>
            </a:extLst>
          </p:cNvPr>
          <p:cNvSpPr txBox="1"/>
          <p:nvPr/>
        </p:nvSpPr>
        <p:spPr>
          <a:xfrm>
            <a:off x="2140427" y="3129063"/>
            <a:ext cx="7974524" cy="3115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Clientes estrangeiros:</a:t>
            </a:r>
          </a:p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instituições financeiras devem adotar providências, como: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Declaração expressa do cliente a respeito da sua classificação;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Recorrer a informações publicamente disponíveis;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Consultar base de dados comerciais sobre PEP;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Pessoas que exercem ou exerceram importantes funções públicas em outro país.</a:t>
            </a:r>
            <a:endParaRPr lang="pt-BR" sz="19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6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A814031-ECD1-4A68-B256-C23024E9FCEB}"/>
              </a:ext>
            </a:extLst>
          </p:cNvPr>
          <p:cNvSpPr txBox="1"/>
          <p:nvPr/>
        </p:nvSpPr>
        <p:spPr>
          <a:xfrm>
            <a:off x="2973525" y="3183433"/>
            <a:ext cx="6232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Compliance Legal, Ética e API </a:t>
            </a:r>
          </a:p>
        </p:txBody>
      </p:sp>
    </p:spTree>
    <p:extLst>
      <p:ext uri="{BB962C8B-B14F-4D97-AF65-F5344CB8AC3E}">
        <p14:creationId xmlns:p14="http://schemas.microsoft.com/office/powerpoint/2010/main" val="1752185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5666DD0-B956-42E8-9E2E-F0CE1E5419F0}"/>
              </a:ext>
            </a:extLst>
          </p:cNvPr>
          <p:cNvSpPr txBox="1"/>
          <p:nvPr/>
        </p:nvSpPr>
        <p:spPr>
          <a:xfrm>
            <a:off x="2664160" y="1254645"/>
            <a:ext cx="6851556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LAVAGEM DE DINHEIRO OU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OCULTAÇÃO DE BENS, DIREITOS E VALORES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F1B8752-9415-43F5-8858-22638B8B4DF3}"/>
              </a:ext>
            </a:extLst>
          </p:cNvPr>
          <p:cNvSpPr txBox="1"/>
          <p:nvPr/>
        </p:nvSpPr>
        <p:spPr>
          <a:xfrm>
            <a:off x="1953693" y="2156225"/>
            <a:ext cx="829676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COAF – Conselho de controle de atividade financeira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C2AE9F3A-E4B0-4AD2-8AC3-6AC1645BDC29}"/>
              </a:ext>
            </a:extLst>
          </p:cNvPr>
          <p:cNvCxnSpPr>
            <a:cxnSpLocks/>
          </p:cNvCxnSpPr>
          <p:nvPr/>
        </p:nvCxnSpPr>
        <p:spPr>
          <a:xfrm>
            <a:off x="2004034" y="2854341"/>
            <a:ext cx="0" cy="354133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7344AF63-ACEF-453F-A3EF-0CFA6FCE3982}"/>
              </a:ext>
            </a:extLst>
          </p:cNvPr>
          <p:cNvSpPr txBox="1"/>
          <p:nvPr/>
        </p:nvSpPr>
        <p:spPr>
          <a:xfrm>
            <a:off x="2140425" y="3280014"/>
            <a:ext cx="8926644" cy="3115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Disciplinar, aplicar penas administrativas, sem prejuízo da competência de outros órgãos e entidades;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Coordenar e propor mecanismos de cooperação e de troca de informações que viabilizem ações rápidas e eficientes no combate à ocultação ou dissimulação de bens, direitos e valores;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Receber, examinar e identificar as ocorrências suspeitas de atividades ilícitas de lavagem de dinheiro.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451EF7E-4248-496B-9867-F187C9C16EE7}"/>
              </a:ext>
            </a:extLst>
          </p:cNvPr>
          <p:cNvSpPr txBox="1"/>
          <p:nvPr/>
        </p:nvSpPr>
        <p:spPr>
          <a:xfrm>
            <a:off x="2140427" y="2839301"/>
            <a:ext cx="82967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Objetivos:</a:t>
            </a:r>
          </a:p>
        </p:txBody>
      </p:sp>
    </p:spTree>
    <p:extLst>
      <p:ext uri="{BB962C8B-B14F-4D97-AF65-F5344CB8AC3E}">
        <p14:creationId xmlns:p14="http://schemas.microsoft.com/office/powerpoint/2010/main" val="175098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0F6850E-DCCD-4F4E-9CC5-95FFC2C675C2}"/>
              </a:ext>
            </a:extLst>
          </p:cNvPr>
          <p:cNvSpPr txBox="1"/>
          <p:nvPr/>
        </p:nvSpPr>
        <p:spPr>
          <a:xfrm>
            <a:off x="2664160" y="1254645"/>
            <a:ext cx="6851556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LAVAGEM DE DINHEIRO OU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OCULTAÇÃO DE BENS, DIREITOS E VALORES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C033E2A-6B8D-47CD-B987-448264823A40}"/>
              </a:ext>
            </a:extLst>
          </p:cNvPr>
          <p:cNvCxnSpPr>
            <a:cxnSpLocks/>
          </p:cNvCxnSpPr>
          <p:nvPr/>
        </p:nvCxnSpPr>
        <p:spPr>
          <a:xfrm>
            <a:off x="2004036" y="3571999"/>
            <a:ext cx="0" cy="125776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634C4E60-0AED-49B7-A670-C19FC13FF752}"/>
              </a:ext>
            </a:extLst>
          </p:cNvPr>
          <p:cNvSpPr txBox="1"/>
          <p:nvPr/>
        </p:nvSpPr>
        <p:spPr>
          <a:xfrm>
            <a:off x="2140426" y="3468428"/>
            <a:ext cx="8296753" cy="13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Auxilia nos processos internos de tomada de decisão, representando um veículo rápido e eficaz de </a:t>
            </a: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captação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tratamento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disponibilização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guarda de dados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8C6FADE-798E-418D-BBBD-BF680435ED42}"/>
              </a:ext>
            </a:extLst>
          </p:cNvPr>
          <p:cNvSpPr txBox="1"/>
          <p:nvPr/>
        </p:nvSpPr>
        <p:spPr>
          <a:xfrm>
            <a:off x="1953693" y="2156225"/>
            <a:ext cx="829676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COAF – Conselho de controle de atividade financeira</a:t>
            </a:r>
          </a:p>
        </p:txBody>
      </p:sp>
    </p:spTree>
    <p:extLst>
      <p:ext uri="{BB962C8B-B14F-4D97-AF65-F5344CB8AC3E}">
        <p14:creationId xmlns:p14="http://schemas.microsoft.com/office/powerpoint/2010/main" val="208307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7096B4A-763E-4617-B1CF-7DABA8554DB6}"/>
              </a:ext>
            </a:extLst>
          </p:cNvPr>
          <p:cNvSpPr txBox="1"/>
          <p:nvPr/>
        </p:nvSpPr>
        <p:spPr>
          <a:xfrm>
            <a:off x="2664160" y="1254645"/>
            <a:ext cx="6851556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LAVAGEM DE DINHEIRO OU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OCULTAÇÃO DE BENS, DIREITOS E VALORES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3408E3-7E15-4528-B5C5-9B01AB1A2F8F}"/>
              </a:ext>
            </a:extLst>
          </p:cNvPr>
          <p:cNvSpPr txBox="1"/>
          <p:nvPr/>
        </p:nvSpPr>
        <p:spPr>
          <a:xfrm>
            <a:off x="2140429" y="3117436"/>
            <a:ext cx="82967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Exemplos de operações suspeitas e atípicas: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5FF6C36F-86FB-487B-A461-B9B173703F07}"/>
              </a:ext>
            </a:extLst>
          </p:cNvPr>
          <p:cNvCxnSpPr>
            <a:cxnSpLocks/>
          </p:cNvCxnSpPr>
          <p:nvPr/>
        </p:nvCxnSpPr>
        <p:spPr>
          <a:xfrm>
            <a:off x="2004036" y="3132476"/>
            <a:ext cx="0" cy="282059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D53B832C-B64A-40DC-9441-61072341CA2B}"/>
              </a:ext>
            </a:extLst>
          </p:cNvPr>
          <p:cNvSpPr txBox="1"/>
          <p:nvPr/>
        </p:nvSpPr>
        <p:spPr>
          <a:xfrm>
            <a:off x="2140426" y="3661720"/>
            <a:ext cx="9435669" cy="2238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Operações acima de R$10.000,00 (valor referencial de monitoramento);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Operações acima de R$50.000,00 (saques ou depósitos em espécies);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Vários depósitos de valores diversos numa mesma conta;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Constituição de empresa e/ou aumento de capital social com integralização, em espécie, acima de R$100.000,00 em único mês calendário.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705C927-EB0A-445A-9549-79623E63B24E}"/>
              </a:ext>
            </a:extLst>
          </p:cNvPr>
          <p:cNvSpPr txBox="1"/>
          <p:nvPr/>
        </p:nvSpPr>
        <p:spPr>
          <a:xfrm>
            <a:off x="1953693" y="2156225"/>
            <a:ext cx="829676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COAF – Conselho de controle de atividade financeira</a:t>
            </a:r>
          </a:p>
        </p:txBody>
      </p:sp>
    </p:spTree>
    <p:extLst>
      <p:ext uri="{BB962C8B-B14F-4D97-AF65-F5344CB8AC3E}">
        <p14:creationId xmlns:p14="http://schemas.microsoft.com/office/powerpoint/2010/main" val="17876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B8BE945-C157-4280-9D13-977B849D9BFB}"/>
              </a:ext>
            </a:extLst>
          </p:cNvPr>
          <p:cNvSpPr txBox="1"/>
          <p:nvPr/>
        </p:nvSpPr>
        <p:spPr>
          <a:xfrm>
            <a:off x="2664160" y="1254645"/>
            <a:ext cx="6851556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LAVAGEM DE DINHEIRO OU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OCULTAÇÃO DE BENS, DIREITOS E VALORES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BCDC7654-9970-41F4-8EB0-053E736374D0}"/>
              </a:ext>
            </a:extLst>
          </p:cNvPr>
          <p:cNvCxnSpPr>
            <a:cxnSpLocks/>
          </p:cNvCxnSpPr>
          <p:nvPr/>
        </p:nvCxnSpPr>
        <p:spPr>
          <a:xfrm>
            <a:off x="2004036" y="3494820"/>
            <a:ext cx="0" cy="2480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124C90E1-6335-46A3-8C66-E4EE2738A7F1}"/>
              </a:ext>
            </a:extLst>
          </p:cNvPr>
          <p:cNvSpPr txBox="1"/>
          <p:nvPr/>
        </p:nvSpPr>
        <p:spPr>
          <a:xfrm>
            <a:off x="2140426" y="3355031"/>
            <a:ext cx="9492245" cy="267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 intergovernamental;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Criada em 1989, com sede em Paris;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Principal órgão no sistema internacional de prevenção a lavagem de dinheiro;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Elaborou padrões internacionais a serem seguidos pelos países contra o financiamento ao terrorismo e prevenção a lavagem de dinheiro:                       40 recomendações e 9 recomendações especiais.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775F6D3-8D25-48A7-BB94-8D47F8CB4AB0}"/>
              </a:ext>
            </a:extLst>
          </p:cNvPr>
          <p:cNvSpPr txBox="1"/>
          <p:nvPr/>
        </p:nvSpPr>
        <p:spPr>
          <a:xfrm>
            <a:off x="1160940" y="2156225"/>
            <a:ext cx="99335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GAFI – Grupo de ação financeira contra lavagem de dinheiro</a:t>
            </a:r>
          </a:p>
          <a:p>
            <a:pPr algn="ctr"/>
            <a:r>
              <a:rPr lang="pt-BR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financiamento ao terrorismo</a:t>
            </a:r>
          </a:p>
        </p:txBody>
      </p:sp>
    </p:spTree>
    <p:extLst>
      <p:ext uri="{BB962C8B-B14F-4D97-AF65-F5344CB8AC3E}">
        <p14:creationId xmlns:p14="http://schemas.microsoft.com/office/powerpoint/2010/main" val="304342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1008FBD-3AEE-472A-B645-EDEA43214921}"/>
              </a:ext>
            </a:extLst>
          </p:cNvPr>
          <p:cNvSpPr txBox="1"/>
          <p:nvPr/>
        </p:nvSpPr>
        <p:spPr>
          <a:xfrm>
            <a:off x="5278643" y="3360155"/>
            <a:ext cx="162256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Vídeo 2.2</a:t>
            </a:r>
          </a:p>
        </p:txBody>
      </p:sp>
    </p:spTree>
    <p:extLst>
      <p:ext uri="{BB962C8B-B14F-4D97-AF65-F5344CB8AC3E}">
        <p14:creationId xmlns:p14="http://schemas.microsoft.com/office/powerpoint/2010/main" val="2923565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B4361158-F3D5-4722-BA76-7C07837D09F6}"/>
              </a:ext>
            </a:extLst>
          </p:cNvPr>
          <p:cNvCxnSpPr>
            <a:cxnSpLocks/>
          </p:cNvCxnSpPr>
          <p:nvPr/>
        </p:nvCxnSpPr>
        <p:spPr>
          <a:xfrm>
            <a:off x="1784117" y="3097273"/>
            <a:ext cx="0" cy="1234667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ACE881D4-05A1-4E02-A499-683BBE2173C9}"/>
              </a:ext>
            </a:extLst>
          </p:cNvPr>
          <p:cNvSpPr txBox="1"/>
          <p:nvPr/>
        </p:nvSpPr>
        <p:spPr>
          <a:xfrm>
            <a:off x="1920507" y="2970605"/>
            <a:ext cx="9492245" cy="13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Visam garantir, com precisão e a qualquer tempo, a identidade (quem é), a atividade (o que faz) e a coerência na origem e na movimentação de recursos dos clientes permanentes ou eventuais, pessoas naturais ou jurídicas.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478E389-321E-4E81-81EE-364477496C52}"/>
              </a:ext>
            </a:extLst>
          </p:cNvPr>
          <p:cNvSpPr txBox="1"/>
          <p:nvPr/>
        </p:nvSpPr>
        <p:spPr>
          <a:xfrm>
            <a:off x="4216738" y="1141521"/>
            <a:ext cx="3746538" cy="981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CONHEÇA SEU CLIENTE</a:t>
            </a:r>
          </a:p>
          <a:p>
            <a:pPr algn="ctr"/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KYC – </a:t>
            </a:r>
            <a:r>
              <a:rPr lang="pt-BR" sz="21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Know Your Customer</a:t>
            </a:r>
            <a:endParaRPr lang="pt-BR" sz="21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02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4A95753-14C7-4790-93F0-5254B60304D0}"/>
              </a:ext>
            </a:extLst>
          </p:cNvPr>
          <p:cNvSpPr txBox="1"/>
          <p:nvPr/>
        </p:nvSpPr>
        <p:spPr>
          <a:xfrm>
            <a:off x="2140426" y="2455802"/>
            <a:ext cx="82967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Práticas adotadas: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72485E3-D3F9-41B7-BB90-61EE932AECD1}"/>
              </a:ext>
            </a:extLst>
          </p:cNvPr>
          <p:cNvSpPr txBox="1"/>
          <p:nvPr/>
        </p:nvSpPr>
        <p:spPr>
          <a:xfrm>
            <a:off x="4216738" y="1141521"/>
            <a:ext cx="3746538" cy="981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CONHEÇA SEU CLIENTE</a:t>
            </a:r>
          </a:p>
          <a:p>
            <a:pPr algn="ctr"/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KYC – </a:t>
            </a:r>
            <a:r>
              <a:rPr lang="pt-BR" sz="21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Know Your Customer</a:t>
            </a:r>
            <a:endParaRPr lang="pt-BR" sz="21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1E0F2A0-519C-4F7C-8008-05A866E62575}"/>
              </a:ext>
            </a:extLst>
          </p:cNvPr>
          <p:cNvCxnSpPr>
            <a:cxnSpLocks/>
          </p:cNvCxnSpPr>
          <p:nvPr/>
        </p:nvCxnSpPr>
        <p:spPr>
          <a:xfrm>
            <a:off x="2004036" y="2551863"/>
            <a:ext cx="0" cy="389909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F13FE57C-E407-46CD-8080-452CA2CEE5B8}"/>
              </a:ext>
            </a:extLst>
          </p:cNvPr>
          <p:cNvSpPr txBox="1"/>
          <p:nvPr/>
        </p:nvSpPr>
        <p:spPr>
          <a:xfrm>
            <a:off x="2140425" y="2978853"/>
            <a:ext cx="9492245" cy="3554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endParaRPr lang="pt-BR" sz="19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Atualização e adequação das informações cadastrais dos clientes como procedimentos contínuos de atualização (Resolução 2025/1993 BACEN);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Análise dos instrumentos utilizados nas suas operações, da capacidade financeira e atividade econômica dos interessados e indicativos de irregularidade ou ilegalidade dos beneficiários;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Origem e destino dos recursos;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Comunicar as operações suspeitas aos órgãos competentes.</a:t>
            </a:r>
          </a:p>
        </p:txBody>
      </p:sp>
      <p:sp>
        <p:nvSpPr>
          <p:cNvPr id="6" name="CaixaDeTexto 1">
            <a:extLst>
              <a:ext uri="{FF2B5EF4-FFF2-40B4-BE49-F238E27FC236}">
                <a16:creationId xmlns:a16="http://schemas.microsoft.com/office/drawing/2014/main" id="{D17E89FC-A813-44E7-98AD-1CB1264DDA61}"/>
              </a:ext>
            </a:extLst>
          </p:cNvPr>
          <p:cNvSpPr txBox="1"/>
          <p:nvPr/>
        </p:nvSpPr>
        <p:spPr>
          <a:xfrm>
            <a:off x="2140425" y="2978853"/>
            <a:ext cx="82967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Manter cadastro por 5 anos:</a:t>
            </a:r>
          </a:p>
        </p:txBody>
      </p:sp>
    </p:spTree>
    <p:extLst>
      <p:ext uri="{BB962C8B-B14F-4D97-AF65-F5344CB8AC3E}">
        <p14:creationId xmlns:p14="http://schemas.microsoft.com/office/powerpoint/2010/main" val="3144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B5573F3-1A3A-4869-97EF-81FEB5909EB6}"/>
              </a:ext>
            </a:extLst>
          </p:cNvPr>
          <p:cNvSpPr txBox="1"/>
          <p:nvPr/>
        </p:nvSpPr>
        <p:spPr>
          <a:xfrm>
            <a:off x="3818322" y="1254645"/>
            <a:ext cx="4543231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NORMAS E PADRÕES ÉTICOS</a:t>
            </a:r>
            <a:endParaRPr lang="pt-BR" sz="245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F514A3-1BCE-4678-87A6-41CEEEC06066}"/>
              </a:ext>
            </a:extLst>
          </p:cNvPr>
          <p:cNvSpPr txBox="1"/>
          <p:nvPr/>
        </p:nvSpPr>
        <p:spPr>
          <a:xfrm>
            <a:off x="2122506" y="3595465"/>
            <a:ext cx="7946975" cy="92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Informação ou fato relevante, que não é de domínio público e que pode ser utilizada em benefício próprio ou de terceiros.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1CD65F9-D2EC-4B0E-A768-D051B04BF23F}"/>
              </a:ext>
            </a:extLst>
          </p:cNvPr>
          <p:cNvSpPr txBox="1"/>
          <p:nvPr/>
        </p:nvSpPr>
        <p:spPr>
          <a:xfrm>
            <a:off x="2122509" y="3202012"/>
            <a:ext cx="38972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Informações privilegiadas: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BB10950A-CFEA-4708-B2FC-076FF11A1A0C}"/>
              </a:ext>
            </a:extLst>
          </p:cNvPr>
          <p:cNvCxnSpPr>
            <a:cxnSpLocks/>
          </p:cNvCxnSpPr>
          <p:nvPr/>
        </p:nvCxnSpPr>
        <p:spPr>
          <a:xfrm>
            <a:off x="1986115" y="3217052"/>
            <a:ext cx="0" cy="130116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00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FB1BAC0-2E6B-4661-A1E3-47FADD19BD45}"/>
              </a:ext>
            </a:extLst>
          </p:cNvPr>
          <p:cNvSpPr txBox="1"/>
          <p:nvPr/>
        </p:nvSpPr>
        <p:spPr>
          <a:xfrm>
            <a:off x="3818322" y="1254645"/>
            <a:ext cx="4543231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NORMAS E PADRÕES ÉTICOS</a:t>
            </a:r>
            <a:endParaRPr lang="pt-BR" sz="245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771E93E-8F64-42DF-BB51-55B3DCB751D3}"/>
              </a:ext>
            </a:extLst>
          </p:cNvPr>
          <p:cNvSpPr txBox="1"/>
          <p:nvPr/>
        </p:nvSpPr>
        <p:spPr>
          <a:xfrm>
            <a:off x="2122506" y="3595465"/>
            <a:ext cx="7946975" cy="92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Indivíduo que, dispondo de informações privilegiadas, utiliza-as em benefício próprio ou de terceiros de seu interesse.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BD38FF9-D834-4762-A983-802B6C96C356}"/>
              </a:ext>
            </a:extLst>
          </p:cNvPr>
          <p:cNvSpPr txBox="1"/>
          <p:nvPr/>
        </p:nvSpPr>
        <p:spPr>
          <a:xfrm>
            <a:off x="2122509" y="3202012"/>
            <a:ext cx="21707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Insider Trader</a:t>
            </a:r>
            <a:endParaRPr lang="pt-BR" sz="22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450D4993-D258-4D9F-A261-2A4B2535031B}"/>
              </a:ext>
            </a:extLst>
          </p:cNvPr>
          <p:cNvCxnSpPr>
            <a:cxnSpLocks/>
          </p:cNvCxnSpPr>
          <p:nvPr/>
        </p:nvCxnSpPr>
        <p:spPr>
          <a:xfrm>
            <a:off x="1986115" y="3217052"/>
            <a:ext cx="0" cy="130116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82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9117468-B9BA-451E-8CF8-308DDA5FDEA7}"/>
              </a:ext>
            </a:extLst>
          </p:cNvPr>
          <p:cNvSpPr txBox="1"/>
          <p:nvPr/>
        </p:nvSpPr>
        <p:spPr>
          <a:xfrm>
            <a:off x="3818322" y="1254645"/>
            <a:ext cx="4543231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NORMAS E PADRÕES ÉTICOS</a:t>
            </a:r>
            <a:endParaRPr lang="pt-BR" sz="245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3DC8D8F-3048-4139-97C7-217AB138692B}"/>
              </a:ext>
            </a:extLst>
          </p:cNvPr>
          <p:cNvSpPr txBox="1"/>
          <p:nvPr/>
        </p:nvSpPr>
        <p:spPr>
          <a:xfrm>
            <a:off x="2122506" y="3391566"/>
            <a:ext cx="7946975" cy="13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Indivíduo ou instituição que se utiliza de ordens de clientes para o seu próprio benefício, realizando antes para si próprio a operação ordenada pelo cliente.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36A1812-96E8-41A5-980A-C5DE0BDB1BFA}"/>
              </a:ext>
            </a:extLst>
          </p:cNvPr>
          <p:cNvSpPr txBox="1"/>
          <p:nvPr/>
        </p:nvSpPr>
        <p:spPr>
          <a:xfrm>
            <a:off x="2122509" y="2998113"/>
            <a:ext cx="20633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Front Runner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BB975695-BFC9-4C74-B366-B78F5067C72B}"/>
              </a:ext>
            </a:extLst>
          </p:cNvPr>
          <p:cNvCxnSpPr>
            <a:cxnSpLocks/>
          </p:cNvCxnSpPr>
          <p:nvPr/>
        </p:nvCxnSpPr>
        <p:spPr>
          <a:xfrm>
            <a:off x="1986115" y="3013153"/>
            <a:ext cx="0" cy="173974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47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748759C-C455-4835-A112-25247223316F}"/>
              </a:ext>
            </a:extLst>
          </p:cNvPr>
          <p:cNvSpPr txBox="1"/>
          <p:nvPr/>
        </p:nvSpPr>
        <p:spPr>
          <a:xfrm>
            <a:off x="4960457" y="1254645"/>
            <a:ext cx="2258953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COMPLIANCE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3247206-1BA9-48EF-BC93-7AC3E8584E9F}"/>
              </a:ext>
            </a:extLst>
          </p:cNvPr>
          <p:cNvSpPr txBox="1"/>
          <p:nvPr/>
        </p:nvSpPr>
        <p:spPr>
          <a:xfrm>
            <a:off x="2122506" y="2978649"/>
            <a:ext cx="7946988" cy="92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Atuar para fazer cumprir as normas legais e regulamentares, assim como a política e a diretriz da instituição financeira.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20AD5582-E65D-4F52-9EFD-926387247260}"/>
              </a:ext>
            </a:extLst>
          </p:cNvPr>
          <p:cNvCxnSpPr>
            <a:cxnSpLocks/>
          </p:cNvCxnSpPr>
          <p:nvPr/>
        </p:nvCxnSpPr>
        <p:spPr>
          <a:xfrm>
            <a:off x="1986115" y="3035211"/>
            <a:ext cx="0" cy="92275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94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DE09FCC-9921-4FCA-9BEA-C1B8B9421682}"/>
              </a:ext>
            </a:extLst>
          </p:cNvPr>
          <p:cNvSpPr txBox="1"/>
          <p:nvPr/>
        </p:nvSpPr>
        <p:spPr>
          <a:xfrm>
            <a:off x="2810834" y="1254645"/>
            <a:ext cx="6558207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API – ANÁLISE DO PERFIL DO INVESTIDOR</a:t>
            </a:r>
            <a:endParaRPr lang="pt-BR" sz="245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8EF6D6F-86DE-4B67-96FC-E4743BBB9B66}"/>
              </a:ext>
            </a:extLst>
          </p:cNvPr>
          <p:cNvSpPr txBox="1"/>
          <p:nvPr/>
        </p:nvSpPr>
        <p:spPr>
          <a:xfrm>
            <a:off x="2122506" y="2387195"/>
            <a:ext cx="7946975" cy="13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 uma metodologia desenvolvida para obter o </a:t>
            </a: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perfil de investidor 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cliente Pessoa Física e Pessoa Jurídica e verificar a adequação dos investimentos pretendidos a esse perfil.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CB416D76-37C3-4FD4-BC4A-042762FDA6B5}"/>
              </a:ext>
            </a:extLst>
          </p:cNvPr>
          <p:cNvCxnSpPr>
            <a:cxnSpLocks/>
          </p:cNvCxnSpPr>
          <p:nvPr/>
        </p:nvCxnSpPr>
        <p:spPr>
          <a:xfrm>
            <a:off x="1986115" y="2433483"/>
            <a:ext cx="0" cy="355393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53BCB054-4E87-4CD1-A689-0FC4C675A25D}"/>
              </a:ext>
            </a:extLst>
          </p:cNvPr>
          <p:cNvSpPr/>
          <p:nvPr/>
        </p:nvSpPr>
        <p:spPr>
          <a:xfrm>
            <a:off x="2122505" y="3820572"/>
            <a:ext cx="8171563" cy="1710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acordo com a instrução nº 539, da Comissão de Valores Mobiliários - CVM, em vigor a partir de 01/07/2015, e ao código ANBIMA de regulação e melhores práticas para atividade de distribuição de produtos de investimento no varejo.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8824AA8-012B-4E0B-8236-3F502115CDB2}"/>
              </a:ext>
            </a:extLst>
          </p:cNvPr>
          <p:cNvSpPr/>
          <p:nvPr/>
        </p:nvSpPr>
        <p:spPr>
          <a:xfrm>
            <a:off x="2122506" y="5602698"/>
            <a:ext cx="447590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Conhecida também como </a:t>
            </a:r>
            <a:r>
              <a:rPr lang="pt-BR" sz="1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SUITABILITY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pt-BR" sz="1900" dirty="0"/>
          </a:p>
        </p:txBody>
      </p:sp>
    </p:spTree>
    <p:extLst>
      <p:ext uri="{BB962C8B-B14F-4D97-AF65-F5344CB8AC3E}">
        <p14:creationId xmlns:p14="http://schemas.microsoft.com/office/powerpoint/2010/main" val="109461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55E3C21-654C-4840-9A5E-15EE19344EC4}"/>
              </a:ext>
            </a:extLst>
          </p:cNvPr>
          <p:cNvSpPr txBox="1"/>
          <p:nvPr/>
        </p:nvSpPr>
        <p:spPr>
          <a:xfrm>
            <a:off x="2122506" y="3607009"/>
            <a:ext cx="8624042" cy="92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Auxiliar o cliente na tomada de decisão de investimentos e proporcionar mais transparência no momento do investimento.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C8A11F1-001A-4FB5-8490-1174D6323698}"/>
              </a:ext>
            </a:extLst>
          </p:cNvPr>
          <p:cNvSpPr txBox="1"/>
          <p:nvPr/>
        </p:nvSpPr>
        <p:spPr>
          <a:xfrm>
            <a:off x="2122509" y="3213556"/>
            <a:ext cx="14638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Objetivo: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D27ADC4-A4F8-4D41-8AC0-5EC4EB02E373}"/>
              </a:ext>
            </a:extLst>
          </p:cNvPr>
          <p:cNvCxnSpPr>
            <a:cxnSpLocks/>
          </p:cNvCxnSpPr>
          <p:nvPr/>
        </p:nvCxnSpPr>
        <p:spPr>
          <a:xfrm>
            <a:off x="1986115" y="3228596"/>
            <a:ext cx="0" cy="130116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F57F76A5-715D-4A61-9A89-35229A72E4CE}"/>
              </a:ext>
            </a:extLst>
          </p:cNvPr>
          <p:cNvSpPr txBox="1"/>
          <p:nvPr/>
        </p:nvSpPr>
        <p:spPr>
          <a:xfrm>
            <a:off x="2810834" y="1254645"/>
            <a:ext cx="6558207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API – ANÁLISE DO PERFIL DO INVESTIDOR</a:t>
            </a:r>
          </a:p>
        </p:txBody>
      </p:sp>
    </p:spTree>
    <p:extLst>
      <p:ext uri="{BB962C8B-B14F-4D97-AF65-F5344CB8AC3E}">
        <p14:creationId xmlns:p14="http://schemas.microsoft.com/office/powerpoint/2010/main" val="3923542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52781F3-1335-4B7C-9EC0-F76A44C2D297}"/>
              </a:ext>
            </a:extLst>
          </p:cNvPr>
          <p:cNvSpPr txBox="1"/>
          <p:nvPr/>
        </p:nvSpPr>
        <p:spPr>
          <a:xfrm>
            <a:off x="2810834" y="1254645"/>
            <a:ext cx="6558207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API – ANÁLISE DO PERFIL DO INVESTIDOR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AF79003-2B18-4A34-889E-D598967F6B6F}"/>
              </a:ext>
            </a:extLst>
          </p:cNvPr>
          <p:cNvSpPr txBox="1"/>
          <p:nvPr/>
        </p:nvSpPr>
        <p:spPr>
          <a:xfrm>
            <a:off x="2122506" y="2941215"/>
            <a:ext cx="7946975" cy="275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cliente pode recusar-se a responder o questionário, mas deve declarar por escrito ou eletronicamente que optou por não responder o questionário.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Neste caso, o cliente não é classificado em um dos perfis estabelecidos na API e a instituição financeira não poderá ajudá-lo a escolher o melhor investimento, de acordo com seu perfil.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2406F6F-28F5-4B37-9BA3-4862C4FABFC4}"/>
              </a:ext>
            </a:extLst>
          </p:cNvPr>
          <p:cNvSpPr txBox="1"/>
          <p:nvPr/>
        </p:nvSpPr>
        <p:spPr>
          <a:xfrm>
            <a:off x="2122509" y="2547762"/>
            <a:ext cx="22990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Considerações: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95A9C50B-0BCA-45AF-9EAE-D1B14CC5A199}"/>
              </a:ext>
            </a:extLst>
          </p:cNvPr>
          <p:cNvCxnSpPr>
            <a:cxnSpLocks/>
          </p:cNvCxnSpPr>
          <p:nvPr/>
        </p:nvCxnSpPr>
        <p:spPr>
          <a:xfrm>
            <a:off x="1986115" y="2562802"/>
            <a:ext cx="0" cy="305549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41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1348022-87A9-4FEB-80A1-7E4059302639}"/>
              </a:ext>
            </a:extLst>
          </p:cNvPr>
          <p:cNvSpPr txBox="1"/>
          <p:nvPr/>
        </p:nvSpPr>
        <p:spPr>
          <a:xfrm>
            <a:off x="2810834" y="1254645"/>
            <a:ext cx="6558207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API – ANÁLISE DO PERFIL DO INVESTIDOR</a:t>
            </a:r>
            <a:endParaRPr lang="pt-BR" sz="245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060F214-4CA4-4B14-8B93-C245AC410B4D}"/>
              </a:ext>
            </a:extLst>
          </p:cNvPr>
          <p:cNvSpPr txBox="1"/>
          <p:nvPr/>
        </p:nvSpPr>
        <p:spPr>
          <a:xfrm>
            <a:off x="2122506" y="2941215"/>
            <a:ext cx="7946975" cy="275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questionário deverá ser respondido quando o cliente, seja ele Pessoa Física ou Pessoa Jurídica, desejar aplicar em produtos de investimento oferecidos pela  instituição financeira.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respostas apresentadas no questionário têm validade de 720 dias, sendo necessário novo preenchimento quando ocorrer nova aplicação, subsequente a esse prazo.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3A650E2-287D-4B25-AFF6-E7877B8B06E5}"/>
              </a:ext>
            </a:extLst>
          </p:cNvPr>
          <p:cNvSpPr txBox="1"/>
          <p:nvPr/>
        </p:nvSpPr>
        <p:spPr>
          <a:xfrm>
            <a:off x="2122509" y="2547762"/>
            <a:ext cx="22990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Considerações: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0573ACA5-CBF6-4E75-8AA0-14C419515BD9}"/>
              </a:ext>
            </a:extLst>
          </p:cNvPr>
          <p:cNvCxnSpPr>
            <a:cxnSpLocks/>
          </p:cNvCxnSpPr>
          <p:nvPr/>
        </p:nvCxnSpPr>
        <p:spPr>
          <a:xfrm>
            <a:off x="1986115" y="2562802"/>
            <a:ext cx="0" cy="305549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53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2581284-0FBF-4561-B9F2-24A8243F90A7}"/>
              </a:ext>
            </a:extLst>
          </p:cNvPr>
          <p:cNvSpPr txBox="1"/>
          <p:nvPr/>
        </p:nvSpPr>
        <p:spPr>
          <a:xfrm>
            <a:off x="2810834" y="1254645"/>
            <a:ext cx="6558207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API – ANÁLISE DO PERFIL DO INVESTIDOR</a:t>
            </a:r>
            <a:endParaRPr lang="pt-BR" sz="245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2FF082A-B27E-495A-A32E-D1E3B738E996}"/>
              </a:ext>
            </a:extLst>
          </p:cNvPr>
          <p:cNvSpPr txBox="1"/>
          <p:nvPr/>
        </p:nvSpPr>
        <p:spPr>
          <a:xfrm>
            <a:off x="2122506" y="3118411"/>
            <a:ext cx="8605194" cy="18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Os perfis apresentados poderão ser: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Perfil Conservador: 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Cliente que busca segurança acima de tudo em seus investimentos. Perfil voltado para aplicações em renda fixa, podendo aplicar até 10% do valor total investido em fundos de ações.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FB29513-1D7C-47B1-A60B-0B45EEB1E041}"/>
              </a:ext>
            </a:extLst>
          </p:cNvPr>
          <p:cNvSpPr txBox="1"/>
          <p:nvPr/>
        </p:nvSpPr>
        <p:spPr>
          <a:xfrm>
            <a:off x="2122509" y="2724958"/>
            <a:ext cx="22990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Considerações: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CBDAD7B9-9BCE-4191-98F6-D0CC52A40379}"/>
              </a:ext>
            </a:extLst>
          </p:cNvPr>
          <p:cNvCxnSpPr>
            <a:cxnSpLocks/>
          </p:cNvCxnSpPr>
          <p:nvPr/>
        </p:nvCxnSpPr>
        <p:spPr>
          <a:xfrm>
            <a:off x="1986115" y="2739998"/>
            <a:ext cx="0" cy="225527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20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4B87391-4567-459A-AAA7-AAACD71441B0}"/>
              </a:ext>
            </a:extLst>
          </p:cNvPr>
          <p:cNvSpPr txBox="1"/>
          <p:nvPr/>
        </p:nvSpPr>
        <p:spPr>
          <a:xfrm>
            <a:off x="2810834" y="1254645"/>
            <a:ext cx="6558207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API – ANÁLISE DO PERFIL DO INVESTIDOR</a:t>
            </a:r>
            <a:endParaRPr lang="pt-BR" sz="245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02E34E2-4754-47EF-8378-FEDF827A1F2D}"/>
              </a:ext>
            </a:extLst>
          </p:cNvPr>
          <p:cNvSpPr txBox="1"/>
          <p:nvPr/>
        </p:nvSpPr>
        <p:spPr>
          <a:xfrm>
            <a:off x="2122506" y="2978649"/>
            <a:ext cx="8605194" cy="179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Perfil Moderado: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Cliente disposto a correr um pouco de risco para obter maior rentabilidade. Este perfil sugere aplicações em fundos de renda fixa e multimercados, podendo aplicar até 20% do valor total investido em fundos de ações. 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B2D70606-81B4-4B74-9560-A686A671CB68}"/>
              </a:ext>
            </a:extLst>
          </p:cNvPr>
          <p:cNvCxnSpPr>
            <a:cxnSpLocks/>
          </p:cNvCxnSpPr>
          <p:nvPr/>
        </p:nvCxnSpPr>
        <p:spPr>
          <a:xfrm>
            <a:off x="1986115" y="3081003"/>
            <a:ext cx="0" cy="178745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595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8CCBC4B-273B-4F08-99FF-5AF42ED0741B}"/>
              </a:ext>
            </a:extLst>
          </p:cNvPr>
          <p:cNvSpPr txBox="1"/>
          <p:nvPr/>
        </p:nvSpPr>
        <p:spPr>
          <a:xfrm>
            <a:off x="2810834" y="1254645"/>
            <a:ext cx="6558207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API – ANÁLISE DO PERFIL DO INVESTIDOR</a:t>
            </a:r>
            <a:endParaRPr lang="pt-BR" sz="245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3003D5D-FEF6-4D01-AEDD-255240DA185C}"/>
              </a:ext>
            </a:extLst>
          </p:cNvPr>
          <p:cNvSpPr txBox="1"/>
          <p:nvPr/>
        </p:nvSpPr>
        <p:spPr>
          <a:xfrm>
            <a:off x="2113079" y="2978649"/>
            <a:ext cx="8605194" cy="179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Perfil Arrojado: 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Cliente disposto a correr maiores riscos de forma a maximizar seus ganhos no médio e longo prazo. Este perfil sugere aplicações em fundos de renda fixa e multimercados, podendo aplicar até 40% do valor total investido em fundos de ações.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502FD7D3-28B2-4304-B737-164341FEF7D8}"/>
              </a:ext>
            </a:extLst>
          </p:cNvPr>
          <p:cNvCxnSpPr>
            <a:cxnSpLocks/>
          </p:cNvCxnSpPr>
          <p:nvPr/>
        </p:nvCxnSpPr>
        <p:spPr>
          <a:xfrm>
            <a:off x="1976688" y="3081003"/>
            <a:ext cx="0" cy="161354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7856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68778456-6D38-401C-9120-030556C3C99C}"/>
              </a:ext>
            </a:extLst>
          </p:cNvPr>
          <p:cNvSpPr txBox="1"/>
          <p:nvPr/>
        </p:nvSpPr>
        <p:spPr>
          <a:xfrm>
            <a:off x="1286390" y="1254645"/>
            <a:ext cx="9607117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FATORES DETERMINANTES PARA ADEQUAÇÃO DOS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PRODUTOS DE INVESTIMENTO ÀS NECESSIDADES DO CLIENTE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0C985A1-E7CE-4588-978C-839B8C131AAE}"/>
              </a:ext>
            </a:extLst>
          </p:cNvPr>
          <p:cNvCxnSpPr>
            <a:cxnSpLocks/>
          </p:cNvCxnSpPr>
          <p:nvPr/>
        </p:nvCxnSpPr>
        <p:spPr>
          <a:xfrm>
            <a:off x="1976688" y="3572536"/>
            <a:ext cx="0" cy="150828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4C7B023D-FC07-4B35-A093-43D659275D85}"/>
              </a:ext>
            </a:extLst>
          </p:cNvPr>
          <p:cNvSpPr txBox="1"/>
          <p:nvPr/>
        </p:nvSpPr>
        <p:spPr>
          <a:xfrm>
            <a:off x="2122506" y="3391566"/>
            <a:ext cx="8605194" cy="179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 do investimento: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Período em que o cliente deseja manter o investimento;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Preferências declaradas do cliente quanto à assunção de riscos;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Finalidades do investimento.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93576F8-79C3-49BC-A2CE-F89EBFC908AB}"/>
              </a:ext>
            </a:extLst>
          </p:cNvPr>
          <p:cNvSpPr txBox="1"/>
          <p:nvPr/>
        </p:nvSpPr>
        <p:spPr>
          <a:xfrm>
            <a:off x="2122509" y="2998113"/>
            <a:ext cx="70679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acordo com Art. 2º da Instrução CVM 539/2013</a:t>
            </a:r>
          </a:p>
        </p:txBody>
      </p:sp>
    </p:spTree>
    <p:extLst>
      <p:ext uri="{BB962C8B-B14F-4D97-AF65-F5344CB8AC3E}">
        <p14:creationId xmlns:p14="http://schemas.microsoft.com/office/powerpoint/2010/main" val="372188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E01B869-6744-40F8-8018-2604AD7BB3AD}"/>
              </a:ext>
            </a:extLst>
          </p:cNvPr>
          <p:cNvSpPr txBox="1"/>
          <p:nvPr/>
        </p:nvSpPr>
        <p:spPr>
          <a:xfrm>
            <a:off x="1286390" y="1254645"/>
            <a:ext cx="9607117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FATORES DETERMINANTES PARA ADEQUAÇÃO DOS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PRODUTOS DE INVESTIMENTO ÀS NECESSIDADES DO CLIENTE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C0E06E4-93C5-4396-A466-896EB4268D1F}"/>
              </a:ext>
            </a:extLst>
          </p:cNvPr>
          <p:cNvSpPr txBox="1"/>
          <p:nvPr/>
        </p:nvSpPr>
        <p:spPr>
          <a:xfrm>
            <a:off x="2122506" y="3391566"/>
            <a:ext cx="8605194" cy="179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Situação financeira: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 das receitas regulares declaradas pelo cliente;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 e ativos que compõem o patrimônio do cliente;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Necessidade futura de recursos declarada pelo cliente.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08E1E33-6595-4480-B1F4-AC9CA1110DCC}"/>
              </a:ext>
            </a:extLst>
          </p:cNvPr>
          <p:cNvSpPr txBox="1"/>
          <p:nvPr/>
        </p:nvSpPr>
        <p:spPr>
          <a:xfrm>
            <a:off x="2122509" y="2998113"/>
            <a:ext cx="70679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acordo com Art. 2º da Instrução CVM 539/2013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98888C4-3570-41BB-89A6-936CBC225ED6}"/>
              </a:ext>
            </a:extLst>
          </p:cNvPr>
          <p:cNvCxnSpPr>
            <a:cxnSpLocks/>
          </p:cNvCxnSpPr>
          <p:nvPr/>
        </p:nvCxnSpPr>
        <p:spPr>
          <a:xfrm>
            <a:off x="1976688" y="3572536"/>
            <a:ext cx="0" cy="150828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67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B03004C-0635-4C1D-9960-843FE75CBEBA}"/>
              </a:ext>
            </a:extLst>
          </p:cNvPr>
          <p:cNvSpPr txBox="1"/>
          <p:nvPr/>
        </p:nvSpPr>
        <p:spPr>
          <a:xfrm>
            <a:off x="1286390" y="1254645"/>
            <a:ext cx="9607117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FATORES DETERMINANTES PARA ADEQUAÇÃO DOS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PRODUTOS DE INVESTIMENTO ÀS NECESSIDADES DO CLIENTE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6770EF7-8784-4C13-9C12-C3605F4DEB2D}"/>
              </a:ext>
            </a:extLst>
          </p:cNvPr>
          <p:cNvSpPr txBox="1"/>
          <p:nvPr/>
        </p:nvSpPr>
        <p:spPr>
          <a:xfrm>
            <a:off x="2122506" y="3118411"/>
            <a:ext cx="7634229" cy="3115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Conhecimento: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Tipos de produtos, serviços e operações com os quais o cliente tem familiaridade;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natureza, o volume e frequência das operações já realizadas pelo cliente, bem como o período em que tais operações foram realizadas;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Formação acadêmica e experiência profissional.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0A620C8-84C1-408B-9C00-CF59C78B14CA}"/>
              </a:ext>
            </a:extLst>
          </p:cNvPr>
          <p:cNvSpPr txBox="1"/>
          <p:nvPr/>
        </p:nvSpPr>
        <p:spPr>
          <a:xfrm>
            <a:off x="2122509" y="2724958"/>
            <a:ext cx="70679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acordo com Art. 2º da Instrução CVM 539/2013</a:t>
            </a:r>
            <a:endParaRPr lang="pt-BR" sz="22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E699936E-A0BA-4C76-8823-E7182C038DC6}"/>
              </a:ext>
            </a:extLst>
          </p:cNvPr>
          <p:cNvCxnSpPr>
            <a:cxnSpLocks/>
          </p:cNvCxnSpPr>
          <p:nvPr/>
        </p:nvCxnSpPr>
        <p:spPr>
          <a:xfrm>
            <a:off x="1976688" y="3299381"/>
            <a:ext cx="0" cy="286574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32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B8A4880-50DE-4F14-9DBA-D687B17164D2}"/>
              </a:ext>
            </a:extLst>
          </p:cNvPr>
          <p:cNvSpPr txBox="1"/>
          <p:nvPr/>
        </p:nvSpPr>
        <p:spPr>
          <a:xfrm>
            <a:off x="4219069" y="1254645"/>
            <a:ext cx="3741730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CONTROLES INTERNOS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C6DA57A-0192-4E9D-B1E9-E3C3CFF07FBB}"/>
              </a:ext>
            </a:extLst>
          </p:cNvPr>
          <p:cNvSpPr txBox="1"/>
          <p:nvPr/>
        </p:nvSpPr>
        <p:spPr>
          <a:xfrm>
            <a:off x="2037834" y="1808526"/>
            <a:ext cx="8862125" cy="179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Resolução CMN 2.554/1998 – Artigo 1°: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Este artigo obrigou as instituições financeiras a criar controles internos;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controles internos devem ser efetivos e consistentes com a natureza, complexidade e risco das operações realizadas pela instituição financeira. 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A7161A59-D1C3-48FD-BC46-24C57AEFF406}"/>
              </a:ext>
            </a:extLst>
          </p:cNvPr>
          <p:cNvCxnSpPr>
            <a:cxnSpLocks/>
          </p:cNvCxnSpPr>
          <p:nvPr/>
        </p:nvCxnSpPr>
        <p:spPr>
          <a:xfrm>
            <a:off x="1901444" y="1922473"/>
            <a:ext cx="0" cy="160999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BD7F5E6B-CA67-4487-A808-D10627FBB036}"/>
              </a:ext>
            </a:extLst>
          </p:cNvPr>
          <p:cNvSpPr txBox="1"/>
          <p:nvPr/>
        </p:nvSpPr>
        <p:spPr>
          <a:xfrm>
            <a:off x="2037834" y="4594223"/>
            <a:ext cx="9497193" cy="179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Implantação e implementação de uma estrutura de controles internos efetiva;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Estabelecimento de objetivos e procedimentos pertinentes a instituição;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Verificação constante da adoção e do cumprimento dos procedimentos definidos em função do disposto na normativa.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01F24A3-48EA-450F-A927-8B44033A9689}"/>
              </a:ext>
            </a:extLst>
          </p:cNvPr>
          <p:cNvSpPr txBox="1"/>
          <p:nvPr/>
        </p:nvSpPr>
        <p:spPr>
          <a:xfrm>
            <a:off x="2037838" y="4049939"/>
            <a:ext cx="81163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Responsabilidades da diretoria da instituição financeira: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4BC5B5B8-60F6-4BB5-9BE3-BCF7BCCA27AA}"/>
              </a:ext>
            </a:extLst>
          </p:cNvPr>
          <p:cNvCxnSpPr>
            <a:cxnSpLocks/>
          </p:cNvCxnSpPr>
          <p:nvPr/>
        </p:nvCxnSpPr>
        <p:spPr>
          <a:xfrm>
            <a:off x="1901444" y="4146010"/>
            <a:ext cx="0" cy="217779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97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EC73E40-E316-4B5B-831E-266F93490D3B}"/>
              </a:ext>
            </a:extLst>
          </p:cNvPr>
          <p:cNvSpPr txBox="1"/>
          <p:nvPr/>
        </p:nvSpPr>
        <p:spPr>
          <a:xfrm>
            <a:off x="4219069" y="1254645"/>
            <a:ext cx="3741730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CONTROLES INTERNOS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BB3B3B7-0E35-4465-82F2-EF1111BF69F5}"/>
              </a:ext>
            </a:extLst>
          </p:cNvPr>
          <p:cNvSpPr txBox="1"/>
          <p:nvPr/>
        </p:nvSpPr>
        <p:spPr>
          <a:xfrm>
            <a:off x="2037834" y="2583130"/>
            <a:ext cx="9666486" cy="267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Resolução CMN 2.554/1998 – Artigo 2°: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Segregação de atividades a fim de evitar conflitos de interesse e definição                  de responsabilidades;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Definição de responsabilidades dentro da instituição;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Segregação das atividades atribuídas aos integrantes da instituição evitando conflito de interesses;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28AD4845-958A-425D-B3C9-07081D14F6DA}"/>
              </a:ext>
            </a:extLst>
          </p:cNvPr>
          <p:cNvCxnSpPr>
            <a:cxnSpLocks/>
          </p:cNvCxnSpPr>
          <p:nvPr/>
        </p:nvCxnSpPr>
        <p:spPr>
          <a:xfrm>
            <a:off x="1901444" y="2697077"/>
            <a:ext cx="0" cy="256313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74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B7ECB8F-F8C3-4F76-8A0D-5FFBAD32AE85}"/>
              </a:ext>
            </a:extLst>
          </p:cNvPr>
          <p:cNvSpPr txBox="1"/>
          <p:nvPr/>
        </p:nvSpPr>
        <p:spPr>
          <a:xfrm>
            <a:off x="4219069" y="1254645"/>
            <a:ext cx="3741730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CONTROLES INTERNOS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53B6E3-9B49-44D4-BE2F-5A3573B6C959}"/>
              </a:ext>
            </a:extLst>
          </p:cNvPr>
          <p:cNvSpPr txBox="1"/>
          <p:nvPr/>
        </p:nvSpPr>
        <p:spPr>
          <a:xfrm>
            <a:off x="2037834" y="2583130"/>
            <a:ext cx="9666486" cy="254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Acompanhamento sistemático das atividades desenvolvidas, de forma a que se possa avaliar se os objetivos da instituição estão sendo alcançados, se os limites estabelecidos e as leis e regulamentos aplicáveis estão sendo cumpridos, bem como assegurar que quaisquer desvios possam ser corrigidos;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existência de testes periódicos de segurança para os sistemas de informação, em especial para os mantidos em meio eletrônico.</a:t>
            </a:r>
            <a:endParaRPr lang="pt-BR" sz="19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CED9918-3721-44EC-BBC4-7CBB6994589B}"/>
              </a:ext>
            </a:extLst>
          </p:cNvPr>
          <p:cNvCxnSpPr>
            <a:cxnSpLocks/>
          </p:cNvCxnSpPr>
          <p:nvPr/>
        </p:nvCxnSpPr>
        <p:spPr>
          <a:xfrm>
            <a:off x="1901444" y="2697077"/>
            <a:ext cx="0" cy="235618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66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D42DBE-A927-40EE-B118-F964E028EC03}"/>
              </a:ext>
            </a:extLst>
          </p:cNvPr>
          <p:cNvSpPr txBox="1"/>
          <p:nvPr/>
        </p:nvSpPr>
        <p:spPr>
          <a:xfrm>
            <a:off x="3189941" y="1254645"/>
            <a:ext cx="5799986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CHINESE WALL (MURALHA CHINESA)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A21C2E1-C481-49EF-972E-5EC3D9715E43}"/>
              </a:ext>
            </a:extLst>
          </p:cNvPr>
          <p:cNvSpPr txBox="1"/>
          <p:nvPr/>
        </p:nvSpPr>
        <p:spPr>
          <a:xfrm>
            <a:off x="2037834" y="2967623"/>
            <a:ext cx="9666486" cy="92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Procedimento de barreira do fluxo de informações;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Evitar conflito de interesses.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D44C4AC-BD0A-44AE-97F1-87D81D1377A2}"/>
              </a:ext>
            </a:extLst>
          </p:cNvPr>
          <p:cNvCxnSpPr>
            <a:cxnSpLocks/>
          </p:cNvCxnSpPr>
          <p:nvPr/>
        </p:nvCxnSpPr>
        <p:spPr>
          <a:xfrm>
            <a:off x="1901444" y="3081570"/>
            <a:ext cx="0" cy="80880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719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4FEE0E9-A86D-4871-A1A5-1E5236C7297A}"/>
              </a:ext>
            </a:extLst>
          </p:cNvPr>
          <p:cNvSpPr txBox="1"/>
          <p:nvPr/>
        </p:nvSpPr>
        <p:spPr>
          <a:xfrm>
            <a:off x="2608856" y="1254645"/>
            <a:ext cx="6962163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POLÍTICA DE SEGURANÇA DA INFORMAÇÃO </a:t>
            </a:r>
            <a:endParaRPr lang="pt-BR" sz="245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2D98997-E66C-4036-8CFA-FB0113A28FCE}"/>
              </a:ext>
            </a:extLst>
          </p:cNvPr>
          <p:cNvSpPr txBox="1"/>
          <p:nvPr/>
        </p:nvSpPr>
        <p:spPr>
          <a:xfrm>
            <a:off x="2122506" y="2710007"/>
            <a:ext cx="8162036" cy="48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Limitar o acesso à informação.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0D15132-85E6-442F-9AB4-9EB404EB9F4E}"/>
              </a:ext>
            </a:extLst>
          </p:cNvPr>
          <p:cNvSpPr txBox="1"/>
          <p:nvPr/>
        </p:nvSpPr>
        <p:spPr>
          <a:xfrm>
            <a:off x="2122509" y="2316554"/>
            <a:ext cx="27975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Confidencialidade: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C7865CF7-028A-4872-804E-697E404EDB26}"/>
              </a:ext>
            </a:extLst>
          </p:cNvPr>
          <p:cNvCxnSpPr>
            <a:cxnSpLocks/>
          </p:cNvCxnSpPr>
          <p:nvPr/>
        </p:nvCxnSpPr>
        <p:spPr>
          <a:xfrm>
            <a:off x="1986115" y="2331594"/>
            <a:ext cx="0" cy="84402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10AD3AFF-A81E-4338-94C4-E0AABDD5681B}"/>
              </a:ext>
            </a:extLst>
          </p:cNvPr>
          <p:cNvSpPr txBox="1"/>
          <p:nvPr/>
        </p:nvSpPr>
        <p:spPr>
          <a:xfrm>
            <a:off x="2122503" y="4054590"/>
            <a:ext cx="8162036" cy="48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Manter as informações com características originais.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4F52378-AFA0-4AB1-87E3-585A270AD9FB}"/>
              </a:ext>
            </a:extLst>
          </p:cNvPr>
          <p:cNvSpPr txBox="1"/>
          <p:nvPr/>
        </p:nvSpPr>
        <p:spPr>
          <a:xfrm>
            <a:off x="2122506" y="3661137"/>
            <a:ext cx="18982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Integridade: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E843B1D2-3771-4DCB-931B-DEBD4D2B71BE}"/>
              </a:ext>
            </a:extLst>
          </p:cNvPr>
          <p:cNvCxnSpPr>
            <a:cxnSpLocks/>
          </p:cNvCxnSpPr>
          <p:nvPr/>
        </p:nvCxnSpPr>
        <p:spPr>
          <a:xfrm>
            <a:off x="1986112" y="3676177"/>
            <a:ext cx="0" cy="84402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F82BA974-4DFA-4043-B5AB-0A5438FBA2A6}"/>
              </a:ext>
            </a:extLst>
          </p:cNvPr>
          <p:cNvSpPr txBox="1"/>
          <p:nvPr/>
        </p:nvSpPr>
        <p:spPr>
          <a:xfrm>
            <a:off x="2122503" y="5350390"/>
            <a:ext cx="8162036" cy="48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Estar disponível para os usuários autorizados.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D95C73D-5BF2-4EE6-95C9-CA88AD60E413}"/>
              </a:ext>
            </a:extLst>
          </p:cNvPr>
          <p:cNvSpPr txBox="1"/>
          <p:nvPr/>
        </p:nvSpPr>
        <p:spPr>
          <a:xfrm>
            <a:off x="2122506" y="4956937"/>
            <a:ext cx="24545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Disponibilidade: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25D3549E-247B-417E-BB19-FBDD7A1037DC}"/>
              </a:ext>
            </a:extLst>
          </p:cNvPr>
          <p:cNvCxnSpPr>
            <a:cxnSpLocks/>
          </p:cNvCxnSpPr>
          <p:nvPr/>
        </p:nvCxnSpPr>
        <p:spPr>
          <a:xfrm>
            <a:off x="1986112" y="4971977"/>
            <a:ext cx="0" cy="84402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22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AF8933F-4BF8-48BB-A356-CEA90BF86EB0}"/>
              </a:ext>
            </a:extLst>
          </p:cNvPr>
          <p:cNvSpPr txBox="1"/>
          <p:nvPr/>
        </p:nvSpPr>
        <p:spPr>
          <a:xfrm>
            <a:off x="2664160" y="1254645"/>
            <a:ext cx="6851556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LAVAGEM DE DINHEIRO OU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OCULTAÇÃO DE BENS, DIREITOS E VALORES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F958110-3535-4529-BA0F-832C90E11277}"/>
              </a:ext>
            </a:extLst>
          </p:cNvPr>
          <p:cNvSpPr txBox="1"/>
          <p:nvPr/>
        </p:nvSpPr>
        <p:spPr>
          <a:xfrm>
            <a:off x="2122506" y="3684516"/>
            <a:ext cx="8162036" cy="92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Lei 9.613/1998 e Circular BACEN 3461/2009;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Lei 12.683/2012 e suas alterações.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0A82187-7209-4119-915B-9C95DE789CA8}"/>
              </a:ext>
            </a:extLst>
          </p:cNvPr>
          <p:cNvSpPr txBox="1"/>
          <p:nvPr/>
        </p:nvSpPr>
        <p:spPr>
          <a:xfrm>
            <a:off x="2122509" y="3140232"/>
            <a:ext cx="57631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Legislação e regulamentação correlata: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5B4BE1A8-1710-471D-B9B2-BAABBFDE02D4}"/>
              </a:ext>
            </a:extLst>
          </p:cNvPr>
          <p:cNvCxnSpPr>
            <a:cxnSpLocks/>
          </p:cNvCxnSpPr>
          <p:nvPr/>
        </p:nvCxnSpPr>
        <p:spPr>
          <a:xfrm>
            <a:off x="1986115" y="3155272"/>
            <a:ext cx="0" cy="1495727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5853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1969</Words>
  <Application>Microsoft Office PowerPoint</Application>
  <PresentationFormat>Widescreen</PresentationFormat>
  <Paragraphs>187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Open Sans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Mariana Chevrand</dc:creator>
  <cp:lastModifiedBy>Vasco Ginde</cp:lastModifiedBy>
  <cp:revision>17</cp:revision>
  <dcterms:created xsi:type="dcterms:W3CDTF">2020-06-18T17:59:20Z</dcterms:created>
  <dcterms:modified xsi:type="dcterms:W3CDTF">2020-06-23T16:01:32Z</dcterms:modified>
</cp:coreProperties>
</file>