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1" r:id="rId3"/>
    <p:sldMasterId id="2147483672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4f1946acde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4f1946acde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Bom, já entendemos que ter um caminho a seguir pode facilitar muito a vida do vendedor, então nós vamos mostrar um caminho simples e direto aqui nesse curso, que funciona para vendas para pessoas e para empresas, que foi baseado com base na experiência real vivida em várias organizações.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São 4 passos.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 é PESC, um passo a passo para facilitar a sua vida!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Tudo começa na preparação! Antes de você estar com o cliente ao vivo.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Depois passamos para o entendimento dele e de sua necessidade, a dor, o problema, o desejo, a meta.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 seguida buscamos no nosso portfólio a melhor solução e mostramos para ele o valor dela, fazendo ele achar a resposta e comprar a ideia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 seguida partimos para a etapa de negociações e acordos para o fechamento desta venda, que é o início de um processo, a CONSTRUÇÂO de um longo relacionamento, construção do resultado do cliente! Que nós acompanhamos de perto com ele. Agora vamos conhecer um pouco mais desse método.</a:t>
            </a:r>
            <a:endParaRPr/>
          </a:p>
        </p:txBody>
      </p:sp>
      <p:sp>
        <p:nvSpPr>
          <p:cNvPr id="133" name="Google Shape;133;g4f1946acde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4f1946acde_0_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g4f1946acde_0_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Bom, já entendemos que ter um caminho a seguir pode facilitar muito a vida do vendedor, então nós vamos mostrar um caminho simples e direto aqui nesse curso, que funciona para vendas para pessoas e para empresas, que foi baseado com base na experiência real vivida em várias organizações.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São 4 passos.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 é PESC, um passo a passo para facilitar a sua vida!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Tudo começa na preparação! Antes de você estar com o cliente ao vivo.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Depois passamos para o entendimento dele e de sua necessidade, a dor, o problema, o desejo, a meta.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 seguida buscamos no nosso portfólio a melhor solução e mostramos para ele o valor dela, fazendo ele achar a resposta e comprar a ideia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 seguida partimos para a etapa de negociações e acordos para o fechamento desta venda, que é o início de um processo, a CONSTRUÇÂO de um longo relacionamento, construção do resultado do cliente! Que nós acompanhamos de perto com ele. Agora vamos conhecer um pouco mais desse método.</a:t>
            </a:r>
            <a:endParaRPr/>
          </a:p>
        </p:txBody>
      </p:sp>
      <p:sp>
        <p:nvSpPr>
          <p:cNvPr id="149" name="Google Shape;149;g4f1946acde_0_1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Image">
  <p:cSld name="Title and Imag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>
            <p:ph idx="2" type="pic"/>
          </p:nvPr>
        </p:nvSpPr>
        <p:spPr>
          <a:xfrm>
            <a:off x="-1" y="-1786"/>
            <a:ext cx="8809500" cy="43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0" name="Google Shape;80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3" name="Google Shape;93;p20"/>
          <p:cNvSpPr txBox="1"/>
          <p:nvPr>
            <p:ph idx="2" type="body"/>
          </p:nvPr>
        </p:nvSpPr>
        <p:spPr>
          <a:xfrm>
            <a:off x="629841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4" name="Google Shape;94;p20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5" name="Google Shape;95;p20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22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7" name="Google Shape;107;p22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8" name="Google Shape;108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3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5" name="Google Shape;115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7" name="Google Shape;127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hyperlink" Target="https://www.google.com.br/alerts" TargetMode="External"/><Relationship Id="rId5" Type="http://schemas.openxmlformats.org/officeDocument/2006/relationships/image" Target="../media/image6.jpg"/><Relationship Id="rId6" Type="http://schemas.openxmlformats.org/officeDocument/2006/relationships/image" Target="../media/image7.png"/><Relationship Id="rId7" Type="http://schemas.openxmlformats.org/officeDocument/2006/relationships/hyperlink" Target="https://getpocket.com/" TargetMode="External"/><Relationship Id="rId8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4.jpg"/><Relationship Id="rId6" Type="http://schemas.openxmlformats.org/officeDocument/2006/relationships/hyperlink" Target="https://www.resumocast.com.br/blo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/>
          <p:nvPr/>
        </p:nvSpPr>
        <p:spPr>
          <a:xfrm>
            <a:off x="0" y="0"/>
            <a:ext cx="9144000" cy="4434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APLICATIVOS PARA FACILITAR SUA PREPARAÇÃO</a:t>
            </a:r>
            <a:endParaRPr sz="1100"/>
          </a:p>
        </p:txBody>
      </p:sp>
      <p:sp>
        <p:nvSpPr>
          <p:cNvPr id="136" name="Google Shape;136;p26"/>
          <p:cNvSpPr/>
          <p:nvPr/>
        </p:nvSpPr>
        <p:spPr>
          <a:xfrm>
            <a:off x="51949" y="623454"/>
            <a:ext cx="4400400" cy="4405800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26"/>
          <p:cNvPicPr preferRelativeResize="0"/>
          <p:nvPr/>
        </p:nvPicPr>
        <p:blipFill rotWithShape="1">
          <a:blip r:embed="rId3">
            <a:alphaModFix/>
          </a:blip>
          <a:srcRect b="34170" l="23095" r="24642" t="14707"/>
          <a:stretch/>
        </p:blipFill>
        <p:spPr>
          <a:xfrm>
            <a:off x="151048" y="2571750"/>
            <a:ext cx="4220960" cy="23213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google alerts logo" id="138" name="Google Shape;138;p26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3104" y="530003"/>
            <a:ext cx="1160630" cy="542231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  <p:sp>
        <p:nvSpPr>
          <p:cNvPr id="139" name="Google Shape;139;p26"/>
          <p:cNvSpPr/>
          <p:nvPr/>
        </p:nvSpPr>
        <p:spPr>
          <a:xfrm>
            <a:off x="4752778" y="1141013"/>
            <a:ext cx="4120500" cy="9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Por meio do Pocket, você salva páginas da web para ler mais tarde. A ferramenta também possibilita ler artigos off-line e é sincronizada entre computador, smartphone e tablet. Isso significa acesso ao conteúdo salvo a qualquer hora e lugar. É só acessar o site ou app e começar a ler</a:t>
            </a:r>
            <a:endParaRPr sz="1100"/>
          </a:p>
        </p:txBody>
      </p:sp>
      <p:pic>
        <p:nvPicPr>
          <p:cNvPr id="140" name="Google Shape;140;p26"/>
          <p:cNvPicPr preferRelativeResize="0"/>
          <p:nvPr/>
        </p:nvPicPr>
        <p:blipFill rotWithShape="1">
          <a:blip r:embed="rId6">
            <a:alphaModFix/>
          </a:blip>
          <a:srcRect b="33961" l="0" r="45373" t="9455"/>
          <a:stretch/>
        </p:blipFill>
        <p:spPr>
          <a:xfrm>
            <a:off x="4799297" y="2508881"/>
            <a:ext cx="4027490" cy="2345499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6"/>
          <p:cNvSpPr/>
          <p:nvPr/>
        </p:nvSpPr>
        <p:spPr>
          <a:xfrm>
            <a:off x="4572000" y="622171"/>
            <a:ext cx="4482000" cy="4405800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6"/>
          <p:cNvSpPr/>
          <p:nvPr/>
        </p:nvSpPr>
        <p:spPr>
          <a:xfrm>
            <a:off x="151048" y="1158780"/>
            <a:ext cx="4286700" cy="15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 Google Alerts é uma ferramenta gratuita que detecta conteúdos relacionados </a:t>
            </a:r>
            <a:r>
              <a:rPr lang="en" sz="1200">
                <a:solidFill>
                  <a:srgbClr val="3F3F3F"/>
                </a:solidFill>
              </a:rPr>
              <a:t>à</a:t>
            </a: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 frases ou termos que os usuários escolhem.</a:t>
            </a:r>
            <a:endParaRPr sz="1100"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Diariamente a ferramenta envia para o seu e-mail uma lista com conteúdos relevantes que saíram na internet com os termos selecionados.</a:t>
            </a:r>
            <a:endParaRPr sz="1100"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6"/>
          <p:cNvSpPr/>
          <p:nvPr/>
        </p:nvSpPr>
        <p:spPr>
          <a:xfrm>
            <a:off x="1363476" y="662619"/>
            <a:ext cx="2556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https://www.google.com.br/alerts</a:t>
            </a:r>
            <a:endParaRPr sz="1100"/>
          </a:p>
        </p:txBody>
      </p:sp>
      <p:sp>
        <p:nvSpPr>
          <p:cNvPr id="144" name="Google Shape;144;p26"/>
          <p:cNvSpPr/>
          <p:nvPr/>
        </p:nvSpPr>
        <p:spPr>
          <a:xfrm>
            <a:off x="5605514" y="636158"/>
            <a:ext cx="17853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https://getpocket.com/</a:t>
            </a:r>
            <a:endParaRPr sz="1100"/>
          </a:p>
        </p:txBody>
      </p:sp>
      <p:pic>
        <p:nvPicPr>
          <p:cNvPr descr="Resultado de imagem para pocket" id="145" name="Google Shape;145;p26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40825" l="0" r="0" t="10058"/>
          <a:stretch/>
        </p:blipFill>
        <p:spPr>
          <a:xfrm>
            <a:off x="4572000" y="594319"/>
            <a:ext cx="916336" cy="450064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/>
          <p:nvPr/>
        </p:nvSpPr>
        <p:spPr>
          <a:xfrm>
            <a:off x="0" y="0"/>
            <a:ext cx="9144000" cy="4434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APLICATIVOS PARA FACILITAR SUA PREPARAÇÃO</a:t>
            </a:r>
            <a:endParaRPr sz="1100"/>
          </a:p>
        </p:txBody>
      </p:sp>
      <p:sp>
        <p:nvSpPr>
          <p:cNvPr id="152" name="Google Shape;152;p27"/>
          <p:cNvSpPr/>
          <p:nvPr/>
        </p:nvSpPr>
        <p:spPr>
          <a:xfrm>
            <a:off x="51949" y="623454"/>
            <a:ext cx="4400400" cy="4405800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7"/>
          <p:cNvSpPr/>
          <p:nvPr/>
        </p:nvSpPr>
        <p:spPr>
          <a:xfrm>
            <a:off x="4752778" y="1141013"/>
            <a:ext cx="4120500" cy="19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Aproveite seu tempo escutando notícias, resumos de livro, entrevistas e conteúdos diversos que podem agregar valor para sua preparação.</a:t>
            </a:r>
            <a:endParaRPr sz="1100"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Existem muitos canais e muitos aplicativos para organizar e escutar os conteúdos. O Google Podcasts tem uma versão web para usar no computador, além do app que pode ser baixado na loja on-line.</a:t>
            </a:r>
            <a:endParaRPr sz="1100"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Alguns canais para você seguir: </a:t>
            </a:r>
            <a:endParaRPr sz="1100"/>
          </a:p>
        </p:txBody>
      </p:sp>
      <p:sp>
        <p:nvSpPr>
          <p:cNvPr id="154" name="Google Shape;154;p27"/>
          <p:cNvSpPr/>
          <p:nvPr/>
        </p:nvSpPr>
        <p:spPr>
          <a:xfrm>
            <a:off x="4572000" y="622171"/>
            <a:ext cx="4482000" cy="4405800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7"/>
          <p:cNvSpPr/>
          <p:nvPr/>
        </p:nvSpPr>
        <p:spPr>
          <a:xfrm>
            <a:off x="151048" y="1158780"/>
            <a:ext cx="42867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 LinkedIn é muito mais que um currículo virtual. Pesquise seus clientes (pessoas e empresas) e descubra as últimas atividades, formação, grupos que participa, temas de interesse, publicações e informações interessantes para conhecer melhor seu cliente.</a:t>
            </a:r>
            <a:endParaRPr sz="1100"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7"/>
          <p:cNvSpPr/>
          <p:nvPr/>
        </p:nvSpPr>
        <p:spPr>
          <a:xfrm>
            <a:off x="1731091" y="680851"/>
            <a:ext cx="19827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https://www.linkedin.com</a:t>
            </a:r>
            <a:endParaRPr sz="1100"/>
          </a:p>
        </p:txBody>
      </p:sp>
      <p:sp>
        <p:nvSpPr>
          <p:cNvPr id="157" name="Google Shape;157;p27"/>
          <p:cNvSpPr/>
          <p:nvPr/>
        </p:nvSpPr>
        <p:spPr>
          <a:xfrm>
            <a:off x="6221925" y="631813"/>
            <a:ext cx="27840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https://play.google.com/music/podcasts/portal/</a:t>
            </a:r>
            <a:endParaRPr sz="1100"/>
          </a:p>
        </p:txBody>
      </p:sp>
      <p:pic>
        <p:nvPicPr>
          <p:cNvPr descr="Resultado de imagem para linkedin logo" id="158" name="Google Shape;15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912" y="560707"/>
            <a:ext cx="1524000" cy="427902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  <p:pic>
        <p:nvPicPr>
          <p:cNvPr id="159" name="Google Shape;159;p27"/>
          <p:cNvPicPr preferRelativeResize="0"/>
          <p:nvPr/>
        </p:nvPicPr>
        <p:blipFill rotWithShape="1">
          <a:blip r:embed="rId4">
            <a:alphaModFix/>
          </a:blip>
          <a:srcRect b="61763" l="9165" r="55715" t="8602"/>
          <a:stretch/>
        </p:blipFill>
        <p:spPr>
          <a:xfrm>
            <a:off x="283027" y="2584851"/>
            <a:ext cx="3985718" cy="1890899"/>
          </a:xfrm>
          <a:prstGeom prst="rect">
            <a:avLst/>
          </a:prstGeom>
          <a:noFill/>
          <a:ln>
            <a:noFill/>
          </a:ln>
        </p:spPr>
      </p:pic>
      <p:sp>
        <p:nvSpPr>
          <p:cNvPr descr="Resultado de imagem para google podcast logo" id="160" name="Google Shape;160;p27"/>
          <p:cNvSpPr/>
          <p:nvPr/>
        </p:nvSpPr>
        <p:spPr>
          <a:xfrm>
            <a:off x="4457700" y="2457450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Resultado de imagem para google podcast logo" id="161" name="Google Shape;161;p27"/>
          <p:cNvPicPr preferRelativeResize="0"/>
          <p:nvPr/>
        </p:nvPicPr>
        <p:blipFill rotWithShape="1">
          <a:blip r:embed="rId5">
            <a:alphaModFix/>
          </a:blip>
          <a:srcRect b="27946" l="10144" r="6632" t="23256"/>
          <a:stretch/>
        </p:blipFill>
        <p:spPr>
          <a:xfrm>
            <a:off x="4572000" y="560707"/>
            <a:ext cx="1538589" cy="507734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  <p:sp>
        <p:nvSpPr>
          <p:cNvPr id="162" name="Google Shape;162;p27"/>
          <p:cNvSpPr/>
          <p:nvPr/>
        </p:nvSpPr>
        <p:spPr>
          <a:xfrm>
            <a:off x="4339118" y="3125138"/>
            <a:ext cx="4667400" cy="2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67310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https://www.resumocast.com.br/blog/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27"/>
          <p:cNvSpPr/>
          <p:nvPr/>
        </p:nvSpPr>
        <p:spPr>
          <a:xfrm>
            <a:off x="5024918" y="3438175"/>
            <a:ext cx="3040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https://soundcloud.com/casts-for-closers</a:t>
            </a:r>
            <a:endParaRPr sz="1100"/>
          </a:p>
        </p:txBody>
      </p:sp>
      <p:sp>
        <p:nvSpPr>
          <p:cNvPr id="164" name="Google Shape;164;p27"/>
          <p:cNvSpPr/>
          <p:nvPr/>
        </p:nvSpPr>
        <p:spPr>
          <a:xfrm>
            <a:off x="5024918" y="3729406"/>
            <a:ext cx="23316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https://www.likeaboss.com.br/</a:t>
            </a:r>
            <a:endParaRPr sz="1100"/>
          </a:p>
        </p:txBody>
      </p:sp>
      <p:sp>
        <p:nvSpPr>
          <p:cNvPr id="165" name="Google Shape;165;p27"/>
          <p:cNvSpPr/>
          <p:nvPr/>
        </p:nvSpPr>
        <p:spPr>
          <a:xfrm>
            <a:off x="5024918" y="4020636"/>
            <a:ext cx="2047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https://jovemnerd.com.br/</a:t>
            </a:r>
            <a:endParaRPr sz="1100"/>
          </a:p>
        </p:txBody>
      </p:sp>
      <p:sp>
        <p:nvSpPr>
          <p:cNvPr id="166" name="Google Shape;166;p27"/>
          <p:cNvSpPr/>
          <p:nvPr/>
        </p:nvSpPr>
        <p:spPr>
          <a:xfrm>
            <a:off x="5024918" y="4311866"/>
            <a:ext cx="38049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https://experience.hsm.com.br/posts?type=podcast</a:t>
            </a:r>
            <a:endParaRPr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