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326" r:id="rId3"/>
    <p:sldId id="327" r:id="rId4"/>
    <p:sldId id="328" r:id="rId5"/>
    <p:sldId id="329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84" y="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62F9-EA8E-43E0-9CCE-5BC4A3E3A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D1F73-27CC-4E52-8767-918E409B1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AA196-5489-4036-9059-31EA829D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58F2B-540A-4C58-8418-1B44E8C1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47767-3DDA-450E-8458-559541CD8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582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64F6-1909-401F-8ACA-AF0792AC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7812C-08F9-417B-89B1-5D810A065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9150D-A942-4313-A450-EE665A239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A51D8-5980-4ADE-B4C0-DBA3E196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50F97-12B1-4962-894C-9B635D3D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47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18150-64FD-40DF-9E28-4C1187AB4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C5CA3F-332E-468E-943E-410CCE7B9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69A60-627B-4AE5-A968-FDCBA725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B2090-91DF-443A-B204-1D2F7C4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7291E-1CEF-4F12-9DB3-AC7D44737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76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4DB08-827F-42D8-BE38-2D8067176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518B6-D32F-41BB-B8F6-A9698514D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6E54C-F79A-40F3-BA1B-16E8256A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1979-E169-4B0C-A93D-A6DAEC3D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FB8DF-823E-4F44-8D8B-689C4579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276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92B27-FBDE-40A3-877E-9271878A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A2B00-0633-4751-B556-6BD73B926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2B8B1-407B-4C29-811D-304D8A40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25A06-609B-4D88-BA51-0344C875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5A9FD-7E50-407A-A935-DFAE40E98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00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B76C-8433-45B2-AFE0-D88ED89A3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260DB-3E67-4A40-86C7-919B5093E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2A1AD-1C64-4741-B7E2-381A14AA9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761CB-4E7D-4028-8535-AC381C0C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B3BA7-9B34-4376-9747-FD8A82E0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3E1B0-8D9F-46F4-85E2-883B2BE3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20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2DD8-DA1F-445A-A60B-E8F226854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1EB7E-A5E6-489A-BF68-EA6527607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F216B-DC0B-4BF2-BBF3-4D6A02456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1CAABE-1BD8-4F92-8DAD-A96B146A4F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CAC21-33C8-4164-BDD8-2309866EB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8AFE4-9987-4598-A75A-D5DE30ABB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760902-72AE-46B7-BBCA-365CA93C7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E9BE3F-485D-4D54-AEF8-5F936F2F3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11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21EC7-F464-46BD-898E-D58D4DF7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5428E-58F4-4810-8E26-A82879E0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B6D612-627B-49B2-BFFE-1957259E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7C59A-9C16-42AF-8214-F9742F66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7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094725-86A0-4816-8AF0-264FE7E6B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AC1A3F-9150-4FFF-8E6B-7EFC9964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94CC1-15E9-49B5-9A2B-817B1719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00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730B2-1DCB-4707-A792-245D341B4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78E37-DF59-400C-9D35-EBE4D6356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87C11-BAC1-411C-BA12-A5BBD909E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5A573-B764-433D-B97D-69152D94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8917D-3C2E-4E14-ACD9-550306622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F4B-C4EC-45AD-8982-62B5F80F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466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C626B-7E3A-4ED0-80DF-0209146D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95185E-88B7-492C-83EF-95DB7C0BF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2776E-B5A0-445C-91F2-FD53482CF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C829D-1327-42BD-B919-2093E8BEB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054CD-006E-4993-9A5C-90DE1387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0E683-B514-436D-BB35-E9C60D24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0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2B04B-3352-4EAB-887B-414D9E91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CC01B-271C-404A-AF35-6B60442BA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678BE-16D4-47D1-B644-01A7B8D74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D73F3-2042-44A7-A386-2798FF300516}" type="datetimeFigureOut">
              <a:rPr lang="pt-BR" smtClean="0"/>
              <a:t>31/07/2020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93304-7DAD-4324-82D8-024560ADB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BBFB0-92F9-450B-8F9E-8F77FE963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6171E-FAC2-4686-8677-2624CCCC880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06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AF8933F-4BF8-48BB-A356-CEA90BF86EB0}"/>
              </a:ext>
            </a:extLst>
          </p:cNvPr>
          <p:cNvSpPr txBox="1"/>
          <p:nvPr/>
        </p:nvSpPr>
        <p:spPr>
          <a:xfrm>
            <a:off x="5511900" y="1254645"/>
            <a:ext cx="1156087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JUROS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1CAEDAB-2D3C-4DE9-84F1-313BB09DAAC3}"/>
              </a:ext>
            </a:extLst>
          </p:cNvPr>
          <p:cNvSpPr txBox="1"/>
          <p:nvPr/>
        </p:nvSpPr>
        <p:spPr>
          <a:xfrm>
            <a:off x="2122509" y="2916547"/>
            <a:ext cx="9076538" cy="48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juros sempre incidem sobre o capital inicial.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43E534C-8624-4650-B512-37C9294A7CB5}"/>
              </a:ext>
            </a:extLst>
          </p:cNvPr>
          <p:cNvSpPr txBox="1"/>
          <p:nvPr/>
        </p:nvSpPr>
        <p:spPr>
          <a:xfrm>
            <a:off x="2122509" y="2516419"/>
            <a:ext cx="21339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Juros simples: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152FF9E-57C2-4D8E-8CE4-CF0901A7E83B}"/>
              </a:ext>
            </a:extLst>
          </p:cNvPr>
          <p:cNvCxnSpPr>
            <a:cxnSpLocks/>
          </p:cNvCxnSpPr>
          <p:nvPr/>
        </p:nvCxnSpPr>
        <p:spPr>
          <a:xfrm>
            <a:off x="1986115" y="2531459"/>
            <a:ext cx="0" cy="321555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5">
                <a:extLst>
                  <a:ext uri="{FF2B5EF4-FFF2-40B4-BE49-F238E27FC236}">
                    <a16:creationId xmlns:a16="http://schemas.microsoft.com/office/drawing/2014/main" id="{D5DECF30-AAAA-46B9-8C34-420060A21644}"/>
                  </a:ext>
                </a:extLst>
              </p:cNvPr>
              <p:cNvSpPr txBox="1"/>
              <p:nvPr/>
            </p:nvSpPr>
            <p:spPr bwMode="auto">
              <a:xfrm>
                <a:off x="2122487" y="3478785"/>
                <a:ext cx="3844680" cy="4683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2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pt-BR" sz="32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pt-BR" sz="32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pt-BR" sz="32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pt-BR" sz="32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pt-BR" sz="32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pt-BR" sz="3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Object 5">
                <a:extLst>
                  <a:ext uri="{FF2B5EF4-FFF2-40B4-BE49-F238E27FC236}">
                    <a16:creationId xmlns:a16="http://schemas.microsoft.com/office/drawing/2014/main" id="{D5DECF30-AAAA-46B9-8C34-420060A21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2487" y="3478785"/>
                <a:ext cx="3844680" cy="468313"/>
              </a:xfrm>
              <a:prstGeom prst="rect">
                <a:avLst/>
              </a:prstGeom>
              <a:blipFill>
                <a:blip r:embed="rId3"/>
                <a:stretch>
                  <a:fillRect l="-792" b="-65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ixaDeTexto 13">
            <a:extLst>
              <a:ext uri="{FF2B5EF4-FFF2-40B4-BE49-F238E27FC236}">
                <a16:creationId xmlns:a16="http://schemas.microsoft.com/office/drawing/2014/main" id="{E8055771-BC3D-485E-89EE-B47AC8F4AAC6}"/>
              </a:ext>
            </a:extLst>
          </p:cNvPr>
          <p:cNvSpPr txBox="1"/>
          <p:nvPr/>
        </p:nvSpPr>
        <p:spPr>
          <a:xfrm>
            <a:off x="2122487" y="3947098"/>
            <a:ext cx="9076538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 - Juros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 - Principal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- Taxa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- Período</a:t>
            </a:r>
          </a:p>
        </p:txBody>
      </p:sp>
    </p:spTree>
    <p:extLst>
      <p:ext uri="{BB962C8B-B14F-4D97-AF65-F5344CB8AC3E}">
        <p14:creationId xmlns:p14="http://schemas.microsoft.com/office/powerpoint/2010/main" val="13175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AF8933F-4BF8-48BB-A356-CEA90BF86EB0}"/>
              </a:ext>
            </a:extLst>
          </p:cNvPr>
          <p:cNvSpPr txBox="1"/>
          <p:nvPr/>
        </p:nvSpPr>
        <p:spPr>
          <a:xfrm>
            <a:off x="5511900" y="1254645"/>
            <a:ext cx="1156087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JUROS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1CAEDAB-2D3C-4DE9-84F1-313BB09DAAC3}"/>
              </a:ext>
            </a:extLst>
          </p:cNvPr>
          <p:cNvSpPr txBox="1"/>
          <p:nvPr/>
        </p:nvSpPr>
        <p:spPr>
          <a:xfrm>
            <a:off x="2122509" y="2765718"/>
            <a:ext cx="9076538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juros são somados ao capital, ao fim de cada período de aplicação, formando com esta soma um novo capital.</a:t>
            </a: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43E534C-8624-4650-B512-37C9294A7CB5}"/>
              </a:ext>
            </a:extLst>
          </p:cNvPr>
          <p:cNvSpPr txBox="1"/>
          <p:nvPr/>
        </p:nvSpPr>
        <p:spPr>
          <a:xfrm>
            <a:off x="2122509" y="2365590"/>
            <a:ext cx="2584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Juros compostos: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152FF9E-57C2-4D8E-8CE4-CF0901A7E83B}"/>
              </a:ext>
            </a:extLst>
          </p:cNvPr>
          <p:cNvCxnSpPr>
            <a:cxnSpLocks/>
          </p:cNvCxnSpPr>
          <p:nvPr/>
        </p:nvCxnSpPr>
        <p:spPr>
          <a:xfrm>
            <a:off x="1986115" y="2380630"/>
            <a:ext cx="0" cy="364246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8055771-BC3D-485E-89EE-B47AC8F4AAC6}"/>
              </a:ext>
            </a:extLst>
          </p:cNvPr>
          <p:cNvSpPr txBox="1"/>
          <p:nvPr/>
        </p:nvSpPr>
        <p:spPr>
          <a:xfrm>
            <a:off x="2122487" y="4223176"/>
            <a:ext cx="9076538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- Montante </a:t>
            </a:r>
          </a:p>
          <a:p>
            <a:pPr>
              <a:lnSpc>
                <a:spcPct val="150000"/>
              </a:lnSpc>
            </a:pPr>
            <a:r>
              <a:rPr lang="pt-BR" sz="19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 - Principal </a:t>
            </a:r>
          </a:p>
          <a:p>
            <a:pPr>
              <a:lnSpc>
                <a:spcPct val="150000"/>
              </a:lnSpc>
            </a:pPr>
            <a:r>
              <a:rPr lang="pt-BR" sz="19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- Taxa </a:t>
            </a:r>
          </a:p>
          <a:p>
            <a:pPr>
              <a:lnSpc>
                <a:spcPct val="150000"/>
              </a:lnSpc>
            </a:pPr>
            <a:r>
              <a:rPr lang="pt-BR" sz="19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- Período</a:t>
            </a: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8">
                <a:extLst>
                  <a:ext uri="{FF2B5EF4-FFF2-40B4-BE49-F238E27FC236}">
                    <a16:creationId xmlns:a16="http://schemas.microsoft.com/office/drawing/2014/main" id="{4ECBD06C-0DA2-443D-BF2E-EDDAD3690FD3}"/>
                  </a:ext>
                </a:extLst>
              </p:cNvPr>
              <p:cNvSpPr txBox="1"/>
              <p:nvPr/>
            </p:nvSpPr>
            <p:spPr bwMode="auto">
              <a:xfrm>
                <a:off x="2122487" y="3754863"/>
                <a:ext cx="2497628" cy="352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2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BR" sz="22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2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pt-BR" sz="22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pt-BR" sz="22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2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2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pt-BR" sz="22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pt-BR" sz="22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pt-BR" sz="2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Object 8">
                <a:extLst>
                  <a:ext uri="{FF2B5EF4-FFF2-40B4-BE49-F238E27FC236}">
                    <a16:creationId xmlns:a16="http://schemas.microsoft.com/office/drawing/2014/main" id="{4ECBD06C-0DA2-443D-BF2E-EDDAD3690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2487" y="3754863"/>
                <a:ext cx="2497628" cy="352916"/>
              </a:xfrm>
              <a:prstGeom prst="rect">
                <a:avLst/>
              </a:prstGeom>
              <a:blipFill>
                <a:blip r:embed="rId3"/>
                <a:stretch>
                  <a:fillRect l="-244" b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18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AF8933F-4BF8-48BB-A356-CEA90BF86EB0}"/>
              </a:ext>
            </a:extLst>
          </p:cNvPr>
          <p:cNvSpPr txBox="1"/>
          <p:nvPr/>
        </p:nvSpPr>
        <p:spPr>
          <a:xfrm>
            <a:off x="4283199" y="1254645"/>
            <a:ext cx="3613490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CÁLCULOS NA HP 12 C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1CAEDAB-2D3C-4DE9-84F1-313BB09DAAC3}"/>
              </a:ext>
            </a:extLst>
          </p:cNvPr>
          <p:cNvSpPr txBox="1"/>
          <p:nvPr/>
        </p:nvSpPr>
        <p:spPr>
          <a:xfrm>
            <a:off x="2122509" y="2691714"/>
            <a:ext cx="9076538" cy="234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FV – Valor Futuro</a:t>
            </a:r>
          </a:p>
          <a:p>
            <a:pPr>
              <a:lnSpc>
                <a:spcPct val="20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PV – Valor Presente</a:t>
            </a:r>
          </a:p>
          <a:p>
            <a:pPr>
              <a:lnSpc>
                <a:spcPct val="20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– Taxa De Juros (forma decimal, ou seja, com vírgula)</a:t>
            </a:r>
          </a:p>
          <a:p>
            <a:pPr>
              <a:lnSpc>
                <a:spcPct val="20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– Prazo Da Operação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152FF9E-57C2-4D8E-8CE4-CF0901A7E83B}"/>
              </a:ext>
            </a:extLst>
          </p:cNvPr>
          <p:cNvCxnSpPr>
            <a:cxnSpLocks/>
          </p:cNvCxnSpPr>
          <p:nvPr/>
        </p:nvCxnSpPr>
        <p:spPr>
          <a:xfrm>
            <a:off x="1986115" y="2884602"/>
            <a:ext cx="0" cy="215525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04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AF8933F-4BF8-48BB-A356-CEA90BF86EB0}"/>
              </a:ext>
            </a:extLst>
          </p:cNvPr>
          <p:cNvSpPr txBox="1"/>
          <p:nvPr/>
        </p:nvSpPr>
        <p:spPr>
          <a:xfrm>
            <a:off x="4283199" y="1254645"/>
            <a:ext cx="3613490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CÁLCULOS NA HP 12 C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F6C804E-4C3D-4FB8-A796-EDE610387164}"/>
              </a:ext>
            </a:extLst>
          </p:cNvPr>
          <p:cNvSpPr txBox="1"/>
          <p:nvPr/>
        </p:nvSpPr>
        <p:spPr>
          <a:xfrm>
            <a:off x="2122509" y="2524260"/>
            <a:ext cx="9076538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juros são somados ao capital, ao fim de cada período de aplicação, formando com esta soma um novo capital.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781EA1-D922-4A42-9A43-FD1A3D55FA11}"/>
              </a:ext>
            </a:extLst>
          </p:cNvPr>
          <p:cNvSpPr txBox="1"/>
          <p:nvPr/>
        </p:nvSpPr>
        <p:spPr>
          <a:xfrm>
            <a:off x="2122509" y="2124132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Capitalização simples: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36E99A2-AC23-44EE-891F-77BC9D0B3C2F}"/>
              </a:ext>
            </a:extLst>
          </p:cNvPr>
          <p:cNvCxnSpPr>
            <a:cxnSpLocks/>
          </p:cNvCxnSpPr>
          <p:nvPr/>
        </p:nvCxnSpPr>
        <p:spPr>
          <a:xfrm>
            <a:off x="1986115" y="2139172"/>
            <a:ext cx="0" cy="176533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51C5D3DC-7815-4C4F-ADBF-BE39B295A843}"/>
                  </a:ext>
                </a:extLst>
              </p:cNvPr>
              <p:cNvSpPr txBox="1"/>
              <p:nvPr/>
            </p:nvSpPr>
            <p:spPr>
              <a:xfrm>
                <a:off x="2287548" y="3596733"/>
                <a:ext cx="349736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𝐹𝑉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×(1+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51C5D3DC-7815-4C4F-ADBF-BE39B295A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48" y="3596733"/>
                <a:ext cx="3497367" cy="307777"/>
              </a:xfrm>
              <a:prstGeom prst="rect">
                <a:avLst/>
              </a:prstGeom>
              <a:blipFill>
                <a:blip r:embed="rId3"/>
                <a:stretch>
                  <a:fillRect l="-2439" t="-1961" b="-3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ixaDeTexto 11">
            <a:extLst>
              <a:ext uri="{FF2B5EF4-FFF2-40B4-BE49-F238E27FC236}">
                <a16:creationId xmlns:a16="http://schemas.microsoft.com/office/drawing/2014/main" id="{14A001B5-9082-41A6-B331-13A3E4C197B8}"/>
              </a:ext>
            </a:extLst>
          </p:cNvPr>
          <p:cNvSpPr txBox="1"/>
          <p:nvPr/>
        </p:nvSpPr>
        <p:spPr>
          <a:xfrm>
            <a:off x="2122509" y="4247269"/>
            <a:ext cx="9076538" cy="2384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Exemplo: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Investimento no valor de R$10.000,00 por 3 meses a uma taxa de 5% a.m. Qual é o valor do investimento no vencimento?</a:t>
            </a:r>
          </a:p>
          <a:p>
            <a:pPr>
              <a:lnSpc>
                <a:spcPct val="200000"/>
              </a:lnSpc>
            </a:pPr>
            <a:r>
              <a:rPr lang="pt-BR" sz="1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10.000 ENTER 0.05 x 3 x = 1500 + 10.000,00 = 11.500,00</a:t>
            </a:r>
          </a:p>
          <a:p>
            <a:pPr>
              <a:lnSpc>
                <a:spcPct val="150000"/>
              </a:lnSpc>
            </a:pPr>
            <a:endParaRPr lang="pt-BR" sz="19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4CD3ACB-1A9A-4D74-B9CA-43EEAEED289D}"/>
              </a:ext>
            </a:extLst>
          </p:cNvPr>
          <p:cNvCxnSpPr>
            <a:cxnSpLocks/>
          </p:cNvCxnSpPr>
          <p:nvPr/>
        </p:nvCxnSpPr>
        <p:spPr>
          <a:xfrm>
            <a:off x="1986115" y="4295514"/>
            <a:ext cx="0" cy="184133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44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AF8933F-4BF8-48BB-A356-CEA90BF86EB0}"/>
              </a:ext>
            </a:extLst>
          </p:cNvPr>
          <p:cNvSpPr txBox="1"/>
          <p:nvPr/>
        </p:nvSpPr>
        <p:spPr>
          <a:xfrm>
            <a:off x="4283199" y="1254645"/>
            <a:ext cx="3613490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CÁLCULOS NA HP 12 C</a:t>
            </a:r>
            <a:endParaRPr lang="pt-BR" sz="245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781EA1-D922-4A42-9A43-FD1A3D55FA11}"/>
              </a:ext>
            </a:extLst>
          </p:cNvPr>
          <p:cNvSpPr txBox="1"/>
          <p:nvPr/>
        </p:nvSpPr>
        <p:spPr>
          <a:xfrm>
            <a:off x="2122509" y="2027098"/>
            <a:ext cx="35942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Capitalização composta: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36E99A2-AC23-44EE-891F-77BC9D0B3C2F}"/>
              </a:ext>
            </a:extLst>
          </p:cNvPr>
          <p:cNvCxnSpPr>
            <a:cxnSpLocks/>
          </p:cNvCxnSpPr>
          <p:nvPr/>
        </p:nvCxnSpPr>
        <p:spPr>
          <a:xfrm>
            <a:off x="1986115" y="2042138"/>
            <a:ext cx="0" cy="9528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4A001B5-9082-41A6-B331-13A3E4C197B8}"/>
              </a:ext>
            </a:extLst>
          </p:cNvPr>
          <p:cNvSpPr txBox="1"/>
          <p:nvPr/>
        </p:nvSpPr>
        <p:spPr>
          <a:xfrm>
            <a:off x="2122509" y="3191697"/>
            <a:ext cx="8774872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Exemplo: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Investimento no valor de R$10.000,00 por 3 meses a uma taxa de 5%a.m. Qual será o valor a ser pago?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4CD3ACB-1A9A-4D74-B9CA-43EEAEED289D}"/>
              </a:ext>
            </a:extLst>
          </p:cNvPr>
          <p:cNvCxnSpPr>
            <a:cxnSpLocks/>
          </p:cNvCxnSpPr>
          <p:nvPr/>
        </p:nvCxnSpPr>
        <p:spPr>
          <a:xfrm>
            <a:off x="1986115" y="3239942"/>
            <a:ext cx="0" cy="32661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86FE595B-EF4A-4FCA-B78D-BC06A39DC9E8}"/>
                  </a:ext>
                </a:extLst>
              </p:cNvPr>
              <p:cNvSpPr txBox="1"/>
              <p:nvPr/>
            </p:nvSpPr>
            <p:spPr>
              <a:xfrm>
                <a:off x="2122509" y="2580825"/>
                <a:ext cx="230172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𝐹𝑉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×</m:t>
                      </m:r>
                      <m:d>
                        <m:dPr>
                          <m:ctrlPr>
                            <a:rPr lang="pt-BR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pt-BR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pt-BR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pt-B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86FE595B-EF4A-4FCA-B78D-BC06A39DC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509" y="2580825"/>
                <a:ext cx="2301720" cy="307777"/>
              </a:xfrm>
              <a:prstGeom prst="rect">
                <a:avLst/>
              </a:prstGeom>
              <a:blipFill>
                <a:blip r:embed="rId3"/>
                <a:stretch>
                  <a:fillRect l="-2116" r="-794" b="-58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>
            <a:extLst>
              <a:ext uri="{FF2B5EF4-FFF2-40B4-BE49-F238E27FC236}">
                <a16:creationId xmlns:a16="http://schemas.microsoft.com/office/drawing/2014/main" id="{F6BC3C38-ED66-4DB1-A0C0-2FBF18A5B553}"/>
              </a:ext>
            </a:extLst>
          </p:cNvPr>
          <p:cNvSpPr/>
          <p:nvPr/>
        </p:nvSpPr>
        <p:spPr>
          <a:xfrm>
            <a:off x="2122509" y="4659388"/>
            <a:ext cx="151262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10000  CHS PV</a:t>
            </a:r>
          </a:p>
          <a:p>
            <a:pPr algn="ctr"/>
            <a:r>
              <a:rPr lang="pt-BR" sz="1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</a:t>
            </a:r>
          </a:p>
          <a:p>
            <a:pPr algn="ctr"/>
            <a:r>
              <a:rPr lang="pt-BR" sz="1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I</a:t>
            </a:r>
          </a:p>
          <a:p>
            <a:pPr algn="ctr"/>
            <a:r>
              <a:rPr lang="pt-BR" sz="1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FV</a:t>
            </a:r>
          </a:p>
          <a:p>
            <a:pPr algn="ctr"/>
            <a:r>
              <a:rPr lang="pt-BR" sz="1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11.576,25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05D49E-B277-4CA8-8C82-F43B6FC58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026829" y="6476192"/>
            <a:ext cx="4126230" cy="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5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246</Words>
  <Application>Microsoft Office PowerPoint</Application>
  <PresentationFormat>Widescreen</PresentationFormat>
  <Paragraphs>38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Vasco Ginde</dc:creator>
  <cp:lastModifiedBy>Vasco Ginde</cp:lastModifiedBy>
  <cp:revision>1</cp:revision>
  <dcterms:created xsi:type="dcterms:W3CDTF">2020-07-31T16:34:53Z</dcterms:created>
  <dcterms:modified xsi:type="dcterms:W3CDTF">2020-07-31T16:36:00Z</dcterms:modified>
</cp:coreProperties>
</file>