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86"/>
  </p:notesMasterIdLst>
  <p:sldIdLst>
    <p:sldId id="329" r:id="rId2"/>
    <p:sldId id="260" r:id="rId3"/>
    <p:sldId id="266" r:id="rId4"/>
    <p:sldId id="261" r:id="rId5"/>
    <p:sldId id="262" r:id="rId6"/>
    <p:sldId id="298" r:id="rId7"/>
    <p:sldId id="263" r:id="rId8"/>
    <p:sldId id="264" r:id="rId9"/>
    <p:sldId id="265" r:id="rId10"/>
    <p:sldId id="331" r:id="rId11"/>
    <p:sldId id="273" r:id="rId12"/>
    <p:sldId id="274" r:id="rId13"/>
    <p:sldId id="332" r:id="rId14"/>
    <p:sldId id="276" r:id="rId15"/>
    <p:sldId id="270" r:id="rId16"/>
    <p:sldId id="277" r:id="rId17"/>
    <p:sldId id="335" r:id="rId18"/>
    <p:sldId id="280" r:id="rId19"/>
    <p:sldId id="301" r:id="rId20"/>
    <p:sldId id="304" r:id="rId21"/>
    <p:sldId id="303" r:id="rId22"/>
    <p:sldId id="271" r:id="rId23"/>
    <p:sldId id="369" r:id="rId24"/>
    <p:sldId id="370" r:id="rId25"/>
    <p:sldId id="333" r:id="rId26"/>
    <p:sldId id="272" r:id="rId27"/>
    <p:sldId id="334" r:id="rId28"/>
    <p:sldId id="297" r:id="rId29"/>
    <p:sldId id="281" r:id="rId30"/>
    <p:sldId id="336" r:id="rId31"/>
    <p:sldId id="337" r:id="rId32"/>
    <p:sldId id="306" r:id="rId33"/>
    <p:sldId id="307" r:id="rId34"/>
    <p:sldId id="338" r:id="rId35"/>
    <p:sldId id="308" r:id="rId36"/>
    <p:sldId id="339" r:id="rId37"/>
    <p:sldId id="340" r:id="rId38"/>
    <p:sldId id="371" r:id="rId39"/>
    <p:sldId id="372" r:id="rId40"/>
    <p:sldId id="311" r:id="rId41"/>
    <p:sldId id="315" r:id="rId42"/>
    <p:sldId id="341" r:id="rId43"/>
    <p:sldId id="342" r:id="rId44"/>
    <p:sldId id="287" r:id="rId45"/>
    <p:sldId id="316" r:id="rId46"/>
    <p:sldId id="343" r:id="rId47"/>
    <p:sldId id="289" r:id="rId48"/>
    <p:sldId id="290" r:id="rId49"/>
    <p:sldId id="292" r:id="rId50"/>
    <p:sldId id="344" r:id="rId51"/>
    <p:sldId id="345" r:id="rId52"/>
    <p:sldId id="346" r:id="rId53"/>
    <p:sldId id="347" r:id="rId54"/>
    <p:sldId id="296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48" r:id="rId66"/>
    <p:sldId id="349" r:id="rId67"/>
    <p:sldId id="350" r:id="rId68"/>
    <p:sldId id="351" r:id="rId69"/>
    <p:sldId id="352" r:id="rId70"/>
    <p:sldId id="353" r:id="rId71"/>
    <p:sldId id="354" r:id="rId72"/>
    <p:sldId id="355" r:id="rId73"/>
    <p:sldId id="356" r:id="rId74"/>
    <p:sldId id="357" r:id="rId75"/>
    <p:sldId id="358" r:id="rId76"/>
    <p:sldId id="359" r:id="rId77"/>
    <p:sldId id="360" r:id="rId78"/>
    <p:sldId id="361" r:id="rId79"/>
    <p:sldId id="362" r:id="rId80"/>
    <p:sldId id="363" r:id="rId81"/>
    <p:sldId id="364" r:id="rId82"/>
    <p:sldId id="365" r:id="rId83"/>
    <p:sldId id="367" r:id="rId84"/>
    <p:sldId id="368" r:id="rId85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SUoF+SxfOHDw/B9odO5nA==" hashData="oQffB3YQNUcaHjGeG9NJvM77rHtAWOeS7BVfuj9EYVarli053VgYU5hg/x+i8F3ZEUZbC1jlGlhfmBx1vejP8Q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06A"/>
    <a:srgbClr val="163E71"/>
    <a:srgbClr val="FF0000"/>
    <a:srgbClr val="FF6600"/>
    <a:srgbClr val="008000"/>
    <a:srgbClr val="323554"/>
    <a:srgbClr val="FF3300"/>
    <a:srgbClr val="006600"/>
    <a:srgbClr val="CE0702"/>
    <a:srgbClr val="CCEE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66" autoAdjust="0"/>
  </p:normalViewPr>
  <p:slideViewPr>
    <p:cSldViewPr>
      <p:cViewPr varScale="1">
        <p:scale>
          <a:sx n="81" d="100"/>
          <a:sy n="81" d="100"/>
        </p:scale>
        <p:origin x="192" y="3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Relationship Id="rId9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5T13:36:35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3075,'0'26'448,"-10"-15"-288,4-11 449,6 10-1506,3 6-192,5 0-801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5T13:40:34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 1281,'-13'2'64,"-2"-2"-352,12-4-705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5T13:40:36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1473,'3'0'2210,"-3"-9"-2722,0 2-257,3 7 193,-1 0 512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5T13:40:39.775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0 0 2466,'0'0'993,"0"10"-4100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4236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286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5034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2503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6005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225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8557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6172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1005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6050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242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769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9218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9552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65000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95215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1062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4056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8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4124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961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006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7026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7491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21784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12008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23580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2418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77292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5482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62864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70279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64177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649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1926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8896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85479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16703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93051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094842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88422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34211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7203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23878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1290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16878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09988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13597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89796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62053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74052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26317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71021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22597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97664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235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73952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67801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78151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71319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09687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70727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145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5828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555891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014407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154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85736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46752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0814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1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37957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78346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3130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49539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4" name="Google Shape;814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1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1682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0" name="Google Shape;940;p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6908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4" name="Google Shape;934;p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0894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8" name="Google Shape;1628;p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2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17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032332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5950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02474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40124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01281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4" name="Google Shape;1634;p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5" name="Google Shape;1635;p2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4026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925833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22/02/2025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06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4.jp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106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Relationship Id="rId4" Type="http://schemas.openxmlformats.org/officeDocument/2006/relationships/image" Target="../media/image4.jpg"/><Relationship Id="rId5" Type="http://schemas.openxmlformats.org/officeDocument/2006/relationships/image" Target="../media/image23.png"/><Relationship Id="rId6" Type="http://schemas.openxmlformats.org/officeDocument/2006/relationships/image" Target="../media/image10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eg"/><Relationship Id="rId4" Type="http://schemas.openxmlformats.org/officeDocument/2006/relationships/customXml" Target="../ink/ink1.xml"/><Relationship Id="rId5" Type="http://schemas.openxmlformats.org/officeDocument/2006/relationships/image" Target="../media/image27.png"/><Relationship Id="rId6" Type="http://schemas.openxmlformats.org/officeDocument/2006/relationships/image" Target="../media/image4.jpg"/><Relationship Id="rId7" Type="http://schemas.openxmlformats.org/officeDocument/2006/relationships/image" Target="../media/image106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Relationship Id="rId4" Type="http://schemas.openxmlformats.org/officeDocument/2006/relationships/image" Target="../media/image4.jpg"/><Relationship Id="rId5" Type="http://schemas.openxmlformats.org/officeDocument/2006/relationships/customXml" Target="../ink/ink2.xml"/><Relationship Id="rId6" Type="http://schemas.openxmlformats.org/officeDocument/2006/relationships/image" Target="../media/image36.png"/><Relationship Id="rId7" Type="http://schemas.openxmlformats.org/officeDocument/2006/relationships/customXml" Target="../ink/ink3.xml"/><Relationship Id="rId8" Type="http://schemas.openxmlformats.org/officeDocument/2006/relationships/image" Target="../media/image37.png"/><Relationship Id="rId9" Type="http://schemas.openxmlformats.org/officeDocument/2006/relationships/customXml" Target="../ink/ink4.xml"/><Relationship Id="rId10" Type="http://schemas.openxmlformats.org/officeDocument/2006/relationships/image" Target="../media/image38.png"/><Relationship Id="rId11" Type="http://schemas.openxmlformats.org/officeDocument/2006/relationships/image" Target="../media/image106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4.jpg"/><Relationship Id="rId7" Type="http://schemas.openxmlformats.org/officeDocument/2006/relationships/image" Target="../media/image106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Relationship Id="rId4" Type="http://schemas.openxmlformats.org/officeDocument/2006/relationships/image" Target="../media/image55.png"/><Relationship Id="rId5" Type="http://schemas.openxmlformats.org/officeDocument/2006/relationships/image" Target="../media/image106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4.jp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106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jpg"/><Relationship Id="rId4" Type="http://schemas.openxmlformats.org/officeDocument/2006/relationships/image" Target="../media/image60.png"/><Relationship Id="rId5" Type="http://schemas.microsoft.com/office/2007/relationships/hdphoto" Target="../media/hdphoto1.wdp"/><Relationship Id="rId6" Type="http://schemas.openxmlformats.org/officeDocument/2006/relationships/image" Target="../media/image106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4.jpg"/><Relationship Id="rId7" Type="http://schemas.openxmlformats.org/officeDocument/2006/relationships/image" Target="../media/image106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image" Target="../media/image67.jpeg"/><Relationship Id="rId7" Type="http://schemas.openxmlformats.org/officeDocument/2006/relationships/image" Target="../media/image4.jpg"/><Relationship Id="rId8" Type="http://schemas.openxmlformats.org/officeDocument/2006/relationships/image" Target="../media/image106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jp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pn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0.png"/><Relationship Id="rId4" Type="http://schemas.openxmlformats.org/officeDocument/2006/relationships/image" Target="../media/image4.jpg"/><Relationship Id="rId5" Type="http://schemas.openxmlformats.org/officeDocument/2006/relationships/image" Target="../media/image71.jpeg"/><Relationship Id="rId6" Type="http://schemas.openxmlformats.org/officeDocument/2006/relationships/image" Target="../media/image72.jpeg"/><Relationship Id="rId7" Type="http://schemas.openxmlformats.org/officeDocument/2006/relationships/image" Target="../media/image106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gif"/><Relationship Id="rId4" Type="http://schemas.openxmlformats.org/officeDocument/2006/relationships/image" Target="../media/image76.jpe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9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jpg"/><Relationship Id="rId4" Type="http://schemas.openxmlformats.org/officeDocument/2006/relationships/image" Target="../media/image81.jpg"/><Relationship Id="rId5" Type="http://schemas.openxmlformats.org/officeDocument/2006/relationships/image" Target="../media/image106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jpe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4.jpg"/><Relationship Id="rId8" Type="http://schemas.openxmlformats.org/officeDocument/2006/relationships/image" Target="../media/image106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4.jpg"/><Relationship Id="rId10" Type="http://schemas.openxmlformats.org/officeDocument/2006/relationships/image" Target="../media/image10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4.jpeg"/><Relationship Id="rId4" Type="http://schemas.openxmlformats.org/officeDocument/2006/relationships/image" Target="../media/image4.jpg"/><Relationship Id="rId5" Type="http://schemas.openxmlformats.org/officeDocument/2006/relationships/image" Target="../media/image95.jpeg"/><Relationship Id="rId6" Type="http://schemas.openxmlformats.org/officeDocument/2006/relationships/image" Target="../media/image106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6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5" Type="http://schemas.openxmlformats.org/officeDocument/2006/relationships/image" Target="../media/image4.jpg"/><Relationship Id="rId6" Type="http://schemas.openxmlformats.org/officeDocument/2006/relationships/image" Target="../media/image106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4.jpg"/><Relationship Id="rId9" Type="http://schemas.openxmlformats.org/officeDocument/2006/relationships/image" Target="../media/image106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4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5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gif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jpg"/><Relationship Id="rId4" Type="http://schemas.openxmlformats.org/officeDocument/2006/relationships/image" Target="../media/image106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Relationship Id="rId4" Type="http://schemas.openxmlformats.org/officeDocument/2006/relationships/image" Target="../media/image4.jpg"/><Relationship Id="rId5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06376"/>
            <a:ext cx="4584294" cy="129015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10755" y="514276"/>
            <a:ext cx="7185942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Primeiros Socorros</a:t>
            </a:r>
            <a:endParaRPr lang="pt-BR" sz="7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875064B-298E-4420-8BB9-83953E1FD7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1" b="15400"/>
          <a:stretch/>
        </p:blipFill>
        <p:spPr>
          <a:xfrm>
            <a:off x="323528" y="1491630"/>
            <a:ext cx="388991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9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097465"/>
            <a:ext cx="46540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Prioridades no Socorro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6198" y="1491630"/>
            <a:ext cx="3196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inconsciente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 descr="Prioridade de Socorr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1077737"/>
            <a:ext cx="2928958" cy="2086219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1235363" y="4480006"/>
            <a:ext cx="6286544" cy="396000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Não</a:t>
            </a:r>
            <a:r>
              <a:rPr lang="pt-BR" dirty="0">
                <a:solidFill>
                  <a:schemeClr val="tx1"/>
                </a:solidFill>
              </a:rPr>
              <a:t> se </a:t>
            </a:r>
            <a:r>
              <a:rPr lang="pt-BR" b="1" dirty="0">
                <a:solidFill>
                  <a:schemeClr val="tx1"/>
                </a:solidFill>
              </a:rPr>
              <a:t>estabelece</a:t>
            </a:r>
            <a:r>
              <a:rPr lang="pt-BR" dirty="0">
                <a:solidFill>
                  <a:schemeClr val="tx1"/>
                </a:solidFill>
              </a:rPr>
              <a:t> prioridade de socorro, por </a:t>
            </a:r>
            <a:r>
              <a:rPr lang="pt-BR" dirty="0">
                <a:solidFill>
                  <a:srgbClr val="C00000"/>
                </a:solidFill>
              </a:rPr>
              <a:t>sexo</a:t>
            </a:r>
            <a:r>
              <a:rPr lang="pt-BR" dirty="0">
                <a:solidFill>
                  <a:schemeClr val="tx1"/>
                </a:solidFill>
              </a:rPr>
              <a:t> ou </a:t>
            </a:r>
            <a:r>
              <a:rPr lang="pt-BR" dirty="0">
                <a:solidFill>
                  <a:srgbClr val="C00000"/>
                </a:solidFill>
              </a:rPr>
              <a:t>idade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Divisa 10"/>
          <p:cNvSpPr/>
          <p:nvPr/>
        </p:nvSpPr>
        <p:spPr>
          <a:xfrm>
            <a:off x="638186" y="4533990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440854" y="4533990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835518" y="4533990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 rot="10800000">
            <a:off x="7903060" y="4534833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 rot="10800000">
            <a:off x="7705728" y="4534833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100392" y="4534833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494170" y="1643752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Elipse 16"/>
          <p:cNvSpPr/>
          <p:nvPr/>
        </p:nvSpPr>
        <p:spPr>
          <a:xfrm>
            <a:off x="494170" y="2359328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Elipse 17"/>
          <p:cNvSpPr/>
          <p:nvPr/>
        </p:nvSpPr>
        <p:spPr>
          <a:xfrm>
            <a:off x="494170" y="3113226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Elipse 18"/>
          <p:cNvSpPr/>
          <p:nvPr/>
        </p:nvSpPr>
        <p:spPr>
          <a:xfrm>
            <a:off x="494170" y="3842847"/>
            <a:ext cx="288032" cy="288032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57338" y="2213559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Respiratória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746198" y="295276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Parada Cardíaca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732561" y="3669674"/>
            <a:ext cx="410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20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Vítima com Hemorragia</a:t>
            </a:r>
            <a:endParaRPr lang="pt-BR" sz="2000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1863" y="1751514"/>
            <a:ext cx="393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Avaliar se a vítima responde a estímulos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62488" y="2456323"/>
            <a:ext cx="460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Verificar os movimentos respiratórios da vítima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762488" y="3203574"/>
            <a:ext cx="59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Melhor artéria para esta verificação é a carótida – no pescoço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49941" y="3928239"/>
            <a:ext cx="374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Identifique sangramentos abundantes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  <p:extLst>
      <p:ext uri="{BB962C8B-B14F-4D97-AF65-F5344CB8AC3E}">
        <p14:creationId xmlns:p14="http://schemas.microsoft.com/office/powerpoint/2010/main" val="37634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3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46864" y="1199122"/>
            <a:ext cx="3214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São sinais que possibilitam a avaliação do quadro clínico da vítima.</a:t>
            </a:r>
            <a:endParaRPr lang="pt-BR" sz="2000" dirty="0"/>
          </a:p>
        </p:txBody>
      </p:sp>
      <p:pic>
        <p:nvPicPr>
          <p:cNvPr id="13" name="Imagem 12" descr="000001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864" y="2373565"/>
            <a:ext cx="2740960" cy="243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4000496" y="1643056"/>
            <a:ext cx="4857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RESPIRAÇÃO: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12 e 20 </a:t>
            </a:r>
            <a:r>
              <a:rPr lang="pt-BR" dirty="0" err="1">
                <a:latin typeface="Calibri" pitchFamily="34" charset="0"/>
                <a:cs typeface="Calibri" pitchFamily="34" charset="0"/>
              </a:rPr>
              <a:t>ipm</a:t>
            </a:r>
            <a:endParaRPr lang="pt-BR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PULSAÇÃO: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adulto 60 e 100 bpm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PRESSÃO ARTERIAL:</a:t>
            </a:r>
            <a:r>
              <a:rPr lang="pt-BR" dirty="0">
                <a:latin typeface="Calibri" pitchFamily="34" charset="0"/>
                <a:cs typeface="Calibri" pitchFamily="34" charset="0"/>
              </a:rPr>
              <a:t> adulto 120x80 mmHg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TEMPERATURA CORPORAL –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entre 36° e 37°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PUPILAS: </a:t>
            </a:r>
            <a:r>
              <a:rPr lang="pt-BR" dirty="0">
                <a:latin typeface="Calibri" pitchFamily="34" charset="0"/>
                <a:cs typeface="Calibri" pitchFamily="34" charset="0"/>
              </a:rPr>
              <a:t>devem estar isocóricas</a:t>
            </a:r>
            <a:endParaRPr lang="pt-BR" dirty="0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000496" y="4214824"/>
            <a:ext cx="5000660" cy="642942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</a:t>
            </a:r>
            <a:r>
              <a:rPr lang="pt-BR" b="1" dirty="0">
                <a:solidFill>
                  <a:srgbClr val="C00000"/>
                </a:solidFill>
              </a:rPr>
              <a:t>temperatura</a:t>
            </a:r>
            <a:r>
              <a:rPr lang="pt-BR" dirty="0">
                <a:solidFill>
                  <a:schemeClr val="tx1"/>
                </a:solidFill>
              </a:rPr>
              <a:t> corpórea é o </a:t>
            </a:r>
            <a:r>
              <a:rPr lang="pt-BR" b="1" dirty="0">
                <a:solidFill>
                  <a:schemeClr val="tx1"/>
                </a:solidFill>
              </a:rPr>
              <a:t>único</a:t>
            </a:r>
            <a:r>
              <a:rPr lang="pt-BR" dirty="0">
                <a:solidFill>
                  <a:schemeClr val="tx1"/>
                </a:solidFill>
              </a:rPr>
              <a:t> sinal vital que NÃO sofre </a:t>
            </a:r>
            <a:r>
              <a:rPr lang="pt-BR" b="1" dirty="0">
                <a:solidFill>
                  <a:schemeClr val="tx1"/>
                </a:solidFill>
              </a:rPr>
              <a:t>variações em consequência da idade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SINAIS VITAIS</a:t>
            </a:r>
          </a:p>
        </p:txBody>
      </p:sp>
      <p:sp>
        <p:nvSpPr>
          <p:cNvPr id="17" name="Divisa 16"/>
          <p:cNvSpPr/>
          <p:nvPr/>
        </p:nvSpPr>
        <p:spPr>
          <a:xfrm>
            <a:off x="3554768" y="4313716"/>
            <a:ext cx="364600" cy="445158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3271296" y="4313716"/>
            <a:ext cx="364600" cy="445158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07474" y="1367710"/>
            <a:ext cx="33575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a vítima </a:t>
            </a:r>
            <a:r>
              <a:rPr lang="pt-BR" sz="2000" dirty="0">
                <a:solidFill>
                  <a:srgbClr val="C00000"/>
                </a:solidFill>
              </a:rPr>
              <a:t>da cabeça aos pés</a:t>
            </a:r>
            <a:r>
              <a:rPr lang="pt-BR" sz="2000" dirty="0"/>
              <a:t>, em busca de lesões que, apesar de sua gravidade, NÃO colocam a vítima em </a:t>
            </a:r>
            <a:r>
              <a:rPr lang="pt-BR" sz="2000" b="1" dirty="0"/>
              <a:t>risco iminente de morte</a:t>
            </a:r>
            <a:r>
              <a:rPr lang="pt-BR" sz="2000" dirty="0"/>
              <a:t>.</a:t>
            </a:r>
          </a:p>
        </p:txBody>
      </p:sp>
      <p:pic>
        <p:nvPicPr>
          <p:cNvPr id="7" name="Imagem 6" descr="hqdefa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143254"/>
            <a:ext cx="2357438" cy="176807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6" name="CaixaDeTexto 5"/>
          <p:cNvSpPr txBox="1"/>
          <p:nvPr/>
        </p:nvSpPr>
        <p:spPr>
          <a:xfrm>
            <a:off x="3717737" y="1114085"/>
            <a:ext cx="5315318" cy="3708321"/>
          </a:xfrm>
          <a:prstGeom prst="roundRect">
            <a:avLst>
              <a:gd name="adj" fmla="val 2670"/>
            </a:avLst>
          </a:prstGeom>
          <a:solidFill>
            <a:srgbClr val="006600">
              <a:alpha val="15000"/>
            </a:srgb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008000"/>
                </a:solidFill>
              </a:rPr>
              <a:t>VERIFIQUE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►Cabeça - Crânio e Face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►Olhos, orelha, nariz e boca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►Pescoço - edemas; cortes; perfurações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►Tórax - edema; objetos encravados;  Fraturas 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►Abdome - 4 quadrantes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►Dorso - edema; afundamento; deformidades...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►Pelve - hematomas; sangramento pelas cavidades ..</a:t>
            </a:r>
          </a:p>
          <a:p>
            <a:pPr>
              <a:spcBef>
                <a:spcPts val="1000"/>
              </a:spcBef>
            </a:pPr>
            <a:r>
              <a:rPr lang="pt-BR" i="1" dirty="0">
                <a:solidFill>
                  <a:srgbClr val="006600"/>
                </a:solidFill>
              </a:rPr>
              <a:t>►Extremidades - amputações; cortes; fraturas ...</a:t>
            </a:r>
          </a:p>
        </p:txBody>
      </p:sp>
      <p:pic>
        <p:nvPicPr>
          <p:cNvPr id="2" name="Imagem 8">
            <a:extLst>
              <a:ext uri="{FF2B5EF4-FFF2-40B4-BE49-F238E27FC236}">
                <a16:creationId xmlns:a16="http://schemas.microsoft.com/office/drawing/2014/main" id="{AD42365E-1251-1709-8798-C084845020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3419872" cy="791213"/>
          </a:xfrm>
          <a:prstGeom prst="rect">
            <a:avLst/>
          </a:prstGeom>
        </p:spPr>
      </p:pic>
      <p:sp>
        <p:nvSpPr>
          <p:cNvPr id="5" name="CaixaDeTexto 9">
            <a:extLst>
              <a:ext uri="{FF2B5EF4-FFF2-40B4-BE49-F238E27FC236}">
                <a16:creationId xmlns:a16="http://schemas.microsoft.com/office/drawing/2014/main" id="{C0A703AD-A85A-547B-09C9-D055C8433E1E}"/>
              </a:ext>
            </a:extLst>
          </p:cNvPr>
          <p:cNvSpPr txBox="1"/>
          <p:nvPr/>
        </p:nvSpPr>
        <p:spPr>
          <a:xfrm>
            <a:off x="214282" y="577298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</a:t>
            </a:r>
          </a:p>
          <a:p>
            <a:r>
              <a:rPr lang="pt-BR" sz="2200" dirty="0"/>
              <a:t>Primária | Secundária</a:t>
            </a:r>
          </a:p>
        </p:txBody>
      </p:sp>
    </p:spTree>
    <p:extLst>
      <p:ext uri="{BB962C8B-B14F-4D97-AF65-F5344CB8AC3E}">
        <p14:creationId xmlns:p14="http://schemas.microsoft.com/office/powerpoint/2010/main" val="35847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365740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Protocolo X A B C D 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2876" y="1813729"/>
            <a:ext cx="3353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Após avaliar os riscos, sinalizar o local e chamar o resgate, faça a análise primária e secundária das vítimas.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282" y="3112578"/>
            <a:ext cx="3086997" cy="17162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3419872" cy="79121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</a:t>
            </a:r>
          </a:p>
          <a:p>
            <a:r>
              <a:rPr lang="pt-BR" sz="2200" dirty="0"/>
              <a:t>Primária | Secundária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E3F07DC-FD62-414B-BCEC-7CE22EFF2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14652"/>
            <a:ext cx="5407621" cy="4633362"/>
          </a:xfrm>
          <a:prstGeom prst="rect">
            <a:avLst/>
          </a:prstGeom>
        </p:spPr>
      </p:pic>
      <p:pic>
        <p:nvPicPr>
          <p:cNvPr id="5" name="Imagem 24" descr="Técnica ABCDE 2.png">
            <a:extLst>
              <a:ext uri="{FF2B5EF4-FFF2-40B4-BE49-F238E27FC236}">
                <a16:creationId xmlns:a16="http://schemas.microsoft.com/office/drawing/2014/main" id="{7302D78F-D58A-3FB3-20C8-A59A9EDB0AB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285" t="3480" b="81336"/>
          <a:stretch>
            <a:fillRect/>
          </a:stretch>
        </p:blipFill>
        <p:spPr>
          <a:xfrm>
            <a:off x="4067944" y="132321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m 23" descr="Técnica ABCDE 2.png">
            <a:extLst>
              <a:ext uri="{FF2B5EF4-FFF2-40B4-BE49-F238E27FC236}">
                <a16:creationId xmlns:a16="http://schemas.microsoft.com/office/drawing/2014/main" id="{45E829EC-0148-59F0-430F-507C1B9DFB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285" t="23594" b="61222"/>
          <a:stretch>
            <a:fillRect/>
          </a:stretch>
        </p:blipFill>
        <p:spPr>
          <a:xfrm>
            <a:off x="4067944" y="2086329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Imagem 21" descr="Técnica ABCDE 2.png">
            <a:extLst>
              <a:ext uri="{FF2B5EF4-FFF2-40B4-BE49-F238E27FC236}">
                <a16:creationId xmlns:a16="http://schemas.microsoft.com/office/drawing/2014/main" id="{8A13F69C-7E4F-5506-C9CA-2031AE15F9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285" t="63524" b="21292"/>
          <a:stretch>
            <a:fillRect/>
          </a:stretch>
        </p:blipFill>
        <p:spPr>
          <a:xfrm>
            <a:off x="4067944" y="3601283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Imagem 20" descr="Técnica ABCDE 2.png">
            <a:extLst>
              <a:ext uri="{FF2B5EF4-FFF2-40B4-BE49-F238E27FC236}">
                <a16:creationId xmlns:a16="http://schemas.microsoft.com/office/drawing/2014/main" id="{9CA40274-DE2B-035B-4F7E-253B8AF7EBB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285" t="83212" b="1605"/>
          <a:stretch>
            <a:fillRect/>
          </a:stretch>
        </p:blipFill>
        <p:spPr>
          <a:xfrm>
            <a:off x="4067944" y="4348228"/>
            <a:ext cx="4574312" cy="576064"/>
          </a:xfrm>
          <a:custGeom>
            <a:avLst/>
            <a:gdLst>
              <a:gd name="connsiteX0" fmla="*/ 0 w 4574312"/>
              <a:gd name="connsiteY0" fmla="*/ 0 h 576064"/>
              <a:gd name="connsiteX1" fmla="*/ 4574312 w 4574312"/>
              <a:gd name="connsiteY1" fmla="*/ 0 h 576064"/>
              <a:gd name="connsiteX2" fmla="*/ 4574312 w 4574312"/>
              <a:gd name="connsiteY2" fmla="*/ 576064 h 576064"/>
              <a:gd name="connsiteX3" fmla="*/ 0 w 4574312"/>
              <a:gd name="connsiteY3" fmla="*/ 576064 h 576064"/>
              <a:gd name="connsiteX4" fmla="*/ 0 w 4574312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4312" h="576064">
                <a:moveTo>
                  <a:pt x="0" y="0"/>
                </a:moveTo>
                <a:lnTo>
                  <a:pt x="4574312" y="0"/>
                </a:lnTo>
                <a:lnTo>
                  <a:pt x="4574312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Imagem 29" descr="Técnica ABCDE 2.png">
            <a:extLst>
              <a:ext uri="{FF2B5EF4-FFF2-40B4-BE49-F238E27FC236}">
                <a16:creationId xmlns:a16="http://schemas.microsoft.com/office/drawing/2014/main" id="{6603746A-896B-5C3C-6B1D-07E2269739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0000" t="3480" r="-2037" b="81336"/>
          <a:stretch>
            <a:fillRect/>
          </a:stretch>
        </p:blipFill>
        <p:spPr>
          <a:xfrm>
            <a:off x="8877828" y="533556"/>
            <a:ext cx="106208" cy="576064"/>
          </a:xfrm>
          <a:custGeom>
            <a:avLst/>
            <a:gdLst>
              <a:gd name="connsiteX0" fmla="*/ 0 w 106208"/>
              <a:gd name="connsiteY0" fmla="*/ 0 h 576064"/>
              <a:gd name="connsiteX1" fmla="*/ 106208 w 106208"/>
              <a:gd name="connsiteY1" fmla="*/ 0 h 576064"/>
              <a:gd name="connsiteX2" fmla="*/ 106208 w 106208"/>
              <a:gd name="connsiteY2" fmla="*/ 576064 h 576064"/>
              <a:gd name="connsiteX3" fmla="*/ 0 w 106208"/>
              <a:gd name="connsiteY3" fmla="*/ 576064 h 576064"/>
              <a:gd name="connsiteX4" fmla="*/ 0 w 106208"/>
              <a:gd name="connsiteY4" fmla="*/ 0 h 57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208" h="576064">
                <a:moveTo>
                  <a:pt x="0" y="0"/>
                </a:moveTo>
                <a:lnTo>
                  <a:pt x="106208" y="0"/>
                </a:lnTo>
                <a:lnTo>
                  <a:pt x="106208" y="576064"/>
                </a:lnTo>
                <a:lnTo>
                  <a:pt x="0" y="5760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Imagem 12">
            <a:extLst>
              <a:ext uri="{FF2B5EF4-FFF2-40B4-BE49-F238E27FC236}">
                <a16:creationId xmlns:a16="http://schemas.microsoft.com/office/drawing/2014/main" id="{273F332A-1337-25E8-A82A-16099D4EE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0023" y="471296"/>
            <a:ext cx="5200339" cy="768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4ADEC2-CA65-214C-F1C0-3D755BAF8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245" y="2772775"/>
            <a:ext cx="4578493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367710"/>
            <a:ext cx="341601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 - Vias aéreas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6020" y="1779662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Faça a manutenção das vias aéreas da vítima e mantenha o controle da região cervical da coluna.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8619" y="3143260"/>
            <a:ext cx="1953315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2787774"/>
            <a:ext cx="1928373" cy="1785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288528" y="2289103"/>
            <a:ext cx="485547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spcAft>
                <a:spcPts val="1500"/>
              </a:spcAft>
            </a:pPr>
            <a:r>
              <a:rPr lang="pt-BR" sz="1900" dirty="0"/>
              <a:t>►Obstruídas pela língua, alimentos ou sangue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►Fraturas na face</a:t>
            </a:r>
          </a:p>
          <a:p>
            <a:pPr>
              <a:spcAft>
                <a:spcPts val="1500"/>
              </a:spcAft>
            </a:pPr>
            <a:r>
              <a:rPr lang="pt-BR" sz="1900" dirty="0"/>
              <a:t>►Traumas cervicais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381577" y="1715020"/>
            <a:ext cx="4762423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OBSTRUÇÃO DAS VIAS AÉREAS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72066" y="4143386"/>
            <a:ext cx="3929090" cy="714380"/>
          </a:xfrm>
          <a:prstGeom prst="roundRect">
            <a:avLst>
              <a:gd name="adj" fmla="val 13780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Tome o máximo de </a:t>
            </a:r>
            <a:r>
              <a:rPr lang="pt-BR" b="1" dirty="0">
                <a:solidFill>
                  <a:schemeClr val="tx1"/>
                </a:solidFill>
              </a:rPr>
              <a:t>cuidado</a:t>
            </a:r>
            <a:r>
              <a:rPr lang="pt-BR" dirty="0">
                <a:solidFill>
                  <a:schemeClr val="tx1"/>
                </a:solidFill>
              </a:rPr>
              <a:t> com a região </a:t>
            </a:r>
            <a:r>
              <a:rPr lang="pt-BR" b="1" dirty="0">
                <a:solidFill>
                  <a:srgbClr val="C00000"/>
                </a:solidFill>
              </a:rPr>
              <a:t>cervical</a:t>
            </a:r>
            <a:r>
              <a:rPr lang="pt-BR" dirty="0">
                <a:solidFill>
                  <a:schemeClr val="tx1"/>
                </a:solidFill>
              </a:rPr>
              <a:t> da vítima.</a:t>
            </a:r>
          </a:p>
        </p:txBody>
      </p:sp>
      <p:sp>
        <p:nvSpPr>
          <p:cNvPr id="17" name="Divisa 16"/>
          <p:cNvSpPr/>
          <p:nvPr/>
        </p:nvSpPr>
        <p:spPr>
          <a:xfrm>
            <a:off x="4572000" y="4299942"/>
            <a:ext cx="364600" cy="445158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4288528" y="4299942"/>
            <a:ext cx="364600" cy="445158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" name="Imagem 8">
            <a:extLst>
              <a:ext uri="{FF2B5EF4-FFF2-40B4-BE49-F238E27FC236}">
                <a16:creationId xmlns:a16="http://schemas.microsoft.com/office/drawing/2014/main" id="{30A5D029-510C-EB3E-72DB-BB7798896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45477"/>
            <a:ext cx="3419872" cy="791213"/>
          </a:xfrm>
          <a:prstGeom prst="rect">
            <a:avLst/>
          </a:prstGeom>
        </p:spPr>
      </p:pic>
      <p:sp>
        <p:nvSpPr>
          <p:cNvPr id="5" name="CaixaDeTexto 9">
            <a:extLst>
              <a:ext uri="{FF2B5EF4-FFF2-40B4-BE49-F238E27FC236}">
                <a16:creationId xmlns:a16="http://schemas.microsoft.com/office/drawing/2014/main" id="{41321718-74D8-7FDC-DDAA-E4552003B9AE}"/>
              </a:ext>
            </a:extLst>
          </p:cNvPr>
          <p:cNvSpPr txBox="1"/>
          <p:nvPr/>
        </p:nvSpPr>
        <p:spPr>
          <a:xfrm>
            <a:off x="214282" y="567250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</a:t>
            </a:r>
          </a:p>
          <a:p>
            <a:r>
              <a:rPr lang="pt-BR" sz="2200" dirty="0"/>
              <a:t>Primária | Secundária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 descr="acidentes-primeiros-socorros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6811" y="1008185"/>
            <a:ext cx="3000396" cy="225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A - Controle da Cervical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663938"/>
            <a:ext cx="4857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Para diagnosticar este tipo de lesão, provoque estímulos físicos,  testando sua capacidade de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e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sensibilidade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  <a:endParaRPr lang="pt-BR" sz="2000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563888" y="3560409"/>
            <a:ext cx="4143404" cy="1214446"/>
          </a:xfrm>
          <a:prstGeom prst="roundRect">
            <a:avLst>
              <a:gd name="adj" fmla="val 7609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Caso a suspeita se confirme, imobilize a região do pescoço utilizando um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colar cervical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mesmo que improvisado.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NA COLUNA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992" y="3028769"/>
            <a:ext cx="3145871" cy="17490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Seta dobrada 19"/>
          <p:cNvSpPr/>
          <p:nvPr/>
        </p:nvSpPr>
        <p:spPr>
          <a:xfrm rot="16200000" flipH="1">
            <a:off x="5089989" y="2619025"/>
            <a:ext cx="864096" cy="7200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3851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4211959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B - Respiração e Ventilação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15494" y="1578251"/>
            <a:ext cx="3929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Feita a manutenção das vias aéreas, é hora de observar se a </a:t>
            </a:r>
            <a:r>
              <a:rPr lang="pt-BR" sz="2000" b="1" dirty="0"/>
              <a:t>respiração ocorre de forma adequada</a:t>
            </a:r>
            <a:r>
              <a:rPr lang="pt-BR" sz="2000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9688" y="2787948"/>
            <a:ext cx="2000264" cy="19050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tângulo de cantos arredondados 9"/>
          <p:cNvSpPr/>
          <p:nvPr/>
        </p:nvSpPr>
        <p:spPr>
          <a:xfrm>
            <a:off x="353738" y="3176863"/>
            <a:ext cx="1285884" cy="1143008"/>
          </a:xfrm>
          <a:prstGeom prst="roundRect">
            <a:avLst>
              <a:gd name="adj" fmla="val 644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Veja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Escute</a:t>
            </a:r>
          </a:p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r>
              <a:rPr lang="pt-BR" sz="2000" b="1" dirty="0">
                <a:solidFill>
                  <a:schemeClr val="tx1"/>
                </a:solidFill>
              </a:rPr>
              <a:t>Sinta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1718700" y="3502154"/>
            <a:ext cx="357190" cy="50006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265113">
              <a:spcBef>
                <a:spcPts val="300"/>
              </a:spcBef>
              <a:buSzPct val="80000"/>
              <a:buFont typeface="Wingdings" pitchFamily="2" charset="2"/>
              <a:buChar char="Ø"/>
            </a:pP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3" name="Imagem 12" descr="4461-pocket_mask_silicone_prot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87590" y="3131854"/>
            <a:ext cx="1271596" cy="15894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5387458" y="1131590"/>
            <a:ext cx="2928958" cy="1285884"/>
          </a:xfrm>
          <a:prstGeom prst="roundRect">
            <a:avLst>
              <a:gd name="adj" fmla="val 8112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 </a:t>
            </a:r>
            <a:r>
              <a:rPr lang="pt-BR" dirty="0">
                <a:solidFill>
                  <a:srgbClr val="C00000"/>
                </a:solidFill>
              </a:rPr>
              <a:t>respiração artificial</a:t>
            </a:r>
            <a:r>
              <a:rPr lang="pt-BR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só pode</a:t>
            </a:r>
            <a:r>
              <a:rPr lang="pt-BR" dirty="0">
                <a:solidFill>
                  <a:schemeClr val="tx1"/>
                </a:solidFill>
              </a:rPr>
              <a:t> ser executada com </a:t>
            </a:r>
            <a:r>
              <a:rPr lang="pt-BR" b="1" dirty="0">
                <a:solidFill>
                  <a:schemeClr val="tx1"/>
                </a:solidFill>
              </a:rPr>
              <a:t>equipamentos</a:t>
            </a:r>
            <a:r>
              <a:rPr lang="pt-BR" dirty="0">
                <a:solidFill>
                  <a:schemeClr val="tx1"/>
                </a:solidFill>
              </a:rPr>
              <a:t> próprios e por </a:t>
            </a:r>
            <a:r>
              <a:rPr lang="pt-BR" dirty="0">
                <a:solidFill>
                  <a:srgbClr val="C00000"/>
                </a:solidFill>
              </a:rPr>
              <a:t>pessoal treinado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Seta para a direita 14"/>
          <p:cNvSpPr/>
          <p:nvPr/>
        </p:nvSpPr>
        <p:spPr>
          <a:xfrm rot="5400000">
            <a:off x="6673342" y="2560350"/>
            <a:ext cx="357190" cy="500066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RESPIRATÓRIA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pulsaca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357568"/>
            <a:ext cx="4026063" cy="157163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359334"/>
            <a:ext cx="450056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Circulação e Controle de Hemorragia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3877" y="1798697"/>
            <a:ext cx="485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Analise a vítima, a fim de diagnosticar  possíveis </a:t>
            </a:r>
            <a:r>
              <a:rPr lang="pt-BR" sz="2000" b="1" dirty="0"/>
              <a:t>hemorragias</a:t>
            </a:r>
            <a:r>
              <a:rPr lang="pt-BR" sz="2000" dirty="0"/>
              <a:t> e falhas circulatórias.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821084" y="800056"/>
            <a:ext cx="4143404" cy="2758738"/>
          </a:xfrm>
          <a:prstGeom prst="roundRect">
            <a:avLst>
              <a:gd name="adj" fmla="val 3680"/>
            </a:avLst>
          </a:prstGeom>
          <a:solidFill>
            <a:schemeClr val="tx2">
              <a:alpha val="15000"/>
            </a:schemeClr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2"/>
                </a:solidFill>
              </a:rPr>
              <a:t>VERIFIQUE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►Nível de </a:t>
            </a:r>
            <a:r>
              <a:rPr lang="pt-BR" sz="2000" b="1" i="1" dirty="0">
                <a:solidFill>
                  <a:schemeClr val="tx2"/>
                </a:solidFill>
              </a:rPr>
              <a:t>consciência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</a:t>
            </a:r>
            <a:r>
              <a:rPr lang="pt-BR" sz="2000" b="1" i="1" dirty="0">
                <a:solidFill>
                  <a:schemeClr val="tx2"/>
                </a:solidFill>
              </a:rPr>
              <a:t>Coloração</a:t>
            </a:r>
            <a:r>
              <a:rPr lang="pt-BR" sz="2000" i="1" dirty="0">
                <a:solidFill>
                  <a:schemeClr val="tx2"/>
                </a:solidFill>
              </a:rPr>
              <a:t> da pele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►Frequência e amplitude de </a:t>
            </a:r>
            <a:r>
              <a:rPr lang="pt-BR" sz="2000" b="1" i="1" dirty="0">
                <a:solidFill>
                  <a:schemeClr val="tx2"/>
                </a:solidFill>
              </a:rPr>
              <a:t>pulso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</a:t>
            </a:r>
            <a:r>
              <a:rPr lang="pt-BR" sz="2000" b="1" i="1" dirty="0">
                <a:solidFill>
                  <a:schemeClr val="tx2"/>
                </a:solidFill>
              </a:rPr>
              <a:t>Perfusão</a:t>
            </a:r>
            <a:r>
              <a:rPr lang="pt-BR" sz="2000" i="1" dirty="0">
                <a:solidFill>
                  <a:schemeClr val="tx2"/>
                </a:solidFill>
              </a:rPr>
              <a:t> capilar, nas extremidades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</a:t>
            </a:r>
            <a:r>
              <a:rPr lang="pt-BR" sz="2000" b="1" i="1" dirty="0">
                <a:solidFill>
                  <a:schemeClr val="tx2"/>
                </a:solidFill>
              </a:rPr>
              <a:t>Pressão</a:t>
            </a:r>
            <a:r>
              <a:rPr lang="pt-BR" sz="2000" i="1" dirty="0">
                <a:solidFill>
                  <a:schemeClr val="tx2"/>
                </a:solidFill>
              </a:rPr>
              <a:t> arterial</a:t>
            </a:r>
          </a:p>
          <a:p>
            <a:pPr>
              <a:spcBef>
                <a:spcPts val="500"/>
              </a:spcBef>
            </a:pPr>
            <a:r>
              <a:rPr lang="pt-BR" sz="2000" i="1" dirty="0">
                <a:solidFill>
                  <a:schemeClr val="tx2"/>
                </a:solidFill>
              </a:rPr>
              <a:t>►</a:t>
            </a:r>
            <a:r>
              <a:rPr lang="pt-BR" sz="2000" b="1" i="1" dirty="0">
                <a:solidFill>
                  <a:schemeClr val="tx2"/>
                </a:solidFill>
              </a:rPr>
              <a:t>Sudorese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4929190" y="4000510"/>
            <a:ext cx="3571900" cy="785818"/>
          </a:xfrm>
          <a:prstGeom prst="roundRect">
            <a:avLst>
              <a:gd name="adj" fmla="val 10543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Identifique pontos de sangramento e </a:t>
            </a:r>
            <a:r>
              <a:rPr lang="pt-BR" b="1" dirty="0">
                <a:solidFill>
                  <a:schemeClr val="tx1"/>
                </a:solidFill>
              </a:rPr>
              <a:t>controle a hemorragia</a:t>
            </a:r>
          </a:p>
        </p:txBody>
      </p:sp>
      <p:sp>
        <p:nvSpPr>
          <p:cNvPr id="11" name="Seta para a direita 10"/>
          <p:cNvSpPr/>
          <p:nvPr/>
        </p:nvSpPr>
        <p:spPr>
          <a:xfrm rot="10800000">
            <a:off x="8612067" y="4214824"/>
            <a:ext cx="357190" cy="357190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73877" y="2472095"/>
            <a:ext cx="4753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</a:rPr>
              <a:t>Hipotensão</a:t>
            </a:r>
            <a:r>
              <a:rPr lang="pt-BR" sz="2000" dirty="0">
                <a:solidFill>
                  <a:schemeClr val="tx2"/>
                </a:solidFill>
              </a:rPr>
              <a:t> arterial, em vítimas de traumas, deve ser considerada como consequência de </a:t>
            </a:r>
            <a:r>
              <a:rPr lang="pt-BR" sz="2000" b="1" dirty="0">
                <a:solidFill>
                  <a:schemeClr val="tx2"/>
                </a:solidFill>
              </a:rPr>
              <a:t>hipovolemia</a:t>
            </a:r>
            <a:r>
              <a:rPr lang="pt-BR" sz="2000" dirty="0">
                <a:solidFill>
                  <a:schemeClr val="tx2"/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C6478E-D5F8-F830-D3AB-2F148E781011}"/>
                  </a:ext>
                </a:extLst>
              </p14:cNvPr>
              <p14:cNvContentPartPr/>
              <p14:nvPr/>
            </p14:nvContentPartPr>
            <p14:xfrm>
              <a:off x="9864273" y="3452483"/>
              <a:ext cx="6120" cy="28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C6478E-D5F8-F830-D3AB-2F148E78101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55273" y="3443483"/>
                <a:ext cx="23760" cy="46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m 8">
            <a:extLst>
              <a:ext uri="{FF2B5EF4-FFF2-40B4-BE49-F238E27FC236}">
                <a16:creationId xmlns:a16="http://schemas.microsoft.com/office/drawing/2014/main" id="{DC49D6BF-CA3E-826C-C4BD-344EE18D03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35429"/>
            <a:ext cx="3419872" cy="791213"/>
          </a:xfrm>
          <a:prstGeom prst="rect">
            <a:avLst/>
          </a:prstGeom>
        </p:spPr>
      </p:pic>
      <p:sp>
        <p:nvSpPr>
          <p:cNvPr id="8" name="CaixaDeTexto 9">
            <a:extLst>
              <a:ext uri="{FF2B5EF4-FFF2-40B4-BE49-F238E27FC236}">
                <a16:creationId xmlns:a16="http://schemas.microsoft.com/office/drawing/2014/main" id="{08E7589A-CD79-C3C1-176B-71663D473593}"/>
              </a:ext>
            </a:extLst>
          </p:cNvPr>
          <p:cNvSpPr txBox="1"/>
          <p:nvPr/>
        </p:nvSpPr>
        <p:spPr>
          <a:xfrm>
            <a:off x="214282" y="557202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</a:t>
            </a:r>
          </a:p>
          <a:p>
            <a:r>
              <a:rPr lang="pt-BR" sz="2200" dirty="0"/>
              <a:t>Primária | Secundária</a:t>
            </a:r>
          </a:p>
        </p:txBody>
      </p:sp>
    </p:spTree>
    <p:extLst>
      <p:ext uri="{BB962C8B-B14F-4D97-AF65-F5344CB8AC3E}">
        <p14:creationId xmlns:p14="http://schemas.microsoft.com/office/powerpoint/2010/main" val="70174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1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5754" y="1063462"/>
            <a:ext cx="3924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 é a perda de sangue devido ao rompimento de uma artéria, veia ou vaso sanguíneo.</a:t>
            </a:r>
            <a:endParaRPr lang="pt-BR" sz="2200" dirty="0"/>
          </a:p>
        </p:txBody>
      </p:sp>
      <p:pic>
        <p:nvPicPr>
          <p:cNvPr id="7" name="Imagem 6" descr="Tipos de Hemorragia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99742"/>
            <a:ext cx="2286016" cy="2290954"/>
          </a:xfrm>
          <a:prstGeom prst="rect">
            <a:avLst/>
          </a:prstGeom>
        </p:spPr>
      </p:pic>
      <p:sp>
        <p:nvSpPr>
          <p:cNvPr id="9" name="Retângulo de cantos arredondados 8"/>
          <p:cNvSpPr/>
          <p:nvPr/>
        </p:nvSpPr>
        <p:spPr>
          <a:xfrm>
            <a:off x="2627784" y="3532172"/>
            <a:ext cx="2357422" cy="1214446"/>
          </a:xfrm>
          <a:prstGeom prst="roundRect">
            <a:avLst>
              <a:gd name="adj" fmla="val 421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arteriais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são mais  perigosas e difíceis de ser controladas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661016" y="1469680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INTERNAS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084168" y="3291830"/>
            <a:ext cx="2643206" cy="1498866"/>
          </a:xfrm>
          <a:prstGeom prst="roundRect">
            <a:avLst>
              <a:gd name="adj" fmla="val 454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►Palidez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►Hipotermia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►Ânsia de sede</a:t>
            </a:r>
          </a:p>
          <a:p>
            <a:pPr>
              <a:spcAft>
                <a:spcPts val="500"/>
              </a:spcAft>
            </a:pPr>
            <a:r>
              <a:rPr lang="pt-BR" sz="2000" i="1" dirty="0">
                <a:solidFill>
                  <a:schemeClr val="tx1"/>
                </a:solidFill>
              </a:rPr>
              <a:t>►Queda de pressão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</p:txBody>
      </p:sp>
      <p:sp>
        <p:nvSpPr>
          <p:cNvPr id="2" name="Seta dobrada 1"/>
          <p:cNvSpPr/>
          <p:nvPr/>
        </p:nvSpPr>
        <p:spPr>
          <a:xfrm rot="5400000">
            <a:off x="2555776" y="2835736"/>
            <a:ext cx="648072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239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644008" y="1097465"/>
            <a:ext cx="4503238" cy="39208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</a:pPr>
            <a:r>
              <a:rPr lang="pt-BR" sz="2200" b="1" dirty="0">
                <a:solidFill>
                  <a:schemeClr val="bg1"/>
                </a:solidFill>
              </a:rPr>
              <a:t>As hemorragias podem ser: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663153" y="1698064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Não se vê a origem do sangramento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663153" y="2162748"/>
            <a:ext cx="416580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b="1" dirty="0">
                <a:solidFill>
                  <a:srgbClr val="006600"/>
                </a:solidFill>
              </a:rPr>
              <a:t>EXTERNAS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663153" y="2391132"/>
            <a:ext cx="435597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000"/>
              </a:spcBef>
            </a:pPr>
            <a:r>
              <a:rPr lang="pt-BR" sz="2000" i="1" dirty="0">
                <a:solidFill>
                  <a:schemeClr val="tx1"/>
                </a:solidFill>
              </a:rPr>
              <a:t>É possível ver a origem do sangramento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7359222" y="3172137"/>
            <a:ext cx="1368152" cy="24007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SINTOMAS</a:t>
            </a:r>
          </a:p>
        </p:txBody>
      </p:sp>
    </p:spTree>
    <p:extLst>
      <p:ext uri="{BB962C8B-B14F-4D97-AF65-F5344CB8AC3E}">
        <p14:creationId xmlns:p14="http://schemas.microsoft.com/office/powerpoint/2010/main" val="258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 animBg="1"/>
      <p:bldP spid="2" grpId="0" animBg="1"/>
      <p:bldP spid="16" grpId="0" animBg="1"/>
      <p:bldP spid="17" grpId="0"/>
      <p:bldP spid="18" grpId="0"/>
      <p:bldP spid="19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 descr="posicao-lateral-de-segurança.jpg"/>
          <p:cNvPicPr>
            <a:picLocks noChangeAspect="1"/>
          </p:cNvPicPr>
          <p:nvPr/>
        </p:nvPicPr>
        <p:blipFill rotWithShape="1">
          <a:blip r:embed="rId3" cstate="print"/>
          <a:srcRect t="4184" b="11136"/>
          <a:stretch/>
        </p:blipFill>
        <p:spPr>
          <a:xfrm>
            <a:off x="323528" y="3520253"/>
            <a:ext cx="2448272" cy="142776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387806"/>
            <a:ext cx="3325278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33186" y="1881574"/>
            <a:ext cx="321467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►Lateralizar a cabeça</a:t>
            </a:r>
          </a:p>
          <a:p>
            <a:pPr algn="just">
              <a:spcAft>
                <a:spcPts val="6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►Controlar os sinais vitais</a:t>
            </a:r>
          </a:p>
          <a:p>
            <a:pPr algn="just">
              <a:spcAft>
                <a:spcPts val="6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►Manter a temperatura</a:t>
            </a:r>
          </a:p>
          <a:p>
            <a:pPr algn="just">
              <a:spcAft>
                <a:spcPts val="6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►Não dar nada para ingerir</a:t>
            </a:r>
          </a:p>
        </p:txBody>
      </p:sp>
      <p:pic>
        <p:nvPicPr>
          <p:cNvPr id="14" name="Imagem 13" descr="Hemorragia Nas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143767" y="775884"/>
            <a:ext cx="2000232" cy="2718074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3786182" y="698972"/>
            <a:ext cx="3500462" cy="284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Hemorragia NASAL</a:t>
            </a:r>
          </a:p>
          <a:p>
            <a:pPr algn="ctr"/>
            <a:endParaRPr lang="pt-BR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►Cabeça abaixada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►Compressão por 10 minutos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►Gelo ou compressa gelada.</a:t>
            </a:r>
          </a:p>
          <a:p>
            <a:pPr>
              <a:spcAft>
                <a:spcPts val="500"/>
              </a:spcAft>
            </a:pPr>
            <a:endParaRPr lang="pt-BR" sz="2000" dirty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500"/>
              </a:spcAft>
            </a:pP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Obs.: </a:t>
            </a:r>
            <a:r>
              <a:rPr lang="pt-BR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nem sempre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requer atendimento médico.</a:t>
            </a:r>
            <a:endParaRPr lang="pt-BR" sz="2000" dirty="0">
              <a:solidFill>
                <a:srgbClr val="C0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3643306" y="627534"/>
            <a:ext cx="5500694" cy="2857520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10">
            <a:extLst>
              <a:ext uri="{FF2B5EF4-FFF2-40B4-BE49-F238E27FC236}">
                <a16:creationId xmlns:a16="http://schemas.microsoft.com/office/drawing/2014/main" id="{8A5B353F-D7B2-497C-76E2-1BE64E8BE6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351718" cy="776992"/>
          </a:xfrm>
          <a:prstGeom prst="rect">
            <a:avLst/>
          </a:prstGeom>
        </p:spPr>
      </p:pic>
      <p:sp>
        <p:nvSpPr>
          <p:cNvPr id="5" name="CaixaDeTexto 11">
            <a:extLst>
              <a:ext uri="{FF2B5EF4-FFF2-40B4-BE49-F238E27FC236}">
                <a16:creationId xmlns:a16="http://schemas.microsoft.com/office/drawing/2014/main" id="{9F44CE71-4021-65C5-B7DB-5E4493FA1673}"/>
              </a:ext>
            </a:extLst>
          </p:cNvPr>
          <p:cNvSpPr txBox="1"/>
          <p:nvPr/>
        </p:nvSpPr>
        <p:spPr>
          <a:xfrm>
            <a:off x="214282" y="577298"/>
            <a:ext cx="3110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  <a:p>
            <a:r>
              <a:rPr lang="pt-BR" sz="2200" dirty="0"/>
              <a:t>Interna</a:t>
            </a:r>
          </a:p>
        </p:txBody>
      </p:sp>
      <p:sp>
        <p:nvSpPr>
          <p:cNvPr id="7" name="Retângulo de cantos arredondados 17">
            <a:extLst>
              <a:ext uri="{FF2B5EF4-FFF2-40B4-BE49-F238E27FC236}">
                <a16:creationId xmlns:a16="http://schemas.microsoft.com/office/drawing/2014/main" id="{D50C8B90-8C11-B342-98BC-F4C1C59F4B72}"/>
              </a:ext>
            </a:extLst>
          </p:cNvPr>
          <p:cNvSpPr/>
          <p:nvPr/>
        </p:nvSpPr>
        <p:spPr>
          <a:xfrm>
            <a:off x="3635896" y="4090188"/>
            <a:ext cx="5429288" cy="785818"/>
          </a:xfrm>
          <a:prstGeom prst="roundRect">
            <a:avLst>
              <a:gd name="adj" fmla="val 1054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Utilize EPI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Evite contato</a:t>
            </a:r>
            <a:r>
              <a:rPr lang="pt-BR" dirty="0">
                <a:solidFill>
                  <a:schemeClr val="tx1"/>
                </a:solidFill>
              </a:rPr>
              <a:t> direto com sangramentos ou secreções. </a:t>
            </a:r>
          </a:p>
        </p:txBody>
      </p:sp>
      <p:sp>
        <p:nvSpPr>
          <p:cNvPr id="8" name="Seta para baixo 1">
            <a:extLst>
              <a:ext uri="{FF2B5EF4-FFF2-40B4-BE49-F238E27FC236}">
                <a16:creationId xmlns:a16="http://schemas.microsoft.com/office/drawing/2014/main" id="{7374FF1D-B0EA-C67E-40E8-DF9F03A641FC}"/>
              </a:ext>
            </a:extLst>
          </p:cNvPr>
          <p:cNvSpPr/>
          <p:nvPr/>
        </p:nvSpPr>
        <p:spPr>
          <a:xfrm>
            <a:off x="5672613" y="3668652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Seta para baixo 12">
            <a:extLst>
              <a:ext uri="{FF2B5EF4-FFF2-40B4-BE49-F238E27FC236}">
                <a16:creationId xmlns:a16="http://schemas.microsoft.com/office/drawing/2014/main" id="{96B3AE3B-E6D8-9C19-CDC3-E90BBC767419}"/>
              </a:ext>
            </a:extLst>
          </p:cNvPr>
          <p:cNvSpPr/>
          <p:nvPr/>
        </p:nvSpPr>
        <p:spPr>
          <a:xfrm>
            <a:off x="6204978" y="3668652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baixo 14">
            <a:extLst>
              <a:ext uri="{FF2B5EF4-FFF2-40B4-BE49-F238E27FC236}">
                <a16:creationId xmlns:a16="http://schemas.microsoft.com/office/drawing/2014/main" id="{DCC67502-D804-18DA-2464-83A15697E292}"/>
              </a:ext>
            </a:extLst>
          </p:cNvPr>
          <p:cNvSpPr/>
          <p:nvPr/>
        </p:nvSpPr>
        <p:spPr>
          <a:xfrm>
            <a:off x="6737343" y="3671760"/>
            <a:ext cx="360040" cy="308643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6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20" grpId="0" animBg="1"/>
      <p:bldP spid="7" grpId="0" animBg="1"/>
      <p:bldP spid="8" grpId="0" animBg="1"/>
      <p:bldP spid="12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Retângulo de cantos arredondados 11"/>
          <p:cNvSpPr/>
          <p:nvPr/>
        </p:nvSpPr>
        <p:spPr>
          <a:xfrm>
            <a:off x="2627784" y="1563638"/>
            <a:ext cx="6000792" cy="2664296"/>
          </a:xfrm>
          <a:prstGeom prst="roundRect">
            <a:avLst>
              <a:gd name="adj" fmla="val 644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 são as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providências iniciais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devem ser adotadas em sinistros com vítimas, a fim de eliminar riscos secundários, minimizar o sofrimento das vítimas, manter suas funções vitais e evitar o agravamento das lesões.</a:t>
            </a:r>
            <a:endParaRPr lang="pt-BR" sz="2400" i="1" dirty="0">
              <a:solidFill>
                <a:srgbClr val="008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DEFINIÇÃO</a:t>
            </a:r>
          </a:p>
        </p:txBody>
      </p:sp>
      <p:sp>
        <p:nvSpPr>
          <p:cNvPr id="2" name="Cruz 1"/>
          <p:cNvSpPr/>
          <p:nvPr/>
        </p:nvSpPr>
        <p:spPr>
          <a:xfrm>
            <a:off x="683568" y="1923678"/>
            <a:ext cx="1080120" cy="1080120"/>
          </a:xfrm>
          <a:prstGeom prst="plus">
            <a:avLst>
              <a:gd name="adj" fmla="val 3534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08725" y="3177294"/>
            <a:ext cx="162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PRIMEIROS</a:t>
            </a:r>
          </a:p>
          <a:p>
            <a:r>
              <a:rPr lang="pt-BR" b="1" dirty="0">
                <a:solidFill>
                  <a:srgbClr val="C00000"/>
                </a:solidFill>
                <a:latin typeface="Arial Black" panose="020B0A04020102020204" pitchFamily="34" charset="0"/>
              </a:rPr>
              <a:t>SOCORROS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35" y="2426430"/>
            <a:ext cx="2631806" cy="16429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832" y="2370290"/>
            <a:ext cx="2983835" cy="1701657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428728" y="4357700"/>
            <a:ext cx="6357982" cy="428628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</a:rPr>
              <a:t>NÃO utilize </a:t>
            </a:r>
            <a:r>
              <a:rPr lang="pt-BR" sz="2000" b="1" dirty="0">
                <a:solidFill>
                  <a:srgbClr val="FF0000"/>
                </a:solidFill>
              </a:rPr>
              <a:t>garroteamento</a:t>
            </a:r>
            <a:r>
              <a:rPr lang="pt-BR" sz="2000" dirty="0">
                <a:solidFill>
                  <a:schemeClr val="tx1"/>
                </a:solidFill>
              </a:rPr>
              <a:t> ou </a:t>
            </a:r>
            <a:r>
              <a:rPr lang="pt-BR" sz="2000" b="1" dirty="0">
                <a:solidFill>
                  <a:srgbClr val="FF0000"/>
                </a:solidFill>
              </a:rPr>
              <a:t>torniquete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00034" y="1986394"/>
            <a:ext cx="242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►COMPRIMIR O LOCAL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487761" y="1914386"/>
            <a:ext cx="22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►ELEVAR O MEMBRO</a:t>
            </a:r>
          </a:p>
        </p:txBody>
      </p:sp>
      <p:sp>
        <p:nvSpPr>
          <p:cNvPr id="15" name="Divisa 14"/>
          <p:cNvSpPr/>
          <p:nvPr/>
        </p:nvSpPr>
        <p:spPr>
          <a:xfrm>
            <a:off x="428596" y="4399264"/>
            <a:ext cx="285752" cy="357190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714348" y="4399264"/>
            <a:ext cx="285752" cy="357190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1000100" y="4399264"/>
            <a:ext cx="285752" cy="357190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8471216" y="4378482"/>
            <a:ext cx="285752" cy="357190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flipH="1">
            <a:off x="8185464" y="4378482"/>
            <a:ext cx="285752" cy="357190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899712" y="4378482"/>
            <a:ext cx="285752" cy="357190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" name="Imagem 10">
            <a:extLst>
              <a:ext uri="{FF2B5EF4-FFF2-40B4-BE49-F238E27FC236}">
                <a16:creationId xmlns:a16="http://schemas.microsoft.com/office/drawing/2014/main" id="{A92573F6-36EB-BD1E-3F1C-3F8D2DB503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351718" cy="776992"/>
          </a:xfrm>
          <a:prstGeom prst="rect">
            <a:avLst/>
          </a:prstGeom>
        </p:spPr>
      </p:pic>
      <p:sp>
        <p:nvSpPr>
          <p:cNvPr id="4" name="CaixaDeTexto 11">
            <a:extLst>
              <a:ext uri="{FF2B5EF4-FFF2-40B4-BE49-F238E27FC236}">
                <a16:creationId xmlns:a16="http://schemas.microsoft.com/office/drawing/2014/main" id="{FB78C86A-10C1-6269-4B0E-201E7F37ECB8}"/>
              </a:ext>
            </a:extLst>
          </p:cNvPr>
          <p:cNvSpPr txBox="1"/>
          <p:nvPr/>
        </p:nvSpPr>
        <p:spPr>
          <a:xfrm>
            <a:off x="214282" y="577298"/>
            <a:ext cx="3110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  <a:p>
            <a:r>
              <a:rPr lang="pt-BR" sz="2200" dirty="0"/>
              <a:t>Externa</a:t>
            </a:r>
          </a:p>
        </p:txBody>
      </p:sp>
      <p:sp>
        <p:nvSpPr>
          <p:cNvPr id="5" name="Retângulo 2">
            <a:extLst>
              <a:ext uri="{FF2B5EF4-FFF2-40B4-BE49-F238E27FC236}">
                <a16:creationId xmlns:a16="http://schemas.microsoft.com/office/drawing/2014/main" id="{27E2B6A0-4354-6129-637B-9F38FF1833D9}"/>
              </a:ext>
            </a:extLst>
          </p:cNvPr>
          <p:cNvSpPr/>
          <p:nvPr/>
        </p:nvSpPr>
        <p:spPr>
          <a:xfrm>
            <a:off x="0" y="1383662"/>
            <a:ext cx="334786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Procedimentos:</a:t>
            </a:r>
          </a:p>
        </p:txBody>
      </p:sp>
    </p:spTree>
    <p:extLst>
      <p:ext uri="{BB962C8B-B14F-4D97-AF65-F5344CB8AC3E}">
        <p14:creationId xmlns:p14="http://schemas.microsoft.com/office/powerpoint/2010/main" val="27637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1491630"/>
            <a:ext cx="3000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... é o estado de depressão do organismo em razão do </a:t>
            </a:r>
            <a:r>
              <a:rPr lang="pt-BR" sz="2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baixo volume sanguíneo</a:t>
            </a:r>
            <a:r>
              <a:rPr lang="pt-BR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t-BR" sz="2000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68663" y="2804959"/>
            <a:ext cx="339522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►Pele fria e pegajosa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►Sudorese (mãos e pés)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►Pulso rápido e fraco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►Palidez, Calafrios e tremores</a:t>
            </a:r>
          </a:p>
          <a:p>
            <a:pPr algn="just">
              <a:spcAft>
                <a:spcPts val="300"/>
              </a:spcAft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►Respiração irregular</a:t>
            </a:r>
            <a:endParaRPr lang="pt-BR" sz="2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r="267"/>
          <a:stretch/>
        </p:blipFill>
        <p:spPr>
          <a:xfrm>
            <a:off x="6156176" y="3032500"/>
            <a:ext cx="2645410" cy="190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714" y="3105962"/>
            <a:ext cx="2092414" cy="17589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3351718" cy="77699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110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HEMORRAGIA</a:t>
            </a:r>
          </a:p>
          <a:p>
            <a:r>
              <a:rPr lang="pt-BR" sz="2200" dirty="0"/>
              <a:t>Choque Hipovolêmico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491880" y="627534"/>
            <a:ext cx="5652120" cy="2376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491880" y="627535"/>
            <a:ext cx="2872910" cy="322157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O QUE FAZER: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432782" y="949692"/>
            <a:ext cx="56037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/>
              <a:t>►Identifique e controle a causa do choque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</a:t>
            </a:r>
            <a:r>
              <a:rPr lang="pt-BR" sz="2000" b="1" dirty="0"/>
              <a:t>Afrouxe as roupas</a:t>
            </a:r>
            <a:r>
              <a:rPr lang="pt-BR" sz="2000" dirty="0"/>
              <a:t> e mantenha a vítima ventilada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►Coloque-a deitada com a </a:t>
            </a:r>
            <a:r>
              <a:rPr lang="pt-BR" sz="2000" b="1" dirty="0"/>
              <a:t>cabeça mais baixa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</a:t>
            </a:r>
            <a:r>
              <a:rPr lang="pt-BR" sz="2000" b="1" dirty="0"/>
              <a:t>Eleve os pés</a:t>
            </a:r>
            <a:r>
              <a:rPr lang="pt-BR" sz="2000" dirty="0"/>
              <a:t> por cerca de 30 cm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►Monitore os sinais vitais</a:t>
            </a:r>
          </a:p>
        </p:txBody>
      </p:sp>
    </p:spTree>
    <p:extLst>
      <p:ext uri="{BB962C8B-B14F-4D97-AF65-F5344CB8AC3E}">
        <p14:creationId xmlns:p14="http://schemas.microsoft.com/office/powerpoint/2010/main" val="261039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SE - Instrutor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428624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Reanimação Cardiopulmonar - RCP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4566" y="1495378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 </a:t>
            </a:r>
            <a:r>
              <a:rPr lang="pt-BR" sz="2000" b="1" dirty="0"/>
              <a:t>compressão torácica</a:t>
            </a:r>
            <a:r>
              <a:rPr lang="pt-BR" sz="2000" dirty="0"/>
              <a:t> é a base fundamental da reanimação cardiopulmonar.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286248" y="1071552"/>
            <a:ext cx="4714908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SINTOMAS DE PARADA CARDÍACA</a:t>
            </a:r>
          </a:p>
          <a:p>
            <a:pPr>
              <a:spcAft>
                <a:spcPts val="1000"/>
              </a:spcAft>
            </a:pPr>
            <a:r>
              <a:rPr lang="pt-BR" dirty="0"/>
              <a:t>►Inconsciência</a:t>
            </a:r>
          </a:p>
          <a:p>
            <a:pPr>
              <a:spcAft>
                <a:spcPts val="1000"/>
              </a:spcAft>
            </a:pPr>
            <a:r>
              <a:rPr lang="pt-BR" dirty="0"/>
              <a:t>►Palidez excessiva</a:t>
            </a:r>
          </a:p>
          <a:p>
            <a:pPr>
              <a:spcAft>
                <a:spcPts val="1000"/>
              </a:spcAft>
            </a:pPr>
            <a:r>
              <a:rPr lang="pt-BR" dirty="0"/>
              <a:t>►Ausência de pulsação e batimentos cardíacos</a:t>
            </a:r>
          </a:p>
          <a:p>
            <a:pPr>
              <a:spcAft>
                <a:spcPts val="1000"/>
              </a:spcAft>
            </a:pPr>
            <a:r>
              <a:rPr lang="pt-BR" dirty="0"/>
              <a:t>►Pupilas dilatadas</a:t>
            </a:r>
          </a:p>
          <a:p>
            <a:pPr>
              <a:spcAft>
                <a:spcPts val="1000"/>
              </a:spcAft>
            </a:pPr>
            <a:r>
              <a:rPr lang="pt-BR" dirty="0"/>
              <a:t>►Lábios, língua e unhas azuladas.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459" y="2500312"/>
            <a:ext cx="2547586" cy="24235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Retângulo de cantos arredondados 6"/>
          <p:cNvSpPr/>
          <p:nvPr/>
        </p:nvSpPr>
        <p:spPr>
          <a:xfrm>
            <a:off x="3707904" y="3647880"/>
            <a:ext cx="4824536" cy="1133888"/>
          </a:xfrm>
          <a:prstGeom prst="roundRect">
            <a:avLst>
              <a:gd name="adj" fmla="val 13459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O </a:t>
            </a:r>
            <a:r>
              <a:rPr lang="pt-BR" b="1" dirty="0">
                <a:solidFill>
                  <a:schemeClr val="tx1"/>
                </a:solidFill>
                <a:latin typeface="+mj-lt"/>
                <a:cs typeface="Arial" charset="0"/>
              </a:rPr>
              <a:t>sucesso</a:t>
            </a:r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 da RCP está relacionado ao </a:t>
            </a:r>
            <a:r>
              <a:rPr lang="pt-BR" b="1" dirty="0">
                <a:solidFill>
                  <a:schemeClr val="tx1"/>
                </a:solidFill>
                <a:latin typeface="+mj-lt"/>
                <a:cs typeface="Arial" charset="0"/>
              </a:rPr>
              <a:t>atendimento precoce</a:t>
            </a:r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, idealmente dentro dos </a:t>
            </a:r>
            <a:r>
              <a:rPr lang="pt-BR" dirty="0">
                <a:solidFill>
                  <a:srgbClr val="C00000"/>
                </a:solidFill>
                <a:latin typeface="+mj-lt"/>
                <a:cs typeface="Arial" charset="0"/>
              </a:rPr>
              <a:t>primeiros 3 a 5 minutos</a:t>
            </a:r>
            <a:r>
              <a:rPr lang="pt-BR" dirty="0">
                <a:solidFill>
                  <a:schemeClr val="tx1"/>
                </a:solidFill>
                <a:latin typeface="+mj-lt"/>
                <a:cs typeface="Arial" charset="0"/>
              </a:rPr>
              <a:t> após o colapso.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2857488" y="3929072"/>
            <a:ext cx="642942" cy="571504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CARDIORRESPIRATÓRIA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3AA52C-B939-AE5D-7452-B96751101220}"/>
                  </a:ext>
                </a:extLst>
              </p14:cNvPr>
              <p14:cNvContentPartPr/>
              <p14:nvPr/>
            </p14:nvContentPartPr>
            <p14:xfrm>
              <a:off x="9694713" y="4048643"/>
              <a:ext cx="11520" cy="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3AA52C-B939-AE5D-7452-B967511012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85713" y="4040003"/>
                <a:ext cx="2916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92CCAEC-F393-F9E6-5A7C-2DC0879E897A}"/>
                  </a:ext>
                </a:extLst>
              </p14:cNvPr>
              <p14:cNvContentPartPr/>
              <p14:nvPr/>
            </p14:nvContentPartPr>
            <p14:xfrm>
              <a:off x="9439113" y="4038563"/>
              <a:ext cx="3240" cy="6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92CCAEC-F393-F9E6-5A7C-2DC0879E89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30113" y="4029923"/>
                <a:ext cx="20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BBD39DD-AAE6-6119-1DA3-949C37FB98C2}"/>
                  </a:ext>
                </a:extLst>
              </p14:cNvPr>
              <p14:cNvContentPartPr/>
              <p14:nvPr/>
            </p14:nvContentPartPr>
            <p14:xfrm>
              <a:off x="9304833" y="4284443"/>
              <a:ext cx="360" cy="3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BBD39DD-AAE6-6119-1DA3-949C37FB98C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98353" y="4278552"/>
                <a:ext cx="12600" cy="1472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2373" t="10937"/>
          <a:stretch/>
        </p:blipFill>
        <p:spPr bwMode="auto">
          <a:xfrm>
            <a:off x="6084168" y="2873462"/>
            <a:ext cx="3059832" cy="208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RCP em 10 Passos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4282" y="1493465"/>
            <a:ext cx="5940184" cy="351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latin typeface="+mj-lt"/>
                <a:cs typeface="Arial" charset="0"/>
              </a:rPr>
              <a:t>Vítima em decúbito dorsal sobre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superfície rígida;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latin typeface="+mj-lt"/>
                <a:cs typeface="Arial" charset="0"/>
              </a:rPr>
              <a:t>Localize o ponto de compressão –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Osso Esterno;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latin typeface="+mj-lt"/>
                <a:cs typeface="Arial" charset="0"/>
              </a:rPr>
              <a:t>Use a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base da mão</a:t>
            </a:r>
            <a:r>
              <a:rPr lang="pt-BR" sz="2000" dirty="0">
                <a:latin typeface="+mj-lt"/>
                <a:cs typeface="Arial" charset="0"/>
              </a:rPr>
              <a:t>, ambas sobrepostas;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latin typeface="+mj-lt"/>
                <a:cs typeface="Arial" charset="0"/>
              </a:rPr>
              <a:t>Posicione-se num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ângulo de 90</a:t>
            </a:r>
            <a:r>
              <a:rPr lang="pt-BR" sz="2000" baseline="30000" dirty="0">
                <a:solidFill>
                  <a:srgbClr val="FF6600"/>
                </a:solidFill>
                <a:latin typeface="+mj-lt"/>
                <a:cs typeface="Arial" charset="0"/>
              </a:rPr>
              <a:t>o</a:t>
            </a:r>
            <a:r>
              <a:rPr lang="pt-BR" sz="2000" dirty="0">
                <a:latin typeface="+mj-lt"/>
                <a:cs typeface="Arial" charset="0"/>
              </a:rPr>
              <a:t>, sobre a vítima;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latin typeface="+mj-lt"/>
                <a:cs typeface="Arial" charset="0"/>
              </a:rPr>
              <a:t>Desloque aproximadamente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5cm, o tórax</a:t>
            </a:r>
            <a:r>
              <a:rPr lang="pt-BR" sz="2000" dirty="0">
                <a:latin typeface="+mj-lt"/>
                <a:cs typeface="Arial" charset="0"/>
              </a:rPr>
              <a:t> da vítima;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latin typeface="+mj-lt"/>
                <a:cs typeface="Arial" charset="0"/>
              </a:rPr>
              <a:t>Faça, no mínimo,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100 compressões</a:t>
            </a:r>
            <a:r>
              <a:rPr lang="pt-BR" sz="2000" dirty="0">
                <a:latin typeface="+mj-lt"/>
                <a:cs typeface="Arial" charset="0"/>
              </a:rPr>
              <a:t>/minuto;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latin typeface="+mj-lt"/>
                <a:cs typeface="Arial" charset="0"/>
              </a:rPr>
              <a:t>As manobras devem ser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ininterruptas;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latin typeface="+mj-lt"/>
                <a:cs typeface="Arial" charset="0"/>
              </a:rPr>
              <a:t>Reveze com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outro socorrista</a:t>
            </a:r>
            <a:r>
              <a:rPr lang="pt-BR" sz="2000" dirty="0">
                <a:latin typeface="+mj-lt"/>
                <a:cs typeface="Arial" charset="0"/>
              </a:rPr>
              <a:t> para evitar a fadiga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Reavaliar</a:t>
            </a:r>
            <a:r>
              <a:rPr lang="pt-BR" sz="2000" dirty="0">
                <a:latin typeface="+mj-lt"/>
                <a:cs typeface="Arial" charset="0"/>
              </a:rPr>
              <a:t> a vítima a cada 2 minutos</a:t>
            </a:r>
          </a:p>
          <a:p>
            <a:pPr marL="180975" indent="-180975">
              <a:spcAft>
                <a:spcPts val="300"/>
              </a:spcAft>
              <a:buSzPct val="50000"/>
              <a:buFont typeface="+mj-lt"/>
              <a:buAutoNum type="arabicPeriod"/>
            </a:pPr>
            <a:r>
              <a:rPr lang="pt-BR" sz="2000" dirty="0">
                <a:solidFill>
                  <a:srgbClr val="FF6600"/>
                </a:solidFill>
                <a:latin typeface="+mj-lt"/>
                <a:cs typeface="Arial" charset="0"/>
              </a:rPr>
              <a:t>Persistir</a:t>
            </a:r>
            <a:r>
              <a:rPr lang="pt-BR" sz="2000" dirty="0">
                <a:latin typeface="+mj-lt"/>
                <a:cs typeface="Arial" charset="0"/>
              </a:rPr>
              <a:t> até a chegada do socorro especializado</a:t>
            </a:r>
          </a:p>
        </p:txBody>
      </p:sp>
      <p:pic>
        <p:nvPicPr>
          <p:cNvPr id="6" name="Imagem 5" descr="Ponto de compressão toráci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6568" y="555525"/>
            <a:ext cx="2287432" cy="20817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316922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97465"/>
            <a:ext cx="370790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 - RCP em Crianças</a:t>
            </a:r>
          </a:p>
        </p:txBody>
      </p:sp>
      <p:pic>
        <p:nvPicPr>
          <p:cNvPr id="7" name="Imagem 6" descr="primeiros-socorros-parada-cardiaca-em-bebes.jpg"/>
          <p:cNvPicPr>
            <a:picLocks noChangeAspect="1"/>
          </p:cNvPicPr>
          <p:nvPr/>
        </p:nvPicPr>
        <p:blipFill rotWithShape="1">
          <a:blip r:embed="rId3"/>
          <a:srcRect b="5099"/>
          <a:stretch/>
        </p:blipFill>
        <p:spPr>
          <a:xfrm>
            <a:off x="4250720" y="2631241"/>
            <a:ext cx="4857784" cy="230505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427984" y="1550588"/>
            <a:ext cx="4608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►Comprima com apenas </a:t>
            </a:r>
            <a:r>
              <a:rPr lang="pt-BR" sz="2000" b="1" dirty="0"/>
              <a:t>dois dedos</a:t>
            </a:r>
            <a:r>
              <a:rPr lang="pt-BR" sz="20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►A </a:t>
            </a:r>
            <a:r>
              <a:rPr lang="pt-BR" sz="2000" b="1" dirty="0"/>
              <a:t>força proporcional </a:t>
            </a:r>
            <a:r>
              <a:rPr lang="pt-BR" sz="2000" dirty="0"/>
              <a:t>às limitações físicas da vítima.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99992" y="1086353"/>
            <a:ext cx="464404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RCP em Bebês e Recém nascidos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550588"/>
            <a:ext cx="4035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/>
              <a:t>►Siga os </a:t>
            </a:r>
            <a:r>
              <a:rPr lang="pt-BR" sz="2000" b="1" dirty="0"/>
              <a:t>10 passos</a:t>
            </a:r>
            <a:r>
              <a:rPr lang="pt-BR" sz="2000" dirty="0"/>
              <a:t> mostrados</a:t>
            </a:r>
          </a:p>
          <a:p>
            <a:pPr>
              <a:spcAft>
                <a:spcPts val="1200"/>
              </a:spcAft>
            </a:pPr>
            <a:r>
              <a:rPr lang="pt-BR" sz="2000" dirty="0"/>
              <a:t>►Comprima com </a:t>
            </a:r>
            <a:r>
              <a:rPr lang="pt-BR" sz="2000" b="1" dirty="0"/>
              <a:t>apenas uma mão</a:t>
            </a:r>
          </a:p>
        </p:txBody>
      </p:sp>
      <p:pic>
        <p:nvPicPr>
          <p:cNvPr id="15" name="Imagem 14" descr="RCP Crianç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2500312"/>
            <a:ext cx="3493052" cy="230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Reanimação Cardiopulmonar</a:t>
            </a:r>
          </a:p>
        </p:txBody>
      </p:sp>
    </p:spTree>
    <p:extLst>
      <p:ext uri="{BB962C8B-B14F-4D97-AF65-F5344CB8AC3E}">
        <p14:creationId xmlns:p14="http://schemas.microsoft.com/office/powerpoint/2010/main" val="371953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383662"/>
            <a:ext cx="3363928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 - Avaliação Neurológica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504" y="1844119"/>
            <a:ext cx="4012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Avalie o </a:t>
            </a:r>
            <a:r>
              <a:rPr lang="pt-BR" sz="2000" b="1" dirty="0"/>
              <a:t>nível de consciência</a:t>
            </a:r>
            <a:r>
              <a:rPr lang="pt-BR" sz="2000" dirty="0"/>
              <a:t> e a reatividade pupilar do traumatizado.  Para isso, utilize o </a:t>
            </a:r>
            <a:r>
              <a:rPr lang="pt-BR" sz="2000" b="1" dirty="0"/>
              <a:t>método AVDI</a:t>
            </a:r>
            <a:r>
              <a:rPr lang="pt-BR" sz="2000" dirty="0"/>
              <a:t>.</a:t>
            </a:r>
          </a:p>
        </p:txBody>
      </p:sp>
      <p:pic>
        <p:nvPicPr>
          <p:cNvPr id="26" name="Imagem 25" descr="Sensibilidade da vítim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16" y="3101913"/>
            <a:ext cx="2071702" cy="188128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t="2859" r="1647" b="79686"/>
          <a:stretch>
            <a:fillRect/>
          </a:stretch>
        </p:blipFill>
        <p:spPr>
          <a:xfrm>
            <a:off x="4751654" y="1203598"/>
            <a:ext cx="4284842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30961" r="2141" b="51583"/>
          <a:stretch>
            <a:fillRect/>
          </a:stretch>
        </p:blipFill>
        <p:spPr>
          <a:xfrm>
            <a:off x="4702863" y="2246985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56753" r="2141" b="25792"/>
          <a:stretch>
            <a:fillRect/>
          </a:stretch>
        </p:blipFill>
        <p:spPr>
          <a:xfrm>
            <a:off x="4702863" y="3204571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79323" r="2764" b="3221"/>
          <a:stretch>
            <a:fillRect/>
          </a:stretch>
        </p:blipFill>
        <p:spPr>
          <a:xfrm>
            <a:off x="4668487" y="4042558"/>
            <a:ext cx="4306358" cy="648072"/>
          </a:xfrm>
          <a:custGeom>
            <a:avLst/>
            <a:gdLst>
              <a:gd name="connsiteX0" fmla="*/ 0 w 4608512"/>
              <a:gd name="connsiteY0" fmla="*/ 0 h 648072"/>
              <a:gd name="connsiteX1" fmla="*/ 4608512 w 4608512"/>
              <a:gd name="connsiteY1" fmla="*/ 0 h 648072"/>
              <a:gd name="connsiteX2" fmla="*/ 4608512 w 4608512"/>
              <a:gd name="connsiteY2" fmla="*/ 648072 h 648072"/>
              <a:gd name="connsiteX3" fmla="*/ 0 w 4608512"/>
              <a:gd name="connsiteY3" fmla="*/ 648072 h 648072"/>
              <a:gd name="connsiteX4" fmla="*/ 0 w 4608512"/>
              <a:gd name="connsiteY4" fmla="*/ 0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8512" h="648072">
                <a:moveTo>
                  <a:pt x="0" y="0"/>
                </a:moveTo>
                <a:lnTo>
                  <a:pt x="4608512" y="0"/>
                </a:lnTo>
                <a:lnTo>
                  <a:pt x="4608512" y="648072"/>
                </a:lnTo>
                <a:lnTo>
                  <a:pt x="0" y="64807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1097465"/>
            <a:ext cx="5131388" cy="3712764"/>
          </a:xfrm>
          <a:custGeom>
            <a:avLst/>
            <a:gdLst>
              <a:gd name="connsiteX0" fmla="*/ 0 w 5515690"/>
              <a:gd name="connsiteY0" fmla="*/ 0 h 3712764"/>
              <a:gd name="connsiteX1" fmla="*/ 5515690 w 5515690"/>
              <a:gd name="connsiteY1" fmla="*/ 0 h 3712764"/>
              <a:gd name="connsiteX2" fmla="*/ 5515690 w 5515690"/>
              <a:gd name="connsiteY2" fmla="*/ 3712764 h 3712764"/>
              <a:gd name="connsiteX3" fmla="*/ 0 w 5515690"/>
              <a:gd name="connsiteY3" fmla="*/ 3712764 h 3712764"/>
              <a:gd name="connsiteX4" fmla="*/ 0 w 5515690"/>
              <a:gd name="connsiteY4" fmla="*/ 0 h 3712764"/>
              <a:gd name="connsiteX5" fmla="*/ 816349 w 5515690"/>
              <a:gd name="connsiteY5" fmla="*/ 106133 h 3712764"/>
              <a:gd name="connsiteX6" fmla="*/ 816349 w 5515690"/>
              <a:gd name="connsiteY6" fmla="*/ 754205 h 3712764"/>
              <a:gd name="connsiteX7" fmla="*/ 5424861 w 5515690"/>
              <a:gd name="connsiteY7" fmla="*/ 754205 h 3712764"/>
              <a:gd name="connsiteX8" fmla="*/ 5424861 w 5515690"/>
              <a:gd name="connsiteY8" fmla="*/ 106133 h 3712764"/>
              <a:gd name="connsiteX9" fmla="*/ 816349 w 5515690"/>
              <a:gd name="connsiteY9" fmla="*/ 106133 h 3712764"/>
              <a:gd name="connsiteX10" fmla="*/ 789074 w 5515690"/>
              <a:gd name="connsiteY10" fmla="*/ 1149520 h 3712764"/>
              <a:gd name="connsiteX11" fmla="*/ 789074 w 5515690"/>
              <a:gd name="connsiteY11" fmla="*/ 1797592 h 3712764"/>
              <a:gd name="connsiteX12" fmla="*/ 5397586 w 5515690"/>
              <a:gd name="connsiteY12" fmla="*/ 1797592 h 3712764"/>
              <a:gd name="connsiteX13" fmla="*/ 5397586 w 5515690"/>
              <a:gd name="connsiteY13" fmla="*/ 1149520 h 3712764"/>
              <a:gd name="connsiteX14" fmla="*/ 789074 w 5515690"/>
              <a:gd name="connsiteY14" fmla="*/ 1149520 h 3712764"/>
              <a:gd name="connsiteX15" fmla="*/ 789074 w 5515690"/>
              <a:gd name="connsiteY15" fmla="*/ 2107106 h 3712764"/>
              <a:gd name="connsiteX16" fmla="*/ 789074 w 5515690"/>
              <a:gd name="connsiteY16" fmla="*/ 2755178 h 3712764"/>
              <a:gd name="connsiteX17" fmla="*/ 5397586 w 5515690"/>
              <a:gd name="connsiteY17" fmla="*/ 2755178 h 3712764"/>
              <a:gd name="connsiteX18" fmla="*/ 5397586 w 5515690"/>
              <a:gd name="connsiteY18" fmla="*/ 2107106 h 3712764"/>
              <a:gd name="connsiteX19" fmla="*/ 789074 w 5515690"/>
              <a:gd name="connsiteY19" fmla="*/ 2107106 h 3712764"/>
              <a:gd name="connsiteX20" fmla="*/ 754698 w 5515690"/>
              <a:gd name="connsiteY20" fmla="*/ 2945093 h 3712764"/>
              <a:gd name="connsiteX21" fmla="*/ 754698 w 5515690"/>
              <a:gd name="connsiteY21" fmla="*/ 3593165 h 3712764"/>
              <a:gd name="connsiteX22" fmla="*/ 5363210 w 5515690"/>
              <a:gd name="connsiteY22" fmla="*/ 3593165 h 3712764"/>
              <a:gd name="connsiteX23" fmla="*/ 5363210 w 5515690"/>
              <a:gd name="connsiteY23" fmla="*/ 2945093 h 3712764"/>
              <a:gd name="connsiteX24" fmla="*/ 754698 w 5515690"/>
              <a:gd name="connsiteY24" fmla="*/ 2945093 h 371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15690" h="3712764">
                <a:moveTo>
                  <a:pt x="0" y="0"/>
                </a:moveTo>
                <a:lnTo>
                  <a:pt x="5515690" y="0"/>
                </a:lnTo>
                <a:lnTo>
                  <a:pt x="5515690" y="3712764"/>
                </a:lnTo>
                <a:lnTo>
                  <a:pt x="0" y="3712764"/>
                </a:lnTo>
                <a:lnTo>
                  <a:pt x="0" y="0"/>
                </a:lnTo>
                <a:close/>
                <a:moveTo>
                  <a:pt x="816349" y="106133"/>
                </a:moveTo>
                <a:lnTo>
                  <a:pt x="816349" y="754205"/>
                </a:lnTo>
                <a:lnTo>
                  <a:pt x="5424861" y="754205"/>
                </a:lnTo>
                <a:lnTo>
                  <a:pt x="5424861" y="106133"/>
                </a:lnTo>
                <a:lnTo>
                  <a:pt x="816349" y="106133"/>
                </a:lnTo>
                <a:close/>
                <a:moveTo>
                  <a:pt x="789074" y="1149520"/>
                </a:moveTo>
                <a:lnTo>
                  <a:pt x="789074" y="1797592"/>
                </a:lnTo>
                <a:lnTo>
                  <a:pt x="5397586" y="1797592"/>
                </a:lnTo>
                <a:lnTo>
                  <a:pt x="5397586" y="1149520"/>
                </a:lnTo>
                <a:lnTo>
                  <a:pt x="789074" y="1149520"/>
                </a:lnTo>
                <a:close/>
                <a:moveTo>
                  <a:pt x="789074" y="2107106"/>
                </a:moveTo>
                <a:lnTo>
                  <a:pt x="789074" y="2755178"/>
                </a:lnTo>
                <a:lnTo>
                  <a:pt x="5397586" y="2755178"/>
                </a:lnTo>
                <a:lnTo>
                  <a:pt x="5397586" y="2107106"/>
                </a:lnTo>
                <a:lnTo>
                  <a:pt x="789074" y="2107106"/>
                </a:lnTo>
                <a:close/>
                <a:moveTo>
                  <a:pt x="754698" y="2945093"/>
                </a:moveTo>
                <a:lnTo>
                  <a:pt x="754698" y="3593165"/>
                </a:lnTo>
                <a:lnTo>
                  <a:pt x="5363210" y="3593165"/>
                </a:lnTo>
                <a:lnTo>
                  <a:pt x="5363210" y="2945093"/>
                </a:lnTo>
                <a:lnTo>
                  <a:pt x="754698" y="2945093"/>
                </a:lnTo>
                <a:close/>
              </a:path>
            </a:pathLst>
          </a:custGeom>
        </p:spPr>
      </p:pic>
      <p:pic>
        <p:nvPicPr>
          <p:cNvPr id="2" name="Imagem 8">
            <a:extLst>
              <a:ext uri="{FF2B5EF4-FFF2-40B4-BE49-F238E27FC236}">
                <a16:creationId xmlns:a16="http://schemas.microsoft.com/office/drawing/2014/main" id="{58B8CB2B-9312-DFE2-61AC-7E5E24D033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3419872" cy="791213"/>
          </a:xfrm>
          <a:prstGeom prst="rect">
            <a:avLst/>
          </a:prstGeom>
        </p:spPr>
      </p:pic>
      <p:sp>
        <p:nvSpPr>
          <p:cNvPr id="5" name="CaixaDeTexto 9">
            <a:extLst>
              <a:ext uri="{FF2B5EF4-FFF2-40B4-BE49-F238E27FC236}">
                <a16:creationId xmlns:a16="http://schemas.microsoft.com/office/drawing/2014/main" id="{EB40C08F-8E34-8110-DD83-3E987CDB3D22}"/>
              </a:ext>
            </a:extLst>
          </p:cNvPr>
          <p:cNvSpPr txBox="1"/>
          <p:nvPr/>
        </p:nvSpPr>
        <p:spPr>
          <a:xfrm>
            <a:off x="214282" y="577298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</a:t>
            </a:r>
          </a:p>
          <a:p>
            <a:r>
              <a:rPr lang="pt-BR" sz="2200" dirty="0"/>
              <a:t>Primária | Secundária</a:t>
            </a:r>
          </a:p>
        </p:txBody>
      </p:sp>
    </p:spTree>
    <p:extLst>
      <p:ext uri="{BB962C8B-B14F-4D97-AF65-F5344CB8AC3E}">
        <p14:creationId xmlns:p14="http://schemas.microsoft.com/office/powerpoint/2010/main" val="4974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363566"/>
            <a:ext cx="341601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D - Exame das Pupilas</a:t>
            </a:r>
          </a:p>
        </p:txBody>
      </p:sp>
      <p:pic>
        <p:nvPicPr>
          <p:cNvPr id="6" name="Imagem 5" descr="Pupilas.png"/>
          <p:cNvPicPr>
            <a:picLocks noChangeAspect="1"/>
          </p:cNvPicPr>
          <p:nvPr/>
        </p:nvPicPr>
        <p:blipFill rotWithShape="1">
          <a:blip r:embed="rId3" cstate="print"/>
          <a:srcRect b="70048"/>
          <a:stretch/>
        </p:blipFill>
        <p:spPr>
          <a:xfrm>
            <a:off x="111020" y="1829902"/>
            <a:ext cx="2429304" cy="74891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201912" y="2004061"/>
            <a:ext cx="122413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Miose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201912" y="2853238"/>
            <a:ext cx="122413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Anisocoria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201912" y="4071401"/>
            <a:ext cx="122413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Midríase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3933282" y="2075499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Seta para a direita 12"/>
          <p:cNvSpPr/>
          <p:nvPr/>
        </p:nvSpPr>
        <p:spPr>
          <a:xfrm>
            <a:off x="3933282" y="2926935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3933282" y="4145098"/>
            <a:ext cx="214314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555776" y="2004061"/>
            <a:ext cx="1429868" cy="369332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Contraídas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555776" y="2853238"/>
            <a:ext cx="1429868" cy="369332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Assimétricas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2555776" y="4071401"/>
            <a:ext cx="1429868" cy="369332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Dilatadas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995936" y="792125"/>
            <a:ext cx="46848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highlight>
                  <a:srgbClr val="FFFF00"/>
                </a:highlight>
              </a:rPr>
              <a:t>Avaliar</a:t>
            </a:r>
            <a:r>
              <a:rPr lang="pt-BR" sz="2200" b="1" dirty="0"/>
              <a:t> </a:t>
            </a:r>
          </a:p>
          <a:p>
            <a:r>
              <a:rPr lang="pt-BR" sz="2200" b="1" dirty="0"/>
              <a:t>TAMANHO, SIMETRIA e REAÇÃO À LUZ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343992" y="1881814"/>
            <a:ext cx="376099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dirty="0"/>
              <a:t>►Lesão no Sist. Nervoso Central</a:t>
            </a:r>
          </a:p>
          <a:p>
            <a:pPr>
              <a:lnSpc>
                <a:spcPts val="2000"/>
              </a:lnSpc>
            </a:pPr>
            <a:r>
              <a:rPr lang="pt-BR" dirty="0"/>
              <a:t>►Opiáceos (heroína, morfina)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5343992" y="2765567"/>
            <a:ext cx="376099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dirty="0"/>
              <a:t>►Acidente Vascular Cerebral - AVC</a:t>
            </a:r>
          </a:p>
          <a:p>
            <a:pPr>
              <a:lnSpc>
                <a:spcPts val="2000"/>
              </a:lnSpc>
            </a:pPr>
            <a:r>
              <a:rPr lang="pt-BR" dirty="0"/>
              <a:t>►Trauma Crânio Encefálico - TCE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343992" y="3551511"/>
            <a:ext cx="376451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dirty="0"/>
              <a:t>►Hipóxia ou Anóxia</a:t>
            </a:r>
          </a:p>
          <a:p>
            <a:pPr>
              <a:lnSpc>
                <a:spcPts val="2000"/>
              </a:lnSpc>
            </a:pPr>
            <a:r>
              <a:rPr lang="pt-BR" dirty="0"/>
              <a:t>►Inconsciência</a:t>
            </a:r>
          </a:p>
          <a:p>
            <a:pPr>
              <a:lnSpc>
                <a:spcPts val="2000"/>
              </a:lnSpc>
            </a:pPr>
            <a:r>
              <a:rPr lang="pt-BR" dirty="0"/>
              <a:t>►Choque hipovolêmico / hemorragia</a:t>
            </a:r>
          </a:p>
          <a:p>
            <a:pPr>
              <a:lnSpc>
                <a:spcPts val="2000"/>
              </a:lnSpc>
            </a:pPr>
            <a:r>
              <a:rPr lang="pt-BR" dirty="0"/>
              <a:t>►Parada Cardíaca</a:t>
            </a:r>
          </a:p>
          <a:p>
            <a:pPr>
              <a:lnSpc>
                <a:spcPts val="2000"/>
              </a:lnSpc>
            </a:pPr>
            <a:r>
              <a:rPr lang="pt-BR" dirty="0"/>
              <a:t>►Maconha, cocaína, anfetamina</a:t>
            </a:r>
          </a:p>
        </p:txBody>
      </p:sp>
      <p:pic>
        <p:nvPicPr>
          <p:cNvPr id="5" name="Imagem 8">
            <a:extLst>
              <a:ext uri="{FF2B5EF4-FFF2-40B4-BE49-F238E27FC236}">
                <a16:creationId xmlns:a16="http://schemas.microsoft.com/office/drawing/2014/main" id="{D2F8F04D-77B5-476A-D833-6728E4A3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35429"/>
            <a:ext cx="3419872" cy="791213"/>
          </a:xfrm>
          <a:prstGeom prst="rect">
            <a:avLst/>
          </a:prstGeom>
        </p:spPr>
      </p:pic>
      <p:sp>
        <p:nvSpPr>
          <p:cNvPr id="7" name="CaixaDeTexto 9">
            <a:extLst>
              <a:ext uri="{FF2B5EF4-FFF2-40B4-BE49-F238E27FC236}">
                <a16:creationId xmlns:a16="http://schemas.microsoft.com/office/drawing/2014/main" id="{2B14E0BB-F061-A8B5-D2BD-B71E1F979B1D}"/>
              </a:ext>
            </a:extLst>
          </p:cNvPr>
          <p:cNvSpPr txBox="1"/>
          <p:nvPr/>
        </p:nvSpPr>
        <p:spPr>
          <a:xfrm>
            <a:off x="214282" y="557202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</a:t>
            </a:r>
          </a:p>
          <a:p>
            <a:r>
              <a:rPr lang="pt-BR" sz="2200" dirty="0"/>
              <a:t>Primária | Secundária</a:t>
            </a:r>
          </a:p>
        </p:txBody>
      </p:sp>
      <p:pic>
        <p:nvPicPr>
          <p:cNvPr id="8" name="Imagem 5" descr="Pupilas.png">
            <a:extLst>
              <a:ext uri="{FF2B5EF4-FFF2-40B4-BE49-F238E27FC236}">
                <a16:creationId xmlns:a16="http://schemas.microsoft.com/office/drawing/2014/main" id="{DA12E41F-59DD-6DCF-3334-D220A8760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3904" b="31519"/>
          <a:stretch/>
        </p:blipFill>
        <p:spPr>
          <a:xfrm>
            <a:off x="39012" y="2569639"/>
            <a:ext cx="2429304" cy="864535"/>
          </a:xfrm>
          <a:prstGeom prst="rect">
            <a:avLst/>
          </a:prstGeom>
        </p:spPr>
      </p:pic>
      <p:pic>
        <p:nvPicPr>
          <p:cNvPr id="18" name="Imagem 5" descr="Pupilas.png">
            <a:extLst>
              <a:ext uri="{FF2B5EF4-FFF2-40B4-BE49-F238E27FC236}">
                <a16:creationId xmlns:a16="http://schemas.microsoft.com/office/drawing/2014/main" id="{2D978DED-3EAB-7881-652F-5A15BC8C5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70048"/>
          <a:stretch/>
        </p:blipFill>
        <p:spPr>
          <a:xfrm>
            <a:off x="35496" y="3768128"/>
            <a:ext cx="2429304" cy="748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369382"/>
            <a:ext cx="435768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E - Exposição | Controle da Hipotermia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9158" y="1863864"/>
            <a:ext cx="4214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Uma forma eficiente de identificar possíveis lesões é despir a vítima.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267" y="2788451"/>
            <a:ext cx="2511753" cy="21742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2813" y="3878913"/>
            <a:ext cx="4430701" cy="107652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4675337" y="2617148"/>
            <a:ext cx="4357718" cy="1073849"/>
          </a:xfrm>
          <a:prstGeom prst="roundRect">
            <a:avLst>
              <a:gd name="adj" fmla="val 610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Cerca de 40% das vítimas desenvolvem um quadro de hipotermia durante a fase de atendimento inicial.</a:t>
            </a:r>
          </a:p>
        </p:txBody>
      </p:sp>
      <p:sp>
        <p:nvSpPr>
          <p:cNvPr id="11" name="Seta para baixo 10"/>
          <p:cNvSpPr/>
          <p:nvPr/>
        </p:nvSpPr>
        <p:spPr>
          <a:xfrm>
            <a:off x="7358082" y="3762436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6715140" y="3762436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6072198" y="3762436"/>
            <a:ext cx="214314" cy="214314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932040" y="941922"/>
            <a:ext cx="3600400" cy="783193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Mas tome </a:t>
            </a:r>
            <a:r>
              <a:rPr lang="pt-BR" sz="2000" b="1" dirty="0"/>
              <a:t>cuidado</a:t>
            </a:r>
            <a:r>
              <a:rPr lang="pt-BR" sz="2000" dirty="0"/>
              <a:t> para NÃO expor suas </a:t>
            </a:r>
            <a:r>
              <a:rPr lang="pt-BR" sz="2000" dirty="0">
                <a:solidFill>
                  <a:srgbClr val="C00000"/>
                </a:solidFill>
              </a:rPr>
              <a:t>partes íntimas</a:t>
            </a:r>
            <a:r>
              <a:rPr lang="pt-BR" sz="2000" dirty="0"/>
              <a:t>. </a:t>
            </a:r>
          </a:p>
        </p:txBody>
      </p:sp>
      <p:sp>
        <p:nvSpPr>
          <p:cNvPr id="2" name="Retângulo 1"/>
          <p:cNvSpPr/>
          <p:nvPr/>
        </p:nvSpPr>
        <p:spPr>
          <a:xfrm>
            <a:off x="4675337" y="2392574"/>
            <a:ext cx="3065015" cy="2974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MANTER AQUECIDA</a:t>
            </a:r>
          </a:p>
        </p:txBody>
      </p:sp>
      <p:sp>
        <p:nvSpPr>
          <p:cNvPr id="5" name="Seta dobrada 4"/>
          <p:cNvSpPr/>
          <p:nvPr/>
        </p:nvSpPr>
        <p:spPr>
          <a:xfrm rot="10800000">
            <a:off x="2627784" y="2653143"/>
            <a:ext cx="720080" cy="85471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5400000" flipH="1">
            <a:off x="5053713" y="590631"/>
            <a:ext cx="373399" cy="2776986"/>
          </a:xfrm>
          <a:prstGeom prst="bentArrow">
            <a:avLst>
              <a:gd name="adj1" fmla="val 37889"/>
              <a:gd name="adj2" fmla="val 31031"/>
              <a:gd name="adj3" fmla="val 25000"/>
              <a:gd name="adj4" fmla="val 33052"/>
            </a:avLst>
          </a:prstGeom>
          <a:solidFill>
            <a:srgbClr val="FFFF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8" name="Imagem 8">
            <a:extLst>
              <a:ext uri="{FF2B5EF4-FFF2-40B4-BE49-F238E27FC236}">
                <a16:creationId xmlns:a16="http://schemas.microsoft.com/office/drawing/2014/main" id="{2C44B309-E32F-6137-CBC0-EDF2B46AE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35429"/>
            <a:ext cx="3419872" cy="791213"/>
          </a:xfrm>
          <a:prstGeom prst="rect">
            <a:avLst/>
          </a:prstGeom>
        </p:spPr>
      </p:pic>
      <p:sp>
        <p:nvSpPr>
          <p:cNvPr id="9" name="CaixaDeTexto 9">
            <a:extLst>
              <a:ext uri="{FF2B5EF4-FFF2-40B4-BE49-F238E27FC236}">
                <a16:creationId xmlns:a16="http://schemas.microsoft.com/office/drawing/2014/main" id="{9A7B26C6-035A-AF39-5378-079780C63BEE}"/>
              </a:ext>
            </a:extLst>
          </p:cNvPr>
          <p:cNvSpPr txBox="1"/>
          <p:nvPr/>
        </p:nvSpPr>
        <p:spPr>
          <a:xfrm>
            <a:off x="214282" y="557202"/>
            <a:ext cx="3205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ANÁLISE </a:t>
            </a:r>
          </a:p>
          <a:p>
            <a:r>
              <a:rPr lang="pt-BR" sz="2200" dirty="0"/>
              <a:t>Primária | Secundária</a:t>
            </a:r>
          </a:p>
        </p:txBody>
      </p:sp>
    </p:spTree>
    <p:extLst>
      <p:ext uri="{BB962C8B-B14F-4D97-AF65-F5344CB8AC3E}">
        <p14:creationId xmlns:p14="http://schemas.microsoft.com/office/powerpoint/2010/main" val="314964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 animBg="1"/>
      <p:bldP spid="12" grpId="0" animBg="1"/>
      <p:bldP spid="13" grpId="0" animBg="1"/>
      <p:bldP spid="16" grpId="0" animBg="1"/>
      <p:bldP spid="2" grpId="0" animBg="1"/>
      <p:bldP spid="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" y="1097465"/>
            <a:ext cx="475151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Imobilização da vítima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79512" y="1524776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Se necessário transportá-la,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utilize uma maca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ou qualquer outro material que permita a </a:t>
            </a:r>
            <a:r>
              <a:rPr lang="pt-BR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imobilização total da vítima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4071934" y="3357568"/>
            <a:ext cx="4100466" cy="1214446"/>
          </a:xfrm>
          <a:prstGeom prst="roundRect">
            <a:avLst>
              <a:gd name="adj" fmla="val 8741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Tenha muito cuidado, pois uma lesão na coluna pode deixar a vítima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permanentemente paraplégica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649" y="1142990"/>
            <a:ext cx="2725227" cy="1714512"/>
          </a:xfrm>
          <a:prstGeom prst="rect">
            <a:avLst/>
          </a:prstGeom>
        </p:spPr>
      </p:pic>
      <p:sp>
        <p:nvSpPr>
          <p:cNvPr id="10" name="Seta para a direita 9"/>
          <p:cNvSpPr/>
          <p:nvPr/>
        </p:nvSpPr>
        <p:spPr>
          <a:xfrm>
            <a:off x="5000628" y="1571618"/>
            <a:ext cx="571504" cy="500066"/>
          </a:xfrm>
          <a:prstGeom prst="rightArrow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 descr="CADEIRA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143254"/>
            <a:ext cx="2116914" cy="153829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2" name="Seta para a esquerda 11"/>
          <p:cNvSpPr/>
          <p:nvPr/>
        </p:nvSpPr>
        <p:spPr>
          <a:xfrm>
            <a:off x="3357554" y="3714758"/>
            <a:ext cx="428628" cy="428628"/>
          </a:xfrm>
          <a:prstGeom prst="lef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LESÃO NA COLUNA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1097465"/>
            <a:ext cx="3960000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FEBRE – MAIS DE 37°  </a:t>
            </a:r>
          </a:p>
        </p:txBody>
      </p:sp>
      <p:pic>
        <p:nvPicPr>
          <p:cNvPr id="4" name="Imagem 3" descr="PRIMEIROS-SOCORROS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392" y="2935537"/>
            <a:ext cx="1651336" cy="201127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6297" y="2474215"/>
            <a:ext cx="1763912" cy="24726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184032" y="1092818"/>
            <a:ext cx="3960000" cy="39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HIPOTERMIA – MENOS DE 36°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164122" y="1550588"/>
            <a:ext cx="276998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►agasalhe a vítima</a:t>
            </a:r>
          </a:p>
          <a:p>
            <a:pPr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►mantenha-la aquecida</a:t>
            </a:r>
            <a:endParaRPr lang="pt-BR" sz="2000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987824" y="4155926"/>
            <a:ext cx="3744416" cy="637242"/>
          </a:xfrm>
          <a:prstGeom prst="roundRect">
            <a:avLst>
              <a:gd name="adj" fmla="val 4510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Em </a:t>
            </a:r>
            <a:r>
              <a:rPr lang="pt-B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nenhuma hipótese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ofereça medicamentos ou bebida alcoólica.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2097" y="1550588"/>
            <a:ext cx="3707903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Procedimentos: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►desagasalhe a vítima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►Banho na temperatura corporal</a:t>
            </a:r>
          </a:p>
          <a:p>
            <a:pPr algn="just">
              <a:spcAft>
                <a:spcPts val="500"/>
              </a:spcAft>
              <a:buClr>
                <a:srgbClr val="00B05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►faça compressas frias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TEMPERATURA CORPORAL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4299663" y="3802923"/>
            <a:ext cx="288032" cy="288032"/>
          </a:xfrm>
          <a:prstGeom prst="down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4731711" y="3796467"/>
            <a:ext cx="288032" cy="288032"/>
          </a:xfrm>
          <a:prstGeom prst="down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5164122" y="3796467"/>
            <a:ext cx="288032" cy="288032"/>
          </a:xfrm>
          <a:prstGeom prst="down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/>
      <p:bldP spid="11" grpId="0" animBg="1"/>
      <p:bldP spid="12" grpId="0"/>
      <p:bldP spid="2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5499" y="2788262"/>
            <a:ext cx="2935523" cy="206730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42844" y="1219792"/>
            <a:ext cx="885831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envolvido em sinistro com vítima de prestar ou providenciar socorro à vítima, podendo fazê-lo:</a:t>
            </a:r>
          </a:p>
          <a:p>
            <a:r>
              <a:rPr lang="pt-BR" dirty="0">
                <a:solidFill>
                  <a:srgbClr val="FF3300"/>
                </a:solidFill>
              </a:rPr>
              <a:t>Infração Gravíssima (x5) + Suspensão  do Direito de Dirigir + Recolhimento da CNH</a:t>
            </a:r>
            <a:endParaRPr lang="pt-BR" dirty="0">
              <a:solidFill>
                <a:srgbClr val="FF33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142844" y="3857634"/>
            <a:ext cx="5929354" cy="1000132"/>
          </a:xfrm>
          <a:prstGeom prst="roundRect">
            <a:avLst>
              <a:gd name="adj" fmla="val 9793"/>
            </a:avLst>
          </a:prstGeom>
          <a:solidFill>
            <a:srgbClr val="FFFF00">
              <a:alpha val="40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b="1" i="1" dirty="0">
                <a:solidFill>
                  <a:schemeClr val="tx1"/>
                </a:solidFill>
              </a:rPr>
              <a:t>Deixar</a:t>
            </a:r>
            <a:r>
              <a:rPr lang="pt-BR" i="1" dirty="0">
                <a:solidFill>
                  <a:schemeClr val="tx1"/>
                </a:solidFill>
              </a:rPr>
              <a:t>, o condutor do veículo, </a:t>
            </a:r>
            <a:r>
              <a:rPr lang="pt-BR" b="1" i="1" dirty="0">
                <a:solidFill>
                  <a:schemeClr val="tx1"/>
                </a:solidFill>
              </a:rPr>
              <a:t>de prestar socorro</a:t>
            </a:r>
            <a:r>
              <a:rPr lang="pt-BR" i="1" dirty="0">
                <a:solidFill>
                  <a:schemeClr val="tx1"/>
                </a:solidFill>
              </a:rPr>
              <a:t> à vítima, ou, não podendo fazê-lo diretamente, deixar de solicitar auxílio da autoridade pública: </a:t>
            </a:r>
            <a:r>
              <a:rPr lang="pt-BR" i="1" dirty="0">
                <a:solidFill>
                  <a:srgbClr val="FF0000"/>
                </a:solidFill>
              </a:rPr>
              <a:t>Detenção 6 meses a 1 ano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14282" y="1291230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176 CTB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42844" y="2500312"/>
            <a:ext cx="6715172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i="1" dirty="0"/>
              <a:t>                     </a:t>
            </a:r>
            <a:r>
              <a:rPr lang="pt-BR" i="1" dirty="0">
                <a:solidFill>
                  <a:srgbClr val="006600"/>
                </a:solidFill>
              </a:rPr>
              <a:t>Deixar o condutor de prestar socorro à vítima de sinistro de trânsito, quando solicitado pela autoridade ou seus agentes: </a:t>
            </a:r>
            <a:r>
              <a:rPr lang="pt-BR" dirty="0">
                <a:solidFill>
                  <a:srgbClr val="FF3300"/>
                </a:solidFill>
              </a:rPr>
              <a:t>Infração 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566386"/>
            <a:ext cx="1071570" cy="214314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177 CTB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2211" y="3754297"/>
            <a:ext cx="1071570" cy="2143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</a:rPr>
              <a:t>Art. 304 CTB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OMISSÃO DE SOCORRO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4" grpId="0" animBg="1"/>
      <p:bldP spid="15" grpId="0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724129" y="781957"/>
            <a:ext cx="341987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fazer?</a:t>
            </a:r>
          </a:p>
        </p:txBody>
      </p:sp>
      <p:pic>
        <p:nvPicPr>
          <p:cNvPr id="7" name="Imagem 6" descr="fratur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66" y="1731672"/>
            <a:ext cx="2571768" cy="3111698"/>
          </a:xfrm>
          <a:prstGeom prst="rect">
            <a:avLst/>
          </a:prstGeom>
        </p:spPr>
      </p:pic>
      <p:pic>
        <p:nvPicPr>
          <p:cNvPr id="9" name="Imagem 8" descr="Entor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628" y="2237984"/>
            <a:ext cx="2500330" cy="2605386"/>
          </a:xfrm>
          <a:prstGeom prst="rect">
            <a:avLst/>
          </a:prstGeom>
        </p:spPr>
      </p:pic>
      <p:pic>
        <p:nvPicPr>
          <p:cNvPr id="10" name="Imagem 9" descr="Luxaçã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003798"/>
            <a:ext cx="2910893" cy="183957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724129" y="1237069"/>
            <a:ext cx="288032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/>
              <a:t>►IMOBILIZAR</a:t>
            </a:r>
          </a:p>
          <a:p>
            <a:pPr>
              <a:spcAft>
                <a:spcPts val="1000"/>
              </a:spcAft>
            </a:pPr>
            <a:r>
              <a:rPr lang="pt-BR" sz="2000" dirty="0"/>
              <a:t>►APLICAR GELO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LESÕES COMUNS EM ACIDENTES</a:t>
            </a:r>
          </a:p>
        </p:txBody>
      </p:sp>
    </p:spTree>
    <p:extLst>
      <p:ext uri="{BB962C8B-B14F-4D97-AF65-F5344CB8AC3E}">
        <p14:creationId xmlns:p14="http://schemas.microsoft.com/office/powerpoint/2010/main" val="156735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Retângulo de cantos arredondados 14"/>
          <p:cNvSpPr/>
          <p:nvPr/>
        </p:nvSpPr>
        <p:spPr>
          <a:xfrm>
            <a:off x="4910126" y="2326294"/>
            <a:ext cx="3932260" cy="1357322"/>
          </a:xfrm>
          <a:prstGeom prst="roundRect">
            <a:avLst>
              <a:gd name="adj" fmla="val 552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pt-BR" sz="2000" dirty="0">
                <a:solidFill>
                  <a:schemeClr val="tx1"/>
                </a:solidFill>
              </a:rPr>
              <a:t>►Não tente recolocar o membro lesionado na posição natural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chemeClr val="tx1"/>
                </a:solidFill>
              </a:rPr>
              <a:t>►Não aplique nada quente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DE FRATURAS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01614" y="1419622"/>
            <a:ext cx="2736304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1614" y="1419622"/>
            <a:ext cx="2736304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FECHADAS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3505102" y="1419622"/>
            <a:ext cx="900100" cy="26642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505102" y="1419622"/>
            <a:ext cx="900100" cy="216024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ABERTA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6084168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5" name="Seta para baixo 24"/>
          <p:cNvSpPr/>
          <p:nvPr/>
        </p:nvSpPr>
        <p:spPr>
          <a:xfrm>
            <a:off x="6660232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6" name="Seta para baixo 25"/>
          <p:cNvSpPr/>
          <p:nvPr/>
        </p:nvSpPr>
        <p:spPr>
          <a:xfrm>
            <a:off x="7236296" y="1750230"/>
            <a:ext cx="432048" cy="432048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ADBA7D5-0838-3E21-F15A-31D2F3AC84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719731"/>
            <a:ext cx="394396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2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5" grpId="0" animBg="1"/>
      <p:bldP spid="23" grpId="0" animBg="1"/>
      <p:bldP spid="24" grpId="0" animBg="1"/>
      <p:bldP spid="6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712341" y="2159794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Aplique </a:t>
            </a:r>
            <a:r>
              <a:rPr lang="pt-BR" sz="2000" b="1" dirty="0"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gelo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para amenizar a dor e o inchaço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"/>
          <a:stretch/>
        </p:blipFill>
        <p:spPr>
          <a:xfrm>
            <a:off x="200589" y="2067694"/>
            <a:ext cx="2716639" cy="2866122"/>
          </a:xfrm>
          <a:prstGeom prst="rect">
            <a:avLst/>
          </a:prstGeom>
        </p:spPr>
      </p:pic>
      <p:pic>
        <p:nvPicPr>
          <p:cNvPr id="11" name="Imagem 10" descr="Gelo aplicação.jpg"/>
          <p:cNvPicPr>
            <a:picLocks noChangeAspect="1"/>
          </p:cNvPicPr>
          <p:nvPr/>
        </p:nvPicPr>
        <p:blipFill>
          <a:blip r:embed="rId4" cstate="print"/>
          <a:srcRect l="4295" t="4450" r="4356" b="5159"/>
          <a:stretch/>
        </p:blipFill>
        <p:spPr>
          <a:xfrm>
            <a:off x="6806529" y="3219822"/>
            <a:ext cx="2013943" cy="152781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FECHADA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t="58884" r="9475"/>
          <a:stretch/>
        </p:blipFill>
        <p:spPr>
          <a:xfrm>
            <a:off x="3866144" y="2229174"/>
            <a:ext cx="2088233" cy="13528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33307C-FA0E-EA71-3F42-B51FD3734F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2946" r="9339" b="44414"/>
          <a:stretch/>
        </p:blipFill>
        <p:spPr>
          <a:xfrm>
            <a:off x="3941034" y="3457944"/>
            <a:ext cx="2013343" cy="145389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07106D8-0CAF-A891-AFFF-07F1997D5E72}"/>
              </a:ext>
            </a:extLst>
          </p:cNvPr>
          <p:cNvSpPr txBox="1"/>
          <p:nvPr/>
        </p:nvSpPr>
        <p:spPr>
          <a:xfrm>
            <a:off x="111725" y="1344242"/>
            <a:ext cx="2754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Imobilize prendendo em pelo menos </a:t>
            </a:r>
            <a:r>
              <a:rPr lang="pt-BR" sz="2000" b="1" dirty="0">
                <a:highlight>
                  <a:srgbClr val="FFFF00"/>
                </a:highlight>
                <a:latin typeface="Calibri" pitchFamily="34" charset="0"/>
                <a:cs typeface="Calibri" pitchFamily="34" charset="0"/>
              </a:rPr>
              <a:t>4 pontos</a:t>
            </a:r>
            <a:endParaRPr lang="pt-BR" sz="2000" b="1" dirty="0">
              <a:highlight>
                <a:srgbClr val="FFFF00"/>
              </a:highlight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020F218-76ED-F390-BBDA-3F1F32FB708D}"/>
              </a:ext>
            </a:extLst>
          </p:cNvPr>
          <p:cNvSpPr txBox="1"/>
          <p:nvPr/>
        </p:nvSpPr>
        <p:spPr>
          <a:xfrm>
            <a:off x="3510138" y="1521288"/>
            <a:ext cx="2646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</a:rPr>
              <a:t>Improvise uma </a:t>
            </a:r>
            <a:r>
              <a:rPr lang="pt-BR" sz="2000" b="1" dirty="0">
                <a:highlight>
                  <a:srgbClr val="FFFF00"/>
                </a:highlight>
                <a:latin typeface="Calibri" pitchFamily="34" charset="0"/>
              </a:rPr>
              <a:t>tipóia</a:t>
            </a:r>
            <a:r>
              <a:rPr lang="pt-BR" sz="2000" dirty="0">
                <a:latin typeface="Calibri" pitchFamily="34" charset="0"/>
              </a:rPr>
              <a:t> para apoio do membro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37963" y="1550588"/>
            <a:ext cx="4290021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►Faça um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curativo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sobre o ferimento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hemorragia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►Controle os sinais vitais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Imobilize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como nas fraturas fechadas</a:t>
            </a:r>
            <a:endParaRPr lang="pt-BR" sz="2000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571604" y="3714758"/>
            <a:ext cx="7072362" cy="1000132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tente recolocar o osso ou membro lesionado na posição natural. A ordem é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IMOBILIZÁ-LO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714348" y="3857634"/>
            <a:ext cx="714380" cy="642942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FRATURA ABERTA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5" b="95898" l="1758" r="98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4107">
            <a:off x="5278932" y="781985"/>
            <a:ext cx="2787774" cy="2787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 descr="bandagem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143254"/>
            <a:ext cx="2381265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5" name="Imagem 4" descr="Bandagem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3143253"/>
            <a:ext cx="2377723" cy="178595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 descr="Bandagem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3143253"/>
            <a:ext cx="2357454" cy="177072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CaixaDeTexto 6"/>
          <p:cNvSpPr txBox="1"/>
          <p:nvPr/>
        </p:nvSpPr>
        <p:spPr>
          <a:xfrm>
            <a:off x="203425" y="1635646"/>
            <a:ext cx="6312791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 região deve estar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limpa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e os músculos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relaxados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►Comece a enfaixar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da extremidade para o centro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►Enfaixar da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esquerda para a direita</a:t>
            </a:r>
            <a:endParaRPr lang="pt-BR" sz="2000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APLICAÇÃO DE BANDAGEM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" y="1097465"/>
            <a:ext cx="4427983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</p:spTree>
    <p:extLst>
      <p:ext uri="{BB962C8B-B14F-4D97-AF65-F5344CB8AC3E}">
        <p14:creationId xmlns:p14="http://schemas.microsoft.com/office/powerpoint/2010/main" val="17829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Imagem 24" descr="Amputação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45" y="1071552"/>
            <a:ext cx="4225379" cy="1866382"/>
          </a:xfrm>
          <a:prstGeom prst="rect">
            <a:avLst/>
          </a:prstGeom>
        </p:spPr>
      </p:pic>
      <p:pic>
        <p:nvPicPr>
          <p:cNvPr id="26" name="Imagem 25" descr="Amputação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92367"/>
            <a:ext cx="4225378" cy="1908011"/>
          </a:xfrm>
          <a:prstGeom prst="rect">
            <a:avLst/>
          </a:prstGeom>
        </p:spPr>
      </p:pic>
      <p:pic>
        <p:nvPicPr>
          <p:cNvPr id="27" name="Imagem 26" descr="Amputação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4560" y="3061183"/>
            <a:ext cx="4204564" cy="1857388"/>
          </a:xfrm>
          <a:prstGeom prst="rect">
            <a:avLst/>
          </a:prstGeom>
        </p:spPr>
      </p:pic>
      <p:pic>
        <p:nvPicPr>
          <p:cNvPr id="28" name="Imagem 27" descr="Amputação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5777" y="3071816"/>
            <a:ext cx="4225379" cy="18504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AMPUTAÇÃO DE MEMBRO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2792357"/>
            <a:ext cx="5596010" cy="209255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2310335"/>
            <a:ext cx="26431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►Agentes térmicos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►Produtos químicos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►Eletricidade</a:t>
            </a:r>
          </a:p>
          <a:p>
            <a:pPr>
              <a:spcAft>
                <a:spcPts val="1000"/>
              </a:spcAft>
            </a:pPr>
            <a:r>
              <a:rPr lang="pt-BR" sz="2000" dirty="0">
                <a:solidFill>
                  <a:srgbClr val="006600"/>
                </a:solidFill>
              </a:rPr>
              <a:t>►Radiação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419872" y="2115730"/>
            <a:ext cx="5724128" cy="4001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Queimaduras quanto ao GRAU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16097" y="1062114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São lesões produzidas nos tecidos de revestimento do corpo e podem ser causadas por:</a:t>
            </a:r>
            <a:endParaRPr lang="pt-BR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258" y="588382"/>
            <a:ext cx="2450528" cy="263144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188292" y="1113794"/>
            <a:ext cx="457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pt-BR" sz="2000" dirty="0"/>
              <a:t>A </a:t>
            </a:r>
            <a:r>
              <a:rPr lang="pt-BR" sz="2000" dirty="0">
                <a:solidFill>
                  <a:srgbClr val="FF0000"/>
                </a:solidFill>
              </a:rPr>
              <a:t>gravidade</a:t>
            </a:r>
            <a:r>
              <a:rPr lang="pt-BR" sz="2000" dirty="0"/>
              <a:t> de uma queimadura é calculada considerando-se </a:t>
            </a:r>
            <a:r>
              <a:rPr lang="pt-BR" sz="2000" b="1" dirty="0"/>
              <a:t>4 aspectos</a:t>
            </a:r>
            <a:r>
              <a:rPr lang="pt-BR" sz="2000" dirty="0"/>
              <a:t>:</a:t>
            </a:r>
            <a:endParaRPr lang="pt-BR" dirty="0">
              <a:solidFill>
                <a:srgbClr val="0066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14282" y="1952763"/>
            <a:ext cx="45737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1 ► Grau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2 ► Localização da queimadura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3 ► Idade da vitima</a:t>
            </a:r>
          </a:p>
          <a:p>
            <a:pPr>
              <a:spcBef>
                <a:spcPts val="600"/>
              </a:spcBef>
            </a:pPr>
            <a:r>
              <a:rPr lang="pt-BR" sz="2000" dirty="0">
                <a:solidFill>
                  <a:srgbClr val="006600"/>
                </a:solidFill>
              </a:rPr>
              <a:t>4 ► Percentagem da área atingida (SCTQ)</a:t>
            </a:r>
          </a:p>
        </p:txBody>
      </p:sp>
      <p:sp>
        <p:nvSpPr>
          <p:cNvPr id="4" name="Seta dobrada 3"/>
          <p:cNvSpPr/>
          <p:nvPr/>
        </p:nvSpPr>
        <p:spPr>
          <a:xfrm>
            <a:off x="4211960" y="1935399"/>
            <a:ext cx="1512168" cy="1086046"/>
          </a:xfrm>
          <a:prstGeom prst="bentArrow">
            <a:avLst>
              <a:gd name="adj1" fmla="val 19882"/>
              <a:gd name="adj2" fmla="val 25000"/>
              <a:gd name="adj3" fmla="val 32161"/>
              <a:gd name="adj4" fmla="val 66986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2304982" y="4025963"/>
            <a:ext cx="1944216" cy="468052"/>
          </a:xfrm>
          <a:prstGeom prst="roundRect">
            <a:avLst>
              <a:gd name="adj" fmla="val 8313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ALTO RISCO</a:t>
            </a:r>
          </a:p>
        </p:txBody>
      </p:sp>
      <p:sp>
        <p:nvSpPr>
          <p:cNvPr id="6" name="Seta para a direita 5"/>
          <p:cNvSpPr/>
          <p:nvPr/>
        </p:nvSpPr>
        <p:spPr>
          <a:xfrm>
            <a:off x="4338591" y="4079969"/>
            <a:ext cx="360040" cy="360040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4788024" y="3249727"/>
            <a:ext cx="4069686" cy="1554271"/>
          </a:xfrm>
          <a:prstGeom prst="roundRect">
            <a:avLst>
              <a:gd name="adj" fmla="val 521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/>
                </a:solidFill>
              </a:rPr>
              <a:t>►3º GRAU com + de 10% de SCTQ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/>
                </a:solidFill>
              </a:rPr>
              <a:t>►1º e 2º GRAUS com + de 25% de SCTQ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/>
                </a:solidFill>
              </a:rPr>
              <a:t>►Na face, vias respiratórias, genitálias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/>
                </a:solidFill>
              </a:rPr>
              <a:t>►Em crianças e idosos</a:t>
            </a:r>
          </a:p>
        </p:txBody>
      </p:sp>
    </p:spTree>
    <p:extLst>
      <p:ext uri="{BB962C8B-B14F-4D97-AF65-F5344CB8AC3E}">
        <p14:creationId xmlns:p14="http://schemas.microsoft.com/office/powerpoint/2010/main" val="18514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BASE - Instruto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854" y="1880091"/>
            <a:ext cx="2731197" cy="146963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CORPO EM CHAMAS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282" y="3795886"/>
            <a:ext cx="8677628" cy="884937"/>
          </a:xfrm>
          <a:prstGeom prst="roundRect">
            <a:avLst>
              <a:gd name="adj" fmla="val 6179"/>
            </a:avLst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</a:t>
            </a:r>
            <a:r>
              <a:rPr lang="pt-BR" b="1" dirty="0">
                <a:solidFill>
                  <a:schemeClr val="tx2"/>
                </a:solidFill>
              </a:rPr>
              <a:t>Retire a roupa</a:t>
            </a:r>
            <a:r>
              <a:rPr lang="pt-BR" dirty="0">
                <a:solidFill>
                  <a:schemeClr val="tx2"/>
                </a:solidFill>
              </a:rPr>
              <a:t> nas partes atingidas pelo fogo - sem puxar as partes aderidas.</a:t>
            </a:r>
          </a:p>
          <a:p>
            <a:pPr>
              <a:spcAft>
                <a:spcPts val="600"/>
              </a:spcAft>
            </a:pPr>
            <a:r>
              <a:rPr lang="pt-BR" dirty="0">
                <a:solidFill>
                  <a:schemeClr val="tx2"/>
                </a:solidFill>
              </a:rPr>
              <a:t>►</a:t>
            </a:r>
            <a:r>
              <a:rPr lang="pt-BR" b="1" dirty="0">
                <a:solidFill>
                  <a:schemeClr val="tx2"/>
                </a:solidFill>
              </a:rPr>
              <a:t>Retire materiais </a:t>
            </a:r>
            <a:r>
              <a:rPr lang="pt-BR" dirty="0">
                <a:solidFill>
                  <a:schemeClr val="tx2"/>
                </a:solidFill>
              </a:rPr>
              <a:t>que possam apertar em caso de edema (anéis, pulseiras, braceletes)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r="295"/>
          <a:stretch/>
        </p:blipFill>
        <p:spPr>
          <a:xfrm>
            <a:off x="6746673" y="1481841"/>
            <a:ext cx="2016224" cy="2017589"/>
          </a:xfrm>
          <a:custGeom>
            <a:avLst/>
            <a:gdLst>
              <a:gd name="connsiteX0" fmla="*/ 0 w 2592288"/>
              <a:gd name="connsiteY0" fmla="*/ 0 h 2590603"/>
              <a:gd name="connsiteX1" fmla="*/ 2592288 w 2592288"/>
              <a:gd name="connsiteY1" fmla="*/ 0 h 2590603"/>
              <a:gd name="connsiteX2" fmla="*/ 2592288 w 2592288"/>
              <a:gd name="connsiteY2" fmla="*/ 2590603 h 2590603"/>
              <a:gd name="connsiteX3" fmla="*/ 0 w 2592288"/>
              <a:gd name="connsiteY3" fmla="*/ 2590603 h 2590603"/>
              <a:gd name="connsiteX4" fmla="*/ 0 w 2592288"/>
              <a:gd name="connsiteY4" fmla="*/ 0 h 259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288" h="2590603">
                <a:moveTo>
                  <a:pt x="0" y="0"/>
                </a:moveTo>
                <a:lnTo>
                  <a:pt x="2592288" y="0"/>
                </a:lnTo>
                <a:lnTo>
                  <a:pt x="2592288" y="2590603"/>
                </a:lnTo>
                <a:lnTo>
                  <a:pt x="0" y="259060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3664989" y="1881054"/>
            <a:ext cx="2315063" cy="1626800"/>
          </a:xfrm>
          <a:custGeom>
            <a:avLst/>
            <a:gdLst>
              <a:gd name="connsiteX0" fmla="*/ 0 w 3600400"/>
              <a:gd name="connsiteY0" fmla="*/ 0 h 2530010"/>
              <a:gd name="connsiteX1" fmla="*/ 3600400 w 3600400"/>
              <a:gd name="connsiteY1" fmla="*/ 0 h 2530010"/>
              <a:gd name="connsiteX2" fmla="*/ 3600400 w 3600400"/>
              <a:gd name="connsiteY2" fmla="*/ 2530010 h 2530010"/>
              <a:gd name="connsiteX3" fmla="*/ 0 w 3600400"/>
              <a:gd name="connsiteY3" fmla="*/ 2530010 h 2530010"/>
              <a:gd name="connsiteX4" fmla="*/ 0 w 3600400"/>
              <a:gd name="connsiteY4" fmla="*/ 0 h 253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400" h="2530010">
                <a:moveTo>
                  <a:pt x="0" y="0"/>
                </a:moveTo>
                <a:lnTo>
                  <a:pt x="3600400" y="0"/>
                </a:lnTo>
                <a:lnTo>
                  <a:pt x="3600400" y="2530010"/>
                </a:lnTo>
                <a:lnTo>
                  <a:pt x="0" y="253001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7" name="Grupo 6"/>
          <p:cNvGrpSpPr/>
          <p:nvPr/>
        </p:nvGrpSpPr>
        <p:grpSpPr>
          <a:xfrm>
            <a:off x="323528" y="1497886"/>
            <a:ext cx="2849159" cy="290315"/>
            <a:chOff x="214282" y="2605822"/>
            <a:chExt cx="2849159" cy="380882"/>
          </a:xfrm>
        </p:grpSpPr>
        <p:sp>
          <p:nvSpPr>
            <p:cNvPr id="22" name="Retângulo 21"/>
            <p:cNvSpPr/>
            <p:nvPr/>
          </p:nvSpPr>
          <p:spPr>
            <a:xfrm>
              <a:off x="214282" y="2605823"/>
              <a:ext cx="104895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1</a:t>
              </a:r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14282" y="2605822"/>
              <a:ext cx="2849159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PARE, DEITE e ROLE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685773" y="1498849"/>
            <a:ext cx="2366288" cy="290315"/>
            <a:chOff x="214282" y="2605822"/>
            <a:chExt cx="2366288" cy="380882"/>
          </a:xfrm>
        </p:grpSpPr>
        <p:sp>
          <p:nvSpPr>
            <p:cNvPr id="26" name="Retângulo 25"/>
            <p:cNvSpPr/>
            <p:nvPr/>
          </p:nvSpPr>
          <p:spPr>
            <a:xfrm>
              <a:off x="214282" y="2605823"/>
              <a:ext cx="1015389" cy="380881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TÉCNICA 2</a:t>
              </a:r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214284" y="2605822"/>
              <a:ext cx="2366286" cy="380881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t-BR" sz="1500" b="1" dirty="0">
                  <a:solidFill>
                    <a:schemeClr val="tx2"/>
                  </a:solidFill>
                </a:rPr>
                <a:t>ABAFAMENTO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674663" y="1118965"/>
            <a:ext cx="2088234" cy="290315"/>
            <a:chOff x="6588222" y="2518110"/>
            <a:chExt cx="2088234" cy="290315"/>
          </a:xfrm>
        </p:grpSpPr>
        <p:sp>
          <p:nvSpPr>
            <p:cNvPr id="29" name="Retângulo 28"/>
            <p:cNvSpPr/>
            <p:nvPr/>
          </p:nvSpPr>
          <p:spPr>
            <a:xfrm>
              <a:off x="6588222" y="2518111"/>
              <a:ext cx="1015389" cy="290314"/>
            </a:xfrm>
            <a:prstGeom prst="rect">
              <a:avLst/>
            </a:prstGeom>
            <a:solidFill>
              <a:srgbClr val="C0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</a:rPr>
                <a:t>ERRADO</a:t>
              </a:r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6588224" y="2518110"/>
              <a:ext cx="2088232" cy="290314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b="1" dirty="0">
                  <a:solidFill>
                    <a:srgbClr val="C00000"/>
                  </a:solidFill>
                </a:rPr>
                <a:t>                          CORRER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3127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92951" y="1262797"/>
            <a:ext cx="5618076" cy="13644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►Se possível, lave a região com soro fisiológico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sob a água para amenizar a dor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►Cubra a queimadura com algo não aderente</a:t>
            </a:r>
            <a:endParaRPr lang="pt-BR" sz="22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695" y="2937317"/>
            <a:ext cx="2591221" cy="170522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0000" y="2983930"/>
            <a:ext cx="2426296" cy="16225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tângulo de cantos arredondados 17"/>
          <p:cNvSpPr/>
          <p:nvPr/>
        </p:nvSpPr>
        <p:spPr>
          <a:xfrm>
            <a:off x="5868144" y="1174943"/>
            <a:ext cx="3071834" cy="1452330"/>
          </a:xfrm>
          <a:prstGeom prst="roundRect">
            <a:avLst>
              <a:gd name="adj" fmla="val 5974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NÃO aplique medicamento</a:t>
            </a:r>
            <a:r>
              <a:rPr lang="pt-BR" dirty="0">
                <a:solidFill>
                  <a:schemeClr val="tx1"/>
                </a:solidFill>
              </a:rPr>
              <a:t> de nenhuma espécie: 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pomada, pasta de dente ou outras técnicas domésticas.</a:t>
            </a:r>
          </a:p>
        </p:txBody>
      </p:sp>
      <p:sp>
        <p:nvSpPr>
          <p:cNvPr id="12" name="Seta para cima 11"/>
          <p:cNvSpPr/>
          <p:nvPr/>
        </p:nvSpPr>
        <p:spPr>
          <a:xfrm rot="10800000">
            <a:off x="6549340" y="739976"/>
            <a:ext cx="381130" cy="362320"/>
          </a:xfrm>
          <a:prstGeom prst="up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QUEIMADURAS TÉRMICAS</a:t>
            </a:r>
          </a:p>
        </p:txBody>
      </p:sp>
      <p:sp>
        <p:nvSpPr>
          <p:cNvPr id="15" name="Seta para cima 14"/>
          <p:cNvSpPr/>
          <p:nvPr/>
        </p:nvSpPr>
        <p:spPr>
          <a:xfrm rot="10800000">
            <a:off x="7175118" y="739976"/>
            <a:ext cx="381130" cy="362320"/>
          </a:xfrm>
          <a:prstGeom prst="up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Seta para cima 15"/>
          <p:cNvSpPr/>
          <p:nvPr/>
        </p:nvSpPr>
        <p:spPr>
          <a:xfrm rot="10800000">
            <a:off x="7800896" y="745458"/>
            <a:ext cx="381130" cy="362320"/>
          </a:xfrm>
          <a:prstGeom prst="up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socorrism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1285866"/>
            <a:ext cx="2143120" cy="21431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528" y="1707654"/>
            <a:ext cx="63870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precisa ser da área de saúde;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►Deve ser calmo e solidário;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►Ter o controle da situação, não agindo por impulsividade;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ser omisso. Porém, limitar-se a fazer o que sabe.</a:t>
            </a:r>
          </a:p>
          <a:p>
            <a:pPr algn="just">
              <a:spcBef>
                <a:spcPts val="15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►Não agir sob risco à sua própria segurança.</a:t>
            </a:r>
            <a:endParaRPr lang="pt-BR" sz="2000" i="1" dirty="0"/>
          </a:p>
        </p:txBody>
      </p:sp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deve ser o Socorrista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790746" y="4393052"/>
            <a:ext cx="7632848" cy="428628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Identifique-se</a:t>
            </a:r>
            <a:r>
              <a:rPr lang="pt-BR" dirty="0">
                <a:solidFill>
                  <a:schemeClr val="tx1"/>
                </a:solidFill>
              </a:rPr>
              <a:t> , diga que está ali para ajudar. Conheça e </a:t>
            </a:r>
            <a:r>
              <a:rPr lang="pt-BR" dirty="0">
                <a:solidFill>
                  <a:srgbClr val="FF0000"/>
                </a:solidFill>
              </a:rPr>
              <a:t>respeite os seus limites</a:t>
            </a:r>
            <a:r>
              <a:rPr lang="pt-B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SOCORRISTA</a:t>
            </a:r>
          </a:p>
        </p:txBody>
      </p:sp>
      <p:sp>
        <p:nvSpPr>
          <p:cNvPr id="2" name="Divisa 1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rot="10800000">
            <a:off x="8695883" y="4450796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rot="10800000">
            <a:off x="8490639" y="4443958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3" grpId="0" animBg="1"/>
      <p:bldP spid="16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 descr="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3357568"/>
            <a:ext cx="1097876" cy="14811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190" y="1511306"/>
            <a:ext cx="3873504" cy="334080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1355" y="1176844"/>
            <a:ext cx="47634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NÃO reagente, lave com água corrente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reagente, limpe com um pano seco</a:t>
            </a:r>
          </a:p>
          <a:p>
            <a:pPr algn="just">
              <a:spcAft>
                <a:spcPts val="10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►Cubra a região atingida (curativo estéril)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071670" y="3857634"/>
            <a:ext cx="2714644" cy="571504"/>
          </a:xfrm>
          <a:prstGeom prst="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... se possível, guarde amostra da substância</a:t>
            </a:r>
          </a:p>
        </p:txBody>
      </p:sp>
      <p:sp>
        <p:nvSpPr>
          <p:cNvPr id="11" name="Seta para a esquerda 10"/>
          <p:cNvSpPr/>
          <p:nvPr/>
        </p:nvSpPr>
        <p:spPr>
          <a:xfrm>
            <a:off x="1643042" y="4000510"/>
            <a:ext cx="285752" cy="285752"/>
          </a:xfrm>
          <a:prstGeom prst="lef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QUÍMICA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290" y="2752497"/>
            <a:ext cx="2055835" cy="184179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326" y="2828746"/>
            <a:ext cx="2159132" cy="168929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1104295"/>
            <a:ext cx="7884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/>
              <a:t>►Lave os olhos, em água corrente por no mínimo  15 minutos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►Cubra com curativo úmido estéril.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►Volte a umedecer o curativo a cada 5 minutos.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 NOS OLHOS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42D19B3-6FAC-7D1B-788E-D510C4988A6A}"/>
              </a:ext>
            </a:extLst>
          </p:cNvPr>
          <p:cNvSpPr/>
          <p:nvPr/>
        </p:nvSpPr>
        <p:spPr>
          <a:xfrm>
            <a:off x="1691679" y="2377989"/>
            <a:ext cx="2099779" cy="288032"/>
          </a:xfrm>
          <a:prstGeom prst="rect">
            <a:avLst/>
          </a:prstGeom>
          <a:noFill/>
          <a:ln w="25400">
            <a:solidFill>
              <a:srgbClr val="16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1A406A"/>
                </a:solidFill>
              </a:rPr>
              <a:t>Queimadura Térmica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2BC51AD-9A1E-0497-B672-B453AC768EFB}"/>
              </a:ext>
            </a:extLst>
          </p:cNvPr>
          <p:cNvSpPr/>
          <p:nvPr/>
        </p:nvSpPr>
        <p:spPr>
          <a:xfrm>
            <a:off x="4644008" y="2377989"/>
            <a:ext cx="2160240" cy="288032"/>
          </a:xfrm>
          <a:prstGeom prst="rect">
            <a:avLst/>
          </a:prstGeom>
          <a:noFill/>
          <a:ln w="25400">
            <a:solidFill>
              <a:srgbClr val="163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1A406A"/>
                </a:solidFill>
              </a:rPr>
              <a:t>Queimadura Química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3DEFF43-722F-F74C-1A95-084431BA95DE}"/>
              </a:ext>
            </a:extLst>
          </p:cNvPr>
          <p:cNvSpPr/>
          <p:nvPr/>
        </p:nvSpPr>
        <p:spPr>
          <a:xfrm>
            <a:off x="1632327" y="4526912"/>
            <a:ext cx="2592288" cy="288032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1A406A"/>
                </a:solidFill>
              </a:rPr>
              <a:t>Cobrir com compressas (gaze)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1F01A19-033B-3CAA-65A9-A3AD039C68FC}"/>
              </a:ext>
            </a:extLst>
          </p:cNvPr>
          <p:cNvSpPr/>
          <p:nvPr/>
        </p:nvSpPr>
        <p:spPr>
          <a:xfrm>
            <a:off x="4606071" y="4536752"/>
            <a:ext cx="2592288" cy="288032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1A406A"/>
                </a:solidFill>
              </a:rPr>
              <a:t>Lavar com água corrente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CHOQUE ELÉTRICO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779" y="1347615"/>
            <a:ext cx="3189221" cy="36021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194019" y="1851670"/>
            <a:ext cx="754633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/>
              <a:t>►Reconheça a cena e acione, se necessário, a companhia energética local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►Não coloque a mão na vítima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</a:t>
            </a:r>
            <a:r>
              <a:rPr lang="pt-BR" sz="1900" b="1" dirty="0">
                <a:highlight>
                  <a:srgbClr val="FFFF00"/>
                </a:highlight>
                <a:cs typeface="Calibri" pitchFamily="34" charset="0"/>
              </a:rPr>
              <a:t>Desligue a corrente elétrica</a:t>
            </a:r>
            <a:r>
              <a:rPr lang="pt-BR" sz="1900" dirty="0">
                <a:cs typeface="Calibri" pitchFamily="34" charset="0"/>
              </a:rPr>
              <a:t> ou a remova com material não condutor  de energia (plástico)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►Pode provocar parada cardiorrespiratória (fazer RCP)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1900" dirty="0">
                <a:cs typeface="Calibri" pitchFamily="34" charset="0"/>
              </a:rPr>
              <a:t>►Trate as queimaduras como nos demais casos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</a:t>
            </a:r>
          </a:p>
        </p:txBody>
      </p:sp>
    </p:spTree>
    <p:extLst>
      <p:ext uri="{BB962C8B-B14F-4D97-AF65-F5344CB8AC3E}">
        <p14:creationId xmlns:p14="http://schemas.microsoft.com/office/powerpoint/2010/main" val="32875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1938" y="2589625"/>
            <a:ext cx="3117082" cy="233957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3571867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Por RADIAÇÃO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7348" y="1599853"/>
            <a:ext cx="87131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0"/>
              </a:spcAft>
            </a:pPr>
            <a:r>
              <a:rPr lang="pt-BR" sz="2000" dirty="0"/>
              <a:t>►Retirá-lo do local, remover as roupas, aplicar  toalhas molhadas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►Aplicar gelo sob as axilas, nos punhos, atrás dos joelhos, laterais do pescoço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►Providenciar a imersão recipiente com água bem fria</a:t>
            </a:r>
          </a:p>
          <a:p>
            <a:pPr>
              <a:spcAft>
                <a:spcPts val="2000"/>
              </a:spcAft>
            </a:pPr>
            <a:r>
              <a:rPr lang="pt-BR" sz="2000" dirty="0"/>
              <a:t>►Ingerir líquido, desde que não haja lesões internas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QUEIMADURA</a:t>
            </a:r>
          </a:p>
        </p:txBody>
      </p:sp>
    </p:spTree>
    <p:extLst>
      <p:ext uri="{BB962C8B-B14F-4D97-AF65-F5344CB8AC3E}">
        <p14:creationId xmlns:p14="http://schemas.microsoft.com/office/powerpoint/2010/main" val="246376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51520" y="1068369"/>
            <a:ext cx="3643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Calibri" pitchFamily="34" charset="0"/>
                <a:cs typeface="Calibri" pitchFamily="34" charset="0"/>
              </a:rPr>
              <a:t>... são contrações musculares, involuntárias e descontroladas, em todo o corpo.</a:t>
            </a: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4179388" y="1612513"/>
            <a:ext cx="4143404" cy="19184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pt-BR" sz="2200" b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SINTOMAS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►Lábios azulados/arroxeados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►Respiração curta, rápida e irregular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►Salivação em excesso</a:t>
            </a:r>
          </a:p>
          <a:p>
            <a:pPr>
              <a:spcAft>
                <a:spcPts val="500"/>
              </a:spcAft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►Contrações musculares</a:t>
            </a:r>
            <a:endParaRPr lang="pt-BR" sz="2000" dirty="0"/>
          </a:p>
        </p:txBody>
      </p:sp>
      <p:sp>
        <p:nvSpPr>
          <p:cNvPr id="9" name="Retângulo de cantos arredondados 8"/>
          <p:cNvSpPr/>
          <p:nvPr/>
        </p:nvSpPr>
        <p:spPr>
          <a:xfrm>
            <a:off x="3714744" y="4071948"/>
            <a:ext cx="5072098" cy="642942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Não tente conter os movimentos da vítima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000364" y="4143386"/>
            <a:ext cx="571504" cy="500066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" y="2571750"/>
            <a:ext cx="2636409" cy="2376105"/>
          </a:xfrm>
          <a:prstGeom prst="rect">
            <a:avLst/>
          </a:prstGeom>
        </p:spPr>
      </p:pic>
      <p:sp>
        <p:nvSpPr>
          <p:cNvPr id="7" name="Seta dobrada 6"/>
          <p:cNvSpPr/>
          <p:nvPr/>
        </p:nvSpPr>
        <p:spPr>
          <a:xfrm flipV="1">
            <a:off x="3265490" y="1906023"/>
            <a:ext cx="576064" cy="64807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1200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BASE - Instruto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" y="3159770"/>
            <a:ext cx="2552474" cy="17907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47404" y="1275606"/>
            <a:ext cx="5000660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►Afaste objetos que possam machucá-la</a:t>
            </a:r>
          </a:p>
          <a:p>
            <a:pPr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►Proteja a cabeça da vítima</a:t>
            </a:r>
          </a:p>
          <a:p>
            <a:pPr>
              <a:lnSpc>
                <a:spcPts val="1800"/>
              </a:lnSpc>
              <a:spcAft>
                <a:spcPts val="18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em 5 min. não melhorar procure um médico</a:t>
            </a:r>
            <a:endParaRPr lang="pt-BR" sz="2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457" y="1111091"/>
            <a:ext cx="3623234" cy="119318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209" y="3696485"/>
            <a:ext cx="3623234" cy="119318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457" y="2407608"/>
            <a:ext cx="3623234" cy="1193180"/>
          </a:xfrm>
          <a:prstGeom prst="rect">
            <a:avLst/>
          </a:prstGeom>
        </p:spPr>
      </p:pic>
      <p:sp>
        <p:nvSpPr>
          <p:cNvPr id="13" name="Retângulo de cantos arredondados 12"/>
          <p:cNvSpPr/>
          <p:nvPr/>
        </p:nvSpPr>
        <p:spPr>
          <a:xfrm>
            <a:off x="3071802" y="3429006"/>
            <a:ext cx="1928826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O que NÃO fazer</a:t>
            </a:r>
          </a:p>
        </p:txBody>
      </p:sp>
      <p:sp>
        <p:nvSpPr>
          <p:cNvPr id="14" name="Chave esquerda 13"/>
          <p:cNvSpPr/>
          <p:nvPr/>
        </p:nvSpPr>
        <p:spPr>
          <a:xfrm>
            <a:off x="5072066" y="1071552"/>
            <a:ext cx="357190" cy="3857652"/>
          </a:xfrm>
          <a:prstGeom prst="leftBrace">
            <a:avLst>
              <a:gd name="adj1" fmla="val 67868"/>
              <a:gd name="adj2" fmla="val 68534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BASE - Instrutor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71552"/>
            <a:ext cx="2714612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Passo a passo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65" y="1782510"/>
            <a:ext cx="2643537" cy="105045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34" y="3742792"/>
            <a:ext cx="2643537" cy="105045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612" y="3742792"/>
            <a:ext cx="2643537" cy="105045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886" y="1782510"/>
            <a:ext cx="2643537" cy="105045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230" y="1759058"/>
            <a:ext cx="2643537" cy="105045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3743762"/>
            <a:ext cx="2645597" cy="104851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CONVULSÕES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1115616" y="3003798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2843808" y="4083918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5966806" y="2091715"/>
            <a:ext cx="360040" cy="432048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Seta para baixo 17"/>
          <p:cNvSpPr/>
          <p:nvPr/>
        </p:nvSpPr>
        <p:spPr>
          <a:xfrm rot="10800000">
            <a:off x="4382630" y="3071080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Seta para baixo 18"/>
          <p:cNvSpPr/>
          <p:nvPr/>
        </p:nvSpPr>
        <p:spPr>
          <a:xfrm>
            <a:off x="7647466" y="3056754"/>
            <a:ext cx="432048" cy="504056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7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235742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 descr="curativo-prego-no-dedo-pegadinha-brincadeira-14202-MLB2897587869_072012-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1142990"/>
            <a:ext cx="2000240" cy="150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/>
          <p:cNvSpPr txBox="1"/>
          <p:nvPr/>
        </p:nvSpPr>
        <p:spPr>
          <a:xfrm>
            <a:off x="428596" y="1785932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remova, apenas faça um curativo sobre o ferimento e encaminhe para o socorro especializado.</a:t>
            </a:r>
            <a:endParaRPr lang="pt-BR" sz="2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310" y="3003798"/>
            <a:ext cx="2194862" cy="171725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71736" y="3500444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66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o objeto estiver nos olhos, mesmo que seja em apenas um deles,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cubra os dois olhos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da vítima.</a:t>
            </a:r>
            <a:endParaRPr lang="pt-BR" sz="20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Objetos encravados no corpo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0" y="3507854"/>
            <a:ext cx="9144000" cy="1415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" name="Imagem 3" descr="alta tensão sobreo veícu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491630"/>
            <a:ext cx="2701534" cy="145797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2951644" y="1124951"/>
            <a:ext cx="531940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e sinalize o local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retire as pessoas de dentro do veículo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►Acione a companhia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endParaRPr lang="pt-BR" sz="2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Sinistros com FIOS ELÉTRICOS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648253"/>
            <a:ext cx="2077924" cy="118218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CaixaDeTexto 9"/>
          <p:cNvSpPr txBox="1"/>
          <p:nvPr/>
        </p:nvSpPr>
        <p:spPr>
          <a:xfrm>
            <a:off x="2951644" y="2558796"/>
            <a:ext cx="5236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►Não tente remover o cabo de eletricidade</a:t>
            </a:r>
          </a:p>
          <a:p>
            <a:pPr algn="just">
              <a:spcAft>
                <a:spcPts val="12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distância mínima de 30m</a:t>
            </a:r>
            <a:endParaRPr lang="pt-BR" sz="2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14282" y="3579862"/>
            <a:ext cx="6733982" cy="1255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pt-BR" sz="1700" i="1" dirty="0">
                <a:solidFill>
                  <a:schemeClr val="tx2"/>
                </a:solidFill>
              </a:rPr>
              <a:t>Os ocupantes do veículo </a:t>
            </a:r>
            <a:r>
              <a:rPr lang="pt-BR" sz="1700" b="1" i="1" dirty="0">
                <a:solidFill>
                  <a:schemeClr val="tx2"/>
                </a:solidFill>
              </a:rPr>
              <a:t>NÃO são eletrocutados</a:t>
            </a:r>
            <a:r>
              <a:rPr lang="pt-BR" sz="1700" i="1" dirty="0">
                <a:solidFill>
                  <a:schemeClr val="tx2"/>
                </a:solidFill>
              </a:rPr>
              <a:t> em razão do fenômeno denominado GAIOLA DE FARADAY, que </a:t>
            </a:r>
            <a:r>
              <a:rPr lang="pt-BR" sz="1700" b="1" i="1" dirty="0"/>
              <a:t>dispersa a eletricidade para as extremidades da fuselagem</a:t>
            </a:r>
            <a:r>
              <a:rPr lang="pt-BR" sz="1700" i="1" dirty="0">
                <a:solidFill>
                  <a:schemeClr val="tx2"/>
                </a:solidFill>
              </a:rPr>
              <a:t> neutralizando a eletrificação na parte central ou núcleo do veículo.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3419871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Procedimentos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0215" y="2947805"/>
            <a:ext cx="4077477" cy="19813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89048" y="1552137"/>
            <a:ext cx="7448257" cy="2023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►Faça como nos outros sinistros (Cena, Sinalização, Resgate ...)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►Mantenha a vítima em repouso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►Abra a viseira e a jugular do capacete (presilha)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►Avalie a vítima (XABCDE)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929072"/>
            <a:ext cx="3500462" cy="571504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remova o capacete</a:t>
            </a:r>
            <a:endParaRPr lang="pt-BR" sz="2200" dirty="0">
              <a:solidFill>
                <a:schemeClr val="tx1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4451867" y="4000510"/>
            <a:ext cx="357190" cy="428628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SINISTROS COM MOTOCICLETAS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proceder diante de um acidente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1044" y="1203598"/>
            <a:ext cx="3337249" cy="250033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10" name="CaixaDeTexto 9"/>
          <p:cNvSpPr txBox="1"/>
          <p:nvPr/>
        </p:nvSpPr>
        <p:spPr>
          <a:xfrm>
            <a:off x="224814" y="1556249"/>
            <a:ext cx="48651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►Faça uma análise panorâmica da situação;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►Identifique e elimine riscos secundários;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 seu veículo em local seguro;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►Sinalize o local;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►Chame o socorro especializado.</a:t>
            </a:r>
            <a:endParaRPr lang="pt-BR" sz="2000" i="1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121987" y="3939902"/>
            <a:ext cx="7500990" cy="857256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Os primeiros </a:t>
            </a: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cinco minutos </a:t>
            </a:r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são de vital importância para as vítimas.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perca tempo!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89431" y="4036490"/>
            <a:ext cx="426750" cy="576064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264161" y="4036490"/>
            <a:ext cx="426750" cy="576064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BASE - Instruto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07504" y="1199966"/>
            <a:ext cx="7203575" cy="15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►Esqueça a idéia de colocar a vítima no primeiro carro que passar 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necessário removê-la, imobilize-a numa maca (improvise)</a:t>
            </a:r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►Tente minimizar ao máximo os movimentos com a vítima.</a:t>
            </a:r>
            <a:endParaRPr lang="pt-BR" sz="2000" dirty="0"/>
          </a:p>
          <a:p>
            <a:pPr algn="just">
              <a:spcAft>
                <a:spcPts val="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►Utilize da ajuda de várias pessoas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471" y="2071684"/>
            <a:ext cx="2209639" cy="228601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9559" y="3002577"/>
            <a:ext cx="2571768" cy="19244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7" name="Retângulo de cantos arredondados 6"/>
          <p:cNvSpPr/>
          <p:nvPr/>
        </p:nvSpPr>
        <p:spPr>
          <a:xfrm>
            <a:off x="251520" y="3867894"/>
            <a:ext cx="3500462" cy="857256"/>
          </a:xfrm>
          <a:prstGeom prst="roundRect">
            <a:avLst>
              <a:gd name="adj" fmla="val 1265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Só remova se houver situação de perigo iminente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9" name="Seta para cima 8"/>
          <p:cNvSpPr/>
          <p:nvPr/>
        </p:nvSpPr>
        <p:spPr>
          <a:xfrm rot="10800000">
            <a:off x="1061476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cima 9"/>
          <p:cNvSpPr/>
          <p:nvPr/>
        </p:nvSpPr>
        <p:spPr>
          <a:xfrm rot="10800000">
            <a:off x="1704418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eta para cima 10"/>
          <p:cNvSpPr/>
          <p:nvPr/>
        </p:nvSpPr>
        <p:spPr>
          <a:xfrm rot="10800000">
            <a:off x="2347360" y="3370108"/>
            <a:ext cx="428628" cy="357190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SINISTRADOS</a:t>
            </a:r>
          </a:p>
        </p:txBody>
      </p:sp>
    </p:spTree>
    <p:extLst>
      <p:ext uri="{BB962C8B-B14F-4D97-AF65-F5344CB8AC3E}">
        <p14:creationId xmlns:p14="http://schemas.microsoft.com/office/powerpoint/2010/main" val="26835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BASE - Instruto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" y="1097465"/>
            <a:ext cx="2915815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Formas diversas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14383"/>
            <a:ext cx="1524000" cy="181479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7003" y="2667244"/>
            <a:ext cx="1694178" cy="201744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538" y="2715766"/>
            <a:ext cx="1753618" cy="208823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341" y="1677815"/>
            <a:ext cx="1643720" cy="195736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064" y="1198078"/>
            <a:ext cx="1694179" cy="20174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SINISTRADOS</a:t>
            </a:r>
          </a:p>
        </p:txBody>
      </p:sp>
    </p:spTree>
    <p:extLst>
      <p:ext uri="{BB962C8B-B14F-4D97-AF65-F5344CB8AC3E}">
        <p14:creationId xmlns:p14="http://schemas.microsoft.com/office/powerpoint/2010/main" val="365711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943" y="2457501"/>
            <a:ext cx="3753000" cy="2471703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5" name="CaixaDeTexto 4"/>
          <p:cNvSpPr txBox="1"/>
          <p:nvPr/>
        </p:nvSpPr>
        <p:spPr>
          <a:xfrm>
            <a:off x="321925" y="1203598"/>
            <a:ext cx="6833024" cy="961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►Isole a área, sinalize o local e 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►Utilize pó de serra, cal ou terra para absorver o material</a:t>
            </a:r>
            <a:endParaRPr lang="pt-BR" sz="2200" dirty="0"/>
          </a:p>
        </p:txBody>
      </p:sp>
      <p:sp>
        <p:nvSpPr>
          <p:cNvPr id="6" name="Retângulo de cantos arredondados 5"/>
          <p:cNvSpPr/>
          <p:nvPr/>
        </p:nvSpPr>
        <p:spPr>
          <a:xfrm>
            <a:off x="785786" y="3500444"/>
            <a:ext cx="4143404" cy="785818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acenda isqueiros 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ou qualquer artefato que possa provocar </a:t>
            </a:r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incêndio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7" name="Seta para a direita 6"/>
          <p:cNvSpPr/>
          <p:nvPr/>
        </p:nvSpPr>
        <p:spPr>
          <a:xfrm>
            <a:off x="214282" y="3643320"/>
            <a:ext cx="500066" cy="500066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COMBUSTÍVEL NA PISTA</a:t>
            </a:r>
          </a:p>
        </p:txBody>
      </p:sp>
    </p:spTree>
    <p:extLst>
      <p:ext uri="{BB962C8B-B14F-4D97-AF65-F5344CB8AC3E}">
        <p14:creationId xmlns:p14="http://schemas.microsoft.com/office/powerpoint/2010/main" val="171625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4" y="2214560"/>
            <a:ext cx="3724281" cy="2474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323528" y="1239456"/>
            <a:ext cx="583264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►Isole a área, sinalize o local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mantenha distância</a:t>
            </a:r>
          </a:p>
          <a:p>
            <a:pPr algn="just">
              <a:spcAft>
                <a:spcPts val="1500"/>
              </a:spcAft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►Acione o resgate e 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equipe especializada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857224" y="3147814"/>
            <a:ext cx="3929090" cy="857256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Avalie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muito bem os </a:t>
            </a:r>
            <a:r>
              <a:rPr lang="pt-BR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RISCOS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antes de tentar qualquer coisa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57158" y="3343855"/>
            <a:ext cx="428628" cy="500066"/>
          </a:xfrm>
          <a:prstGeom prst="rightArrow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PRODUTOS PERIGOSOS</a:t>
            </a:r>
          </a:p>
        </p:txBody>
      </p:sp>
    </p:spTree>
    <p:extLst>
      <p:ext uri="{BB962C8B-B14F-4D97-AF65-F5344CB8AC3E}">
        <p14:creationId xmlns:p14="http://schemas.microsoft.com/office/powerpoint/2010/main" val="309897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1096272"/>
            <a:ext cx="8750206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1. Cuide da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sua segurança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em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primeiro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lugar, </a:t>
            </a:r>
            <a:r>
              <a:rPr lang="pt-BR" b="1" dirty="0">
                <a:latin typeface="Calibri" pitchFamily="34" charset="0"/>
                <a:cs typeface="Calibri" pitchFamily="34" charset="0"/>
              </a:rPr>
              <a:t>sinalize o local e chame o resgate</a:t>
            </a:r>
            <a:r>
              <a:rPr lang="pt-BR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2.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Proteja-se</a:t>
            </a:r>
            <a:r>
              <a:rPr lang="pt-BR" dirty="0">
                <a:latin typeface="Calibri" pitchFamily="34" charset="0"/>
                <a:cs typeface="Calibri" pitchFamily="34" charset="0"/>
              </a:rPr>
              <a:t>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evite contato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sangue ou secreções (utilize EPI).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3. Boca a boca,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somente </a:t>
            </a:r>
            <a:r>
              <a:rPr lang="pt-BR" dirty="0">
                <a:latin typeface="Calibri" pitchFamily="34" charset="0"/>
                <a:cs typeface="Calibri" pitchFamily="34" charset="0"/>
              </a:rPr>
              <a:t>com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equipamento apropriado </a:t>
            </a:r>
            <a:r>
              <a:rPr lang="pt-BR" dirty="0">
                <a:latin typeface="Calibri" pitchFamily="34" charset="0"/>
                <a:cs typeface="Calibri" pitchFamily="34" charset="0"/>
              </a:rPr>
              <a:t>e por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pessoal treinado.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4.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ofereça ou aplique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medicamentos.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5.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dar líquido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para a vítima com suspeita de lesão interna (mesmo que ela peça).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6.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utilize as técnicas de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garroteamento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torniquete.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7.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mexa</a:t>
            </a:r>
            <a:r>
              <a:rPr lang="pt-BR" dirty="0">
                <a:latin typeface="Calibri" pitchFamily="34" charset="0"/>
                <a:cs typeface="Calibri" pitchFamily="34" charset="0"/>
              </a:rPr>
              <a:t> num membro fraturado, limite-se a </a:t>
            </a:r>
            <a:r>
              <a:rPr lang="pt-BR" b="1" dirty="0">
                <a:latin typeface="Calibri" pitchFamily="34" charset="0"/>
                <a:cs typeface="Calibri" pitchFamily="34" charset="0"/>
              </a:rPr>
              <a:t>imobilizá-lo.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8. Evite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remover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a vítima</a:t>
            </a:r>
            <a:r>
              <a:rPr lang="pt-BR" dirty="0">
                <a:latin typeface="Calibri" pitchFamily="34" charset="0"/>
                <a:cs typeface="Calibri" pitchFamily="34" charset="0"/>
              </a:rPr>
              <a:t>. Se inevitável, movimente o mínimo necessário com ela.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  <a:cs typeface="Calibri" pitchFamily="34" charset="0"/>
              </a:rPr>
              <a:t>9.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retirar</a:t>
            </a:r>
            <a:r>
              <a:rPr lang="pt-BR" dirty="0">
                <a:latin typeface="Calibri" pitchFamily="34" charset="0"/>
                <a:cs typeface="Calibri" pitchFamily="34" charset="0"/>
              </a:rPr>
              <a:t> ou movimentar os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veículos</a:t>
            </a:r>
            <a:r>
              <a:rPr lang="pt-BR" dirty="0">
                <a:latin typeface="Calibri" pitchFamily="34" charset="0"/>
                <a:cs typeface="Calibri" pitchFamily="34" charset="0"/>
              </a:rPr>
              <a:t> envolvidos, sob prejuízo ao trabalho da perícia.</a:t>
            </a:r>
          </a:p>
          <a:p>
            <a:pPr algn="just">
              <a:spcAft>
                <a:spcPts val="900"/>
              </a:spcAft>
              <a:buClr>
                <a:srgbClr val="008000"/>
              </a:buClr>
            </a:pPr>
            <a:r>
              <a:rPr lang="pt-BR" dirty="0">
                <a:latin typeface="Calibri" pitchFamily="34" charset="0"/>
              </a:rPr>
              <a:t>10. </a:t>
            </a:r>
            <a:r>
              <a:rPr lang="pt-BR" dirty="0">
                <a:solidFill>
                  <a:srgbClr val="008000"/>
                </a:solidFill>
                <a:latin typeface="Calibri" pitchFamily="34" charset="0"/>
              </a:rPr>
              <a:t>Não retire</a:t>
            </a:r>
            <a:r>
              <a:rPr lang="pt-BR" dirty="0">
                <a:latin typeface="Calibri" pitchFamily="34" charset="0"/>
              </a:rPr>
              <a:t> o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</a:rPr>
              <a:t>capacete</a:t>
            </a:r>
            <a:r>
              <a:rPr lang="pt-BR" dirty="0">
                <a:latin typeface="Calibri" pitchFamily="34" charset="0"/>
              </a:rPr>
              <a:t> do motociclista sinistrado.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SAGRADAS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01.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Em caso de sinistros, devemos: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Socorrer a vítima imediatamente.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Prestar auxílio, desde que não corra risco pessoal.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Prestar auxílio, mesmo com risco pessoal.</a:t>
            </a:r>
          </a:p>
          <a:p>
            <a:pPr algn="just">
              <a:lnSpc>
                <a:spcPct val="110000"/>
              </a:lnSpc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Não colocar a mão na vítima, apenas chamar o resgate.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6741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02.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Uma pessoa acabou de ser atropelada e está caída na pista, o que fazer?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Remover, imediatamente, a pessoa para a calçada.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Apenas anotar a placa do veículo que atropelou.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Sinalizar o local e chamar o resgate.</a:t>
            </a:r>
          </a:p>
          <a:p>
            <a:pPr algn="just">
              <a:lnSpc>
                <a:spcPct val="110000"/>
              </a:lnSpc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Chamar algum parente da vítima.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57605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03.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Em caso de fraturas, marque a INCORRETA:</a:t>
            </a:r>
          </a:p>
          <a:p>
            <a:pPr algn="just"/>
            <a:endParaRPr lang="pt-BR" sz="2400" b="1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Antes de imobilizar, puxe o membro colocando-o na posição natural.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Cobrir com pano limpo as fraturas expostas.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Manter a vítima em posição confortável.</a:t>
            </a:r>
          </a:p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Uma tala deve ter comprimento suficiente para imobilizar, também, as articulações acima e abaixo da fratura.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2877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04.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Marque a alternativa INCORRETA, no que diz respeito à um número de emergência: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192 - SAMU.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193 - COBOM.</a:t>
            </a: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181 - RESGATE.</a:t>
            </a:r>
          </a:p>
          <a:p>
            <a:pPr algn="just"/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190 – POLÍCIA MILITAR.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94236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05.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NÃO constitui requisito obrigatório a um socorrista: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Ser solidário.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Ser calmo.</a:t>
            </a: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Ser da área de saúde.</a:t>
            </a:r>
          </a:p>
          <a:p>
            <a:pPr algn="just"/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Ser prudente em suas ações.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02595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24717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O que NÃO se deve fazer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23528" y="1537641"/>
            <a:ext cx="6619056" cy="2594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►Abandonar a vítima de sinistro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►Omitir socorro, sob o pretexto de não testemunhar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►Tumultuar o local do acidente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►Deixar de colaborar com as autoridades competentes</a:t>
            </a:r>
          </a:p>
          <a:p>
            <a:pPr>
              <a:lnSpc>
                <a:spcPts val="4000"/>
              </a:lnSpc>
              <a:buClr>
                <a:srgbClr val="006600"/>
              </a:buClr>
            </a:pPr>
            <a:r>
              <a:rPr lang="pt-BR" sz="2000" i="1" dirty="0"/>
              <a:t>►Remover a vítima presa nas ferragens, sem estar preparado</a:t>
            </a:r>
          </a:p>
        </p:txBody>
      </p:sp>
      <p:pic>
        <p:nvPicPr>
          <p:cNvPr id="12" name="Imagem 11" descr="proibido-ma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324" y="819946"/>
            <a:ext cx="2357846" cy="2393038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1043608" y="4373660"/>
            <a:ext cx="7072362" cy="428628"/>
          </a:xfrm>
          <a:prstGeom prst="roundRect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Só remova uma vítima de sinistro se houver risco real de perigo!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  <p:sp>
        <p:nvSpPr>
          <p:cNvPr id="14" name="Divisa 13"/>
          <p:cNvSpPr/>
          <p:nvPr/>
        </p:nvSpPr>
        <p:spPr>
          <a:xfrm>
            <a:off x="510080" y="4443958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312748" y="4443958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707412" y="4443958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 rot="10800000">
            <a:off x="8431895" y="4474866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234563" y="4474866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629227" y="4474866"/>
            <a:ext cx="216024" cy="288032"/>
          </a:xfrm>
          <a:prstGeom prst="chevron">
            <a:avLst/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06.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Marque a alternativa que NÃO corresponde a um sinal vital: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Hemorragia.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Pulsação.</a:t>
            </a: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Respiração.</a:t>
            </a:r>
          </a:p>
          <a:p>
            <a:pPr algn="just"/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Temperatura corporal.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67064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07.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O cuidado indicado na presença de hemorragia externa é: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Oferecer líquido à vítima para evitar desidratação.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Fazer compressão no local do sangramento.</a:t>
            </a: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Jogar água oxigenada para coagular o sangramento.</a:t>
            </a:r>
          </a:p>
          <a:p>
            <a:pPr algn="just"/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Não mexer no sangramento.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09716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08.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O procedimento correto com o sinistrado que sofreu queimaduras é: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Esfriar a área com água corrente.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Passar creme dental na ferida.</a:t>
            </a: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Cobrir o ferimento com gaze e mantê-lo sob a água.</a:t>
            </a:r>
          </a:p>
          <a:p>
            <a:pPr algn="just"/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Jogar água sanitária no local da queimadura.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0141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09.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NÃO constitui procedimento correto com uma vítima em estado de choque: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Manter a vítima deitada com as pernas elevadas, caso não haja fratura nesta região.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Afrouxar as roupas da vítima.</a:t>
            </a: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Monitorar os sinais vitais.</a:t>
            </a:r>
          </a:p>
          <a:p>
            <a:pPr algn="just"/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Colocá-la sentada, pois assim se reabilitará mais rapidamente.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85337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paço Reservado para Conteúdo 14"/>
          <p:cNvSpPr txBox="1">
            <a:spLocks/>
          </p:cNvSpPr>
          <p:nvPr/>
        </p:nvSpPr>
        <p:spPr>
          <a:xfrm>
            <a:off x="142844" y="1071552"/>
            <a:ext cx="8858312" cy="38576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algn="just"/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10.</a:t>
            </a:r>
            <a:r>
              <a:rPr lang="pt-BR" sz="2400" b="1" dirty="0">
                <a:latin typeface="Calibri" pitchFamily="34" charset="0"/>
                <a:cs typeface="Calibri" pitchFamily="34" charset="0"/>
              </a:rPr>
              <a:t> Qual informação NÃO é relevante ao ligar para o resgate?</a:t>
            </a:r>
          </a:p>
          <a:p>
            <a:pPr algn="just"/>
            <a:endParaRPr lang="pt-BR" sz="2400" dirty="0">
              <a:latin typeface="Calibri" pitchFamily="34" charset="0"/>
              <a:cs typeface="Calibri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Descrição do sinistro e sua gravidade.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Localização do sinistro.</a:t>
            </a:r>
          </a:p>
          <a:p>
            <a:pPr algn="just">
              <a:spcAft>
                <a:spcPts val="1200"/>
              </a:spcAft>
            </a:pP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Endereço e telefone das vítimas.</a:t>
            </a:r>
          </a:p>
          <a:p>
            <a:pPr algn="just"/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d)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Número de vítimas.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559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4" name="Google Shape;144;p22"/>
          <p:cNvSpPr txBox="1"/>
          <p:nvPr/>
        </p:nvSpPr>
        <p:spPr>
          <a:xfrm>
            <a:off x="120519" y="1131590"/>
            <a:ext cx="8912867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11.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 caso de sinistro com veículo transportando produtos inflamáveis, o procedimento correto do condutor é: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Providenciar, o mais rápido possível, o escoamento do produto.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Sinalizar o local com tochas de fogo.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Efetuar, primeiramente, a limpeza do veículo.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via deve ser interditada e o local evacuado.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91309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43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3" name="Google Shape;243;p38"/>
          <p:cNvSpPr txBox="1"/>
          <p:nvPr/>
        </p:nvSpPr>
        <p:spPr>
          <a:xfrm>
            <a:off x="120519" y="1131590"/>
            <a:ext cx="8920241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melhor local no corpo para se verificar a pulsação é: 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pescoço.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perna.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nuca.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punho.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50464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icture 48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87" name="Google Shape;487;p75"/>
          <p:cNvSpPr txBox="1"/>
          <p:nvPr/>
        </p:nvSpPr>
        <p:spPr>
          <a:xfrm>
            <a:off x="120519" y="1062114"/>
            <a:ext cx="8912867" cy="374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Num sinistro observamos que o ferimento de uma vítima esguicha sangue no mesmo ritmo de sua pulsação. Conclui-se que ocorreu o corte de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veia.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 artéria.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músculo.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 nervo.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3269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Picture 499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99" name="Google Shape;499;p77"/>
          <p:cNvSpPr txBox="1"/>
          <p:nvPr/>
        </p:nvSpPr>
        <p:spPr>
          <a:xfrm>
            <a:off x="120519" y="1131590"/>
            <a:ext cx="8920241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14.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transmissão de vírus </a:t>
            </a:r>
            <a:r>
              <a:rPr lang="pt-BR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o 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AIDS ou Hepatite C ocorre pelo contato direto com sangue do contaminado. </a:t>
            </a:r>
            <a:r>
              <a:rPr lang="pt-BR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Reduz os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riscos de contaminação quem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socorre a vítima usando luvas.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alimenta bem e toma vitaminas.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está tomando antibióticos.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0363" marR="0" lvl="0" indent="-360363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está com as vacinas em dia.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1524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Picture 589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9" name="Google Shape;589;p92"/>
          <p:cNvSpPr txBox="1"/>
          <p:nvPr/>
        </p:nvSpPr>
        <p:spPr>
          <a:xfrm>
            <a:off x="120519" y="1131590"/>
            <a:ext cx="8920241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 caso de hemorragia, o uso de uma compressa limpa serve para: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Estancar hemorragia interna.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Imobilizar a fratura.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Manter a temperatura normal do corpo.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Estancar hemorragia externa.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00256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916702"/>
            <a:ext cx="3329986" cy="199799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131590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Como Sinalizar o local do sinistro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42844" y="1643056"/>
            <a:ext cx="62151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►Estacione, preferencialmente, fora da pista;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►Use o triângulo, galhos, arbustos, papelão, lata...</a:t>
            </a: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85720" y="2643188"/>
          <a:ext cx="607223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1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63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Tipo de 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Velocidade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Máxima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Distância sob Adversidades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Coletora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40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Arterial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60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T.</a:t>
                      </a:r>
                      <a:r>
                        <a:rPr lang="pt-BR" sz="1800" baseline="0" dirty="0">
                          <a:latin typeface="Calibri" pitchFamily="34" charset="0"/>
                          <a:cs typeface="Calibri" pitchFamily="34" charset="0"/>
                        </a:rPr>
                        <a:t> Rápido</a:t>
                      </a:r>
                      <a:endParaRPr lang="pt-BR" sz="18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80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160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837"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Rodovia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km/h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110 passos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latin typeface="Calibri" pitchFamily="34" charset="0"/>
                          <a:cs typeface="Calibri" pitchFamily="34" charset="0"/>
                        </a:rPr>
                        <a:t>220 passos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Retângulo de cantos arredondados 1"/>
          <p:cNvSpPr/>
          <p:nvPr/>
        </p:nvSpPr>
        <p:spPr>
          <a:xfrm>
            <a:off x="6588224" y="3579862"/>
            <a:ext cx="2313894" cy="1080120"/>
          </a:xfrm>
          <a:prstGeom prst="roundRect">
            <a:avLst>
              <a:gd name="adj" fmla="val 9029"/>
            </a:avLst>
          </a:prstGeom>
          <a:solidFill>
            <a:srgbClr val="FFFF00">
              <a:alpha val="4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Distância Mínima</a:t>
            </a:r>
          </a:p>
          <a:p>
            <a:pPr algn="ctr"/>
            <a:r>
              <a:rPr lang="pt-BR" sz="3500" b="1" dirty="0">
                <a:solidFill>
                  <a:srgbClr val="FF0000"/>
                </a:solidFill>
              </a:rPr>
              <a:t>30 metros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Picture 625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25" name="Google Shape;625;p98"/>
          <p:cNvSpPr txBox="1"/>
          <p:nvPr/>
        </p:nvSpPr>
        <p:spPr>
          <a:xfrm>
            <a:off x="120519" y="1131590"/>
            <a:ext cx="8912867" cy="367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16.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Você percebe temperatura corporal elevada, na vítima. Qual a melhor atitude a ser adotada?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Forçá-la a beber muita água.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Abaná-la.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Aplicar compressas frias sobre a testa.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Dar um analgésico e um antitérmico.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32146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7" name="Google Shape;637;p100"/>
          <p:cNvSpPr txBox="1"/>
          <p:nvPr/>
        </p:nvSpPr>
        <p:spPr>
          <a:xfrm>
            <a:off x="181781" y="1131590"/>
            <a:ext cx="8638691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17.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SAMU significa: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Seção de atendimento médico urbano.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Serviço de auxilio médico de urgência.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Seção de auxilio móvel ao usuário.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Serviço de atendimento móvel de urgência. 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5781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Picture 763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63" name="Google Shape;763;p121"/>
          <p:cNvSpPr txBox="1"/>
          <p:nvPr/>
        </p:nvSpPr>
        <p:spPr>
          <a:xfrm>
            <a:off x="120519" y="1131590"/>
            <a:ext cx="8912867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 que é fratura exposta?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5113" marR="0" lvl="0" indent="-265113" algn="l" rtl="0">
              <a:spcBef>
                <a:spcPts val="60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Quando um pedaço do osso atravessa a pele, ficando exposto externamente.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Luxação externa.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Lesão onde o músculo aparece entre a pele.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Fratura parcial dos ossos.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7057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Picture 799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99" name="Google Shape;799;p127"/>
          <p:cNvSpPr txBox="1"/>
          <p:nvPr/>
        </p:nvSpPr>
        <p:spPr>
          <a:xfrm>
            <a:off x="117995" y="1131590"/>
            <a:ext cx="8915391" cy="374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19.</a:t>
            </a:r>
            <a:r>
              <a:rPr lang="pt-BR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Um motorista, ao realizar a troca de um dos pneus do veículo, é atropelado por uma motocicleta. Nessa situação, como conduta de primeiros socorros, o motociclista deve:</a:t>
            </a: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600"/>
              </a:spcBef>
              <a:spcAft>
                <a:spcPts val="1800"/>
              </a:spcAft>
              <a:buSzPts val="2400"/>
            </a:pPr>
            <a:r>
              <a:rPr lang="pt-BR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Explicar o ocorrido 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aos curiosos que se aproximam.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18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Procurar um guarda de trânsito para fazer um boletim de ocorrência.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5113" marR="0" lvl="0" indent="-265113" algn="l" rtl="0">
              <a:spcBef>
                <a:spcPts val="600"/>
              </a:spcBef>
              <a:spcAft>
                <a:spcPts val="18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Sinalizar adequadamente o local e providenciar socorro médico </a:t>
            </a:r>
            <a:r>
              <a:rPr lang="pt-B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specializado.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5113" marR="0" lvl="0" indent="-265113" algn="l" rtl="0">
              <a:spcBef>
                <a:spcPts val="600"/>
              </a:spcBef>
              <a:spcAft>
                <a:spcPts val="18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Transportar a vítima ao posto de saúde mais próximo com a ajuda de outro motorista.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7373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Picture 805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05" name="Google Shape;805;p128"/>
          <p:cNvSpPr txBox="1"/>
          <p:nvPr/>
        </p:nvSpPr>
        <p:spPr>
          <a:xfrm>
            <a:off x="120519" y="1062114"/>
            <a:ext cx="8920241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hemorragia nasal é muito frequente em sinistros de trânsito e pode indicar: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Parada respiratória.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Traumatismo craniano.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Estado de choque.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Lesões na medula.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54250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Picture 81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11" name="Google Shape;811;p129"/>
          <p:cNvSpPr txBox="1"/>
          <p:nvPr/>
        </p:nvSpPr>
        <p:spPr>
          <a:xfrm>
            <a:off x="120519" y="1062114"/>
            <a:ext cx="8912867" cy="37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Enquanto se aguarda por socorro especializado, para atender à vítima com queimaduras, o procedimento adequado consiste em aplicar: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Algodão embebido em álcool.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Algodão embebido em óleo mineral.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Pomada curativa e anestésica.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Compressas de água fria com pano limpo.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70922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Picture 81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17" name="Google Shape;817;p130"/>
          <p:cNvSpPr txBox="1"/>
          <p:nvPr/>
        </p:nvSpPr>
        <p:spPr>
          <a:xfrm>
            <a:off x="120519" y="1062114"/>
            <a:ext cx="8912867" cy="3747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22.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 sinistro envolvendo motociclista, o procedimento adequado é: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Remover o capacete somente em caso de muita dor.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Mudar a posição do motociclista para acomodá-lo melhor.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Remover o capacete para facilitar a respiração.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Aguardar socorro especializado e não remover o capacete.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01524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Picture 943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43" name="Google Shape;943;p151"/>
          <p:cNvSpPr txBox="1"/>
          <p:nvPr/>
        </p:nvSpPr>
        <p:spPr>
          <a:xfrm>
            <a:off x="120519" y="1131590"/>
            <a:ext cx="8912867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23.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Vítima de sinistro pede água para beber. O que fazer?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Mantê-la de jejum.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 bastante líquido para hidratá-la.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Dar um copo, no máximo.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Não forçar, deixar tomar apenas o que quiser.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4995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Picture 9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37" name="Google Shape;937;p150"/>
          <p:cNvSpPr txBox="1"/>
          <p:nvPr/>
        </p:nvSpPr>
        <p:spPr>
          <a:xfrm>
            <a:off x="120519" y="1131590"/>
            <a:ext cx="8920241" cy="3742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Onde deve ser colocado o colar cervical, na vítima?</a:t>
            </a:r>
            <a:endParaRPr sz="2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pé.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pescoço.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braço.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Atrás do joelho.</a:t>
            </a:r>
            <a:endParaRPr sz="2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0008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" name="Picture 1631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1" name="Google Shape;1631;p265"/>
          <p:cNvSpPr txBox="1"/>
          <p:nvPr/>
        </p:nvSpPr>
        <p:spPr>
          <a:xfrm>
            <a:off x="120519" y="1131590"/>
            <a:ext cx="8912867" cy="375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25.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Uma vítima de </a:t>
            </a:r>
            <a:r>
              <a:rPr lang="pt-BR" sz="22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sinistro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de trânsito está gritando com muita dor. O que fazer?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Dar remédio para dor.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Levar imediatamente para o hospital.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Esperar a chegada do resgate.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Fazer compressas geladas no local da dor. </a:t>
            </a:r>
            <a:endParaRPr sz="2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4614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214428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Telefones para emergências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4580" y="1821697"/>
            <a:ext cx="8286808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190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Militar - quando em vias urbanas e rodovias estaduais;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191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(PRF)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Polícia Rodoviária Federal - quando em rodovias federais;</a:t>
            </a:r>
          </a:p>
        </p:txBody>
      </p:sp>
      <p:pic>
        <p:nvPicPr>
          <p:cNvPr id="9" name="Imagem 8" descr="sa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291830"/>
            <a:ext cx="2436045" cy="150019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771800" y="2997333"/>
            <a:ext cx="6283387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192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(SAMU)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Serviço de Atendimento Móvel de Urgência</a:t>
            </a:r>
          </a:p>
          <a:p>
            <a:pPr algn="just">
              <a:spcBef>
                <a:spcPts val="2000"/>
              </a:spcBef>
              <a:buClr>
                <a:srgbClr val="008000"/>
              </a:buClr>
            </a:pPr>
            <a:r>
              <a:rPr lang="pt-BR" sz="2000" b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193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(COBOM)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Corpo de Bombeiros.</a:t>
            </a:r>
            <a:endParaRPr lang="pt-BR" sz="20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26.</a:t>
            </a:r>
            <a:r>
              <a:rPr lang="pt-BR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Vítima que usava cinto de segurança está inconsciente dentro do veículo. O que fazer em primeiro lugar?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Sinalizar o local e chamar o resgate.</a:t>
            </a:r>
            <a:endParaRPr sz="22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Retirar o cinto de segurança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Retirar a vítima do veículo e deitá-la.</a:t>
            </a:r>
            <a:endParaRPr sz="22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d)</a:t>
            </a:r>
            <a:r>
              <a:rPr lang="pt-BR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for banco reclinável, incliná-lo o máximo possível.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173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27.</a:t>
            </a:r>
            <a:r>
              <a:rPr lang="pt-BR" sz="2400" b="1" dirty="0"/>
              <a:t> </a:t>
            </a:r>
            <a:r>
              <a:rPr lang="pt-BR" sz="2200" b="1" dirty="0">
                <a:latin typeface="Calibri" panose="020F0502020204030204" pitchFamily="34" charset="0"/>
              </a:rPr>
              <a:t>Assinale a opção incorreta:</a:t>
            </a:r>
          </a:p>
          <a:p>
            <a:pPr lvl="0"/>
            <a:r>
              <a:rPr lang="pt-BR" sz="2200" b="1" dirty="0">
                <a:latin typeface="Calibri" panose="020F0502020204030204" pitchFamily="34" charset="0"/>
              </a:rPr>
              <a:t>O pulso representa a regularidade da contração do coração.</a:t>
            </a:r>
          </a:p>
          <a:p>
            <a:pPr lvl="0"/>
            <a:endParaRPr lang="pt-BR" sz="2400" b="1" dirty="0">
              <a:latin typeface="Calibri" panose="020F0502020204030204" pitchFamily="34" charset="0"/>
            </a:endParaRPr>
          </a:p>
          <a:p>
            <a:pPr lvl="0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</a:t>
            </a:r>
            <a:r>
              <a:rPr lang="pt-BR" sz="2200" dirty="0">
                <a:latin typeface="Calibri" panose="020F0502020204030204" pitchFamily="34" charset="0"/>
              </a:rPr>
              <a:t> Sua frequência varia com a idade.</a:t>
            </a:r>
            <a:endParaRPr lang="pt-BR" sz="2400" dirty="0">
              <a:latin typeface="Calibri" panose="020F0502020204030204" pitchFamily="34" charset="0"/>
            </a:endParaRPr>
          </a:p>
          <a:p>
            <a:pPr lvl="0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latin typeface="Calibri" panose="020F0502020204030204" pitchFamily="34" charset="0"/>
              </a:rPr>
              <a:t>Um ritmo irregular pode ser patológico.</a:t>
            </a:r>
            <a:endParaRPr lang="pt-BR" sz="2400" dirty="0">
              <a:latin typeface="Calibri" panose="020F0502020204030204" pitchFamily="34" charset="0"/>
            </a:endParaRPr>
          </a:p>
          <a:p>
            <a:pPr lvl="0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latin typeface="Calibri" panose="020F0502020204030204" pitchFamily="34" charset="0"/>
              </a:rPr>
              <a:t>Com um pulso fraco pode estar ocorrendo uma hemorragia.</a:t>
            </a:r>
            <a:endParaRPr lang="pt-BR" sz="2400" dirty="0">
              <a:latin typeface="Calibri" panose="020F0502020204030204" pitchFamily="34" charset="0"/>
            </a:endParaRP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latin typeface="Calibri" panose="020F0502020204030204" pitchFamily="34" charset="0"/>
              </a:rPr>
              <a:t>Ao verificar o pulso usamos os dedos polegar e  indicador sobre uma artéria.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402640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131590"/>
            <a:ext cx="8924852" cy="3750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28.</a:t>
            </a:r>
            <a:r>
              <a:rPr lang="pt-BR" sz="2400" b="1" dirty="0"/>
              <a:t> </a:t>
            </a:r>
            <a:r>
              <a:rPr lang="pt-BR" sz="2200" b="1" dirty="0">
                <a:latin typeface="Calibri" panose="020F0502020204030204" pitchFamily="34" charset="0"/>
              </a:rPr>
              <a:t>Ao observar uma pessoa tendo convulsões, deve-se:</a:t>
            </a:r>
            <a:r>
              <a:rPr lang="pt-BR" sz="2400" dirty="0"/>
              <a:t> </a:t>
            </a:r>
          </a:p>
          <a:p>
            <a:pPr lvl="0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</a:t>
            </a:r>
            <a:r>
              <a:rPr lang="pt-BR" sz="2200" dirty="0">
                <a:latin typeface="Calibri" panose="020F0502020204030204" pitchFamily="34" charset="0"/>
              </a:rPr>
              <a:t> Não intervir, porque isto passa espontaneamente.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Abrir a boca da vítima, colocar um pano entre os dentes para evitar que ela morda a língua.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Pedir ajuda de outras pessoas, tentar imobilizá-la, segurando-a firmemente, contra o chão.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Proteger a cabeça da pessoa contra traumas e virá-la  de lado em caso de vômitos.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361932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203598"/>
            <a:ext cx="8924852" cy="367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29.</a:t>
            </a:r>
            <a:r>
              <a:rPr lang="pt-BR" sz="2200" b="1" dirty="0">
                <a:latin typeface="Calibri" panose="020F0502020204030204" pitchFamily="34" charset="0"/>
              </a:rPr>
              <a:t> Em que tipo de situação devemos retirar a vítima do veículo antes da chegada de socorro profissional?</a:t>
            </a:r>
          </a:p>
          <a:p>
            <a:pPr lvl="0"/>
            <a:endParaRPr lang="pt-BR" sz="2400" dirty="0"/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</a:t>
            </a:r>
            <a:r>
              <a:rPr lang="pt-BR" sz="2200" dirty="0">
                <a:latin typeface="Calibri" panose="020F0502020204030204" pitchFamily="34" charset="0"/>
              </a:rPr>
              <a:t> Quando estiver chovendo.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Quando houver perigo de incêndio ou outros riscos iminentes.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Em qualquer situação.</a:t>
            </a:r>
          </a:p>
          <a:p>
            <a:pPr lvl="0">
              <a:lnSpc>
                <a:spcPct val="150000"/>
              </a:lnSpc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Quando o acidente ocorrer à noite.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66239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" name="Picture 1637" descr="BASE - Instruto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37" name="Google Shape;1637;p266"/>
          <p:cNvSpPr txBox="1"/>
          <p:nvPr/>
        </p:nvSpPr>
        <p:spPr>
          <a:xfrm>
            <a:off x="115909" y="1062114"/>
            <a:ext cx="8924852" cy="3819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30.</a:t>
            </a:r>
            <a:r>
              <a:rPr lang="pt-BR" sz="2200" b="1" dirty="0">
                <a:latin typeface="Calibri" panose="020F0502020204030204" pitchFamily="34" charset="0"/>
              </a:rPr>
              <a:t> Ao socorrer uma vítima de sinistro de trânsito, qual das providências abaixo é incorreta?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a)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Não se preocupar com a distância a ser sinalizada. Estar perto da vítima é o mais importante.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b)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Se o motor de um dos veículos estiver funcionando, desligá-lo.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c)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Acionar o freio de estacionamento.</a:t>
            </a:r>
          </a:p>
          <a:p>
            <a:pPr marL="265113" lvl="0" indent="-265113">
              <a:spcAft>
                <a:spcPts val="1800"/>
              </a:spcAft>
            </a:pPr>
            <a:r>
              <a:rPr lang="pt-BR" sz="2200" b="1" dirty="0">
                <a:solidFill>
                  <a:srgbClr val="FF0000"/>
                </a:solidFill>
                <a:latin typeface="Calibri" panose="020F0502020204030204" pitchFamily="34" charset="0"/>
              </a:rPr>
              <a:t>d) </a:t>
            </a:r>
            <a:r>
              <a:rPr lang="pt-BR" sz="2200" dirty="0">
                <a:solidFill>
                  <a:schemeClr val="tx1"/>
                </a:solidFill>
                <a:latin typeface="Calibri" panose="020F0502020204030204" pitchFamily="34" charset="0"/>
              </a:rPr>
              <a:t>Ligar o pisca-alerta do veículo.</a:t>
            </a:r>
            <a:endParaRPr sz="22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QUESTÕES COMENTADAS</a:t>
            </a:r>
          </a:p>
        </p:txBody>
      </p:sp>
    </p:spTree>
    <p:extLst>
      <p:ext uri="{BB962C8B-B14F-4D97-AF65-F5344CB8AC3E}">
        <p14:creationId xmlns:p14="http://schemas.microsoft.com/office/powerpoint/2010/main" val="25601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SE - Instruto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0" y="1097465"/>
            <a:ext cx="4786314" cy="3960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Chamando o Resgate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671354" y="2214560"/>
            <a:ext cx="639001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►Localização exata do sinistro;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►Quantos veículos envolvidos;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►Número aproximado de vítimas e lesões aparentes;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►Tipo do sinistro (carro, moto, atropelamento...);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vítimas presas nas ferragens;</a:t>
            </a:r>
          </a:p>
          <a:p>
            <a:pPr algn="just">
              <a:spcBef>
                <a:spcPts val="1200"/>
              </a:spcBef>
              <a:buClr>
                <a:srgbClr val="008000"/>
              </a:buClr>
            </a:pPr>
            <a:r>
              <a:rPr lang="pt-BR" sz="2000" dirty="0">
                <a:latin typeface="Calibri" pitchFamily="34" charset="0"/>
                <a:cs typeface="Calibri" pitchFamily="34" charset="0"/>
              </a:rPr>
              <a:t>►Se há vazamento de combustíveis ou produtos perigosos.</a:t>
            </a:r>
          </a:p>
        </p:txBody>
      </p:sp>
      <p:pic>
        <p:nvPicPr>
          <p:cNvPr id="12" name="Imagem 11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428874"/>
            <a:ext cx="235745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3214678" y="1714494"/>
            <a:ext cx="5786478" cy="42862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Esteja pronto para passar informações úteis, como: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9" name="Seta para a direita 8"/>
          <p:cNvSpPr/>
          <p:nvPr/>
        </p:nvSpPr>
        <p:spPr>
          <a:xfrm>
            <a:off x="2714612" y="1767659"/>
            <a:ext cx="357190" cy="35719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PRIMEIRAS AÇÕES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13252</TotalTime>
  <Words>4440</Words>
  <Application>Microsoft Office PowerPoint</Application>
  <PresentationFormat>Apresentação na tela (16:9)</PresentationFormat>
  <Paragraphs>699</Paragraphs>
  <Slides>84</Slides>
  <Notes>84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89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 Rodrigues Cardoso</cp:lastModifiedBy>
  <cp:revision>1582</cp:revision>
  <dcterms:created xsi:type="dcterms:W3CDTF">2012-09-21T18:40:16Z</dcterms:created>
  <dcterms:modified xsi:type="dcterms:W3CDTF">2025-02-22T21:33:23Z</dcterms:modified>
</cp:coreProperties>
</file>