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4"/>
    <p:sldId id="257" r:id="rId45"/>
    <p:sldId id="258" r:id="rId46"/>
    <p:sldId id="259" r:id="rId47"/>
    <p:sldId id="260" r:id="rId48"/>
    <p:sldId id="261" r:id="rId49"/>
    <p:sldId id="262" r:id="rId50"/>
    <p:sldId id="263" r:id="rId51"/>
  </p:sldIdLst>
  <p:sldSz cx="18288000" cy="10287000"/>
  <p:notesSz cx="6858000" cy="9144000"/>
  <p:embeddedFontLst>
    <p:embeddedFont>
      <p:font typeface="Alfa Slab One" charset="1" panose="00000500000000000000"/>
      <p:regular r:id="rId6"/>
    </p:embeddedFont>
    <p:embeddedFont>
      <p:font typeface="Alfa Slab One Italics" charset="1" panose="000005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Anton" charset="1" panose="00000500000000000000"/>
      <p:regular r:id="rId12"/>
    </p:embeddedFont>
    <p:embeddedFont>
      <p:font typeface="Anton Italics" charset="1" panose="00000500000000000000"/>
      <p:regular r:id="rId13"/>
    </p:embeddedFont>
    <p:embeddedFont>
      <p:font typeface="Courier Prime" charset="1" panose="00000509000000000000"/>
      <p:regular r:id="rId14"/>
    </p:embeddedFont>
    <p:embeddedFont>
      <p:font typeface="Courier Prime Bold" charset="1" panose="00000809000000000000"/>
      <p:regular r:id="rId15"/>
    </p:embeddedFont>
    <p:embeddedFont>
      <p:font typeface="Courier Prime Italics" charset="1" panose="00000509000000000000"/>
      <p:regular r:id="rId16"/>
    </p:embeddedFont>
    <p:embeddedFont>
      <p:font typeface="Courier Prime Bold Italics" charset="1" panose="00000809000000000000"/>
      <p:regular r:id="rId17"/>
    </p:embeddedFont>
    <p:embeddedFont>
      <p:font typeface="Poppins" charset="1" panose="00000500000000000000"/>
      <p:regular r:id="rId18"/>
    </p:embeddedFont>
    <p:embeddedFont>
      <p:font typeface="Poppins Bold" charset="1" panose="00000800000000000000"/>
      <p:regular r:id="rId19"/>
    </p:embeddedFont>
    <p:embeddedFont>
      <p:font typeface="Poppins Italics" charset="1" panose="00000500000000000000"/>
      <p:regular r:id="rId20"/>
    </p:embeddedFont>
    <p:embeddedFont>
      <p:font typeface="Poppins Bold Italics" charset="1" panose="00000800000000000000"/>
      <p:regular r:id="rId21"/>
    </p:embeddedFont>
    <p:embeddedFont>
      <p:font typeface="Poppins Thin" charset="1" panose="00000300000000000000"/>
      <p:regular r:id="rId22"/>
    </p:embeddedFont>
    <p:embeddedFont>
      <p:font typeface="Poppins Thin Italics" charset="1" panose="00000300000000000000"/>
      <p:regular r:id="rId23"/>
    </p:embeddedFont>
    <p:embeddedFont>
      <p:font typeface="Poppins Extra-Light" charset="1" panose="00000300000000000000"/>
      <p:regular r:id="rId24"/>
    </p:embeddedFont>
    <p:embeddedFont>
      <p:font typeface="Poppins Extra-Light Italics" charset="1" panose="00000300000000000000"/>
      <p:regular r:id="rId25"/>
    </p:embeddedFont>
    <p:embeddedFont>
      <p:font typeface="Poppins Light" charset="1" panose="00000400000000000000"/>
      <p:regular r:id="rId26"/>
    </p:embeddedFont>
    <p:embeddedFont>
      <p:font typeface="Poppins Light Italics" charset="1" panose="00000400000000000000"/>
      <p:regular r:id="rId27"/>
    </p:embeddedFont>
    <p:embeddedFont>
      <p:font typeface="Poppins Medium" charset="1" panose="00000600000000000000"/>
      <p:regular r:id="rId28"/>
    </p:embeddedFont>
    <p:embeddedFont>
      <p:font typeface="Poppins Medium Italics" charset="1" panose="00000600000000000000"/>
      <p:regular r:id="rId29"/>
    </p:embeddedFont>
    <p:embeddedFont>
      <p:font typeface="Poppins Semi-Bold" charset="1" panose="00000700000000000000"/>
      <p:regular r:id="rId30"/>
    </p:embeddedFont>
    <p:embeddedFont>
      <p:font typeface="Poppins Semi-Bold Italics" charset="1" panose="00000700000000000000"/>
      <p:regular r:id="rId31"/>
    </p:embeddedFont>
    <p:embeddedFont>
      <p:font typeface="Poppins Ultra-Bold" charset="1" panose="00000900000000000000"/>
      <p:regular r:id="rId32"/>
    </p:embeddedFont>
    <p:embeddedFont>
      <p:font typeface="Poppins Ultra-Bold Italics" charset="1" panose="00000900000000000000"/>
      <p:regular r:id="rId33"/>
    </p:embeddedFont>
    <p:embeddedFont>
      <p:font typeface="Poppins Heavy" charset="1" panose="00000A00000000000000"/>
      <p:regular r:id="rId34"/>
    </p:embeddedFont>
    <p:embeddedFont>
      <p:font typeface="Poppins Heavy Italics" charset="1" panose="00000A00000000000000"/>
      <p:regular r:id="rId35"/>
    </p:embeddedFont>
    <p:embeddedFont>
      <p:font typeface="Open Sans" charset="1" panose="020B0606030504020204"/>
      <p:regular r:id="rId36"/>
    </p:embeddedFont>
    <p:embeddedFont>
      <p:font typeface="Open Sans Bold" charset="1" panose="020B0806030504020204"/>
      <p:regular r:id="rId37"/>
    </p:embeddedFont>
    <p:embeddedFont>
      <p:font typeface="Open Sans Italics" charset="1" panose="020B0606030504020204"/>
      <p:regular r:id="rId38"/>
    </p:embeddedFont>
    <p:embeddedFont>
      <p:font typeface="Open Sans Bold Italics" charset="1" panose="020B0806030504020204"/>
      <p:regular r:id="rId39"/>
    </p:embeddedFont>
    <p:embeddedFont>
      <p:font typeface="Open Sans Light" charset="1" panose="020B0306030504020204"/>
      <p:regular r:id="rId40"/>
    </p:embeddedFont>
    <p:embeddedFont>
      <p:font typeface="Open Sans Light Italics" charset="1" panose="020B0306030504020204"/>
      <p:regular r:id="rId41"/>
    </p:embeddedFont>
    <p:embeddedFont>
      <p:font typeface="Open Sans Ultra-Bold" charset="1" panose="00000000000000000000"/>
      <p:regular r:id="rId42"/>
    </p:embeddedFont>
    <p:embeddedFont>
      <p:font typeface="Open Sans Ultra-Bold Italics" charset="1" panose="0000000000000000000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slides/slide1.xml" Type="http://schemas.openxmlformats.org/officeDocument/2006/relationships/slide"/><Relationship Id="rId45" Target="slides/slide2.xml" Type="http://schemas.openxmlformats.org/officeDocument/2006/relationships/slide"/><Relationship Id="rId46" Target="slides/slide3.xml" Type="http://schemas.openxmlformats.org/officeDocument/2006/relationships/slide"/><Relationship Id="rId47" Target="slides/slide4.xml" Type="http://schemas.openxmlformats.org/officeDocument/2006/relationships/slide"/><Relationship Id="rId48" Target="slides/slide5.xml" Type="http://schemas.openxmlformats.org/officeDocument/2006/relationships/slide"/><Relationship Id="rId49" Target="slides/slide6.xml" Type="http://schemas.openxmlformats.org/officeDocument/2006/relationships/slide"/><Relationship Id="rId5" Target="tableStyles.xml" Type="http://schemas.openxmlformats.org/officeDocument/2006/relationships/tableStyles"/><Relationship Id="rId50" Target="slides/slide7.xml" Type="http://schemas.openxmlformats.org/officeDocument/2006/relationships/slide"/><Relationship Id="rId51" Target="slides/slide8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https://matheusbressan.com.br" TargetMode="External" Type="http://schemas.openxmlformats.org/officeDocument/2006/relationships/hyperlink"/><Relationship Id="rId2" Target="../media/image3.png" Type="http://schemas.openxmlformats.org/officeDocument/2006/relationships/image"/><Relationship Id="rId3" Target="../media/image4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https://www.instagram.com/bressan.ads/" TargetMode="External" Type="http://schemas.openxmlformats.org/officeDocument/2006/relationships/hyperlink"/><Relationship Id="rId8" Target="../media/image8.png" Type="http://schemas.openxmlformats.org/officeDocument/2006/relationships/image"/><Relationship Id="rId9" Target="https://youtube.com/@bressan.matheus?si=GOKmERR2xUyh25jO" TargetMode="External" Type="http://schemas.openxmlformats.org/officeDocument/2006/relationships/hyperlink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9495008" cy="10965942"/>
          </a:xfrm>
          <a:custGeom>
            <a:avLst/>
            <a:gdLst/>
            <a:ahLst/>
            <a:cxnLst/>
            <a:rect r="r" b="b" t="t" l="l"/>
            <a:pathLst>
              <a:path h="10965942" w="19495008">
                <a:moveTo>
                  <a:pt x="0" y="0"/>
                </a:moveTo>
                <a:lnTo>
                  <a:pt x="19495008" y="0"/>
                </a:lnTo>
                <a:lnTo>
                  <a:pt x="19495008" y="10965942"/>
                </a:lnTo>
                <a:lnTo>
                  <a:pt x="0" y="109659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76455"/>
            <a:ext cx="7809773" cy="10413031"/>
          </a:xfrm>
          <a:custGeom>
            <a:avLst/>
            <a:gdLst/>
            <a:ahLst/>
            <a:cxnLst/>
            <a:rect r="r" b="b" t="t" l="l"/>
            <a:pathLst>
              <a:path h="10413031" w="7809773">
                <a:moveTo>
                  <a:pt x="0" y="0"/>
                </a:moveTo>
                <a:lnTo>
                  <a:pt x="7809773" y="0"/>
                </a:lnTo>
                <a:lnTo>
                  <a:pt x="7809773" y="10413032"/>
                </a:lnTo>
                <a:lnTo>
                  <a:pt x="0" y="10413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191459" y="3236891"/>
            <a:ext cx="11220366" cy="2713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8"/>
              </a:lnSpc>
            </a:pPr>
            <a:r>
              <a:rPr lang="en-US" sz="7200" spc="1101">
                <a:solidFill>
                  <a:srgbClr val="FFFFFF"/>
                </a:solidFill>
                <a:latin typeface="Anton"/>
              </a:rPr>
              <a:t>SE VOCÊ QUER SER </a:t>
            </a:r>
            <a:r>
              <a:rPr lang="en-US" sz="7200" spc="1101">
                <a:solidFill>
                  <a:srgbClr val="FF0000"/>
                </a:solidFill>
                <a:latin typeface="Anton"/>
              </a:rPr>
              <a:t>GRANDE</a:t>
            </a:r>
            <a:r>
              <a:rPr lang="en-US" sz="7200" spc="1101">
                <a:solidFill>
                  <a:srgbClr val="FFFFFF"/>
                </a:solidFill>
                <a:latin typeface="Anton"/>
              </a:rPr>
              <a:t>,</a:t>
            </a:r>
            <a:r>
              <a:rPr lang="en-US" sz="7200" spc="1101">
                <a:solidFill>
                  <a:srgbClr val="FF0000"/>
                </a:solidFill>
                <a:latin typeface="Anton"/>
              </a:rPr>
              <a:t> </a:t>
            </a:r>
            <a:r>
              <a:rPr lang="en-US" sz="7200" spc="1101">
                <a:solidFill>
                  <a:srgbClr val="FFFFFF"/>
                </a:solidFill>
                <a:latin typeface="Anton"/>
              </a:rPr>
              <a:t>PARE DE PENSAR </a:t>
            </a:r>
            <a:r>
              <a:rPr lang="en-US" sz="7200" spc="1101">
                <a:solidFill>
                  <a:srgbClr val="FF0000"/>
                </a:solidFill>
                <a:latin typeface="Anton"/>
              </a:rPr>
              <a:t>PEQUENO</a:t>
            </a:r>
            <a:r>
              <a:rPr lang="en-US" sz="7200" spc="1101">
                <a:solidFill>
                  <a:srgbClr val="FFFFFF"/>
                </a:solidFill>
                <a:latin typeface="Anton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9050" y="0"/>
            <a:ext cx="18288002" cy="10287000"/>
          </a:xfrm>
          <a:custGeom>
            <a:avLst/>
            <a:gdLst/>
            <a:ahLst/>
            <a:cxnLst/>
            <a:rect r="r" b="b" t="t" l="l"/>
            <a:pathLst>
              <a:path h="10287000" w="18288002">
                <a:moveTo>
                  <a:pt x="0" y="0"/>
                </a:moveTo>
                <a:lnTo>
                  <a:pt x="18288002" y="0"/>
                </a:lnTo>
                <a:lnTo>
                  <a:pt x="182880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55076" y="4082133"/>
            <a:ext cx="4003350" cy="400335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0238" r="0" b="-23094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5400000">
            <a:off x="7974494" y="6751712"/>
            <a:ext cx="5868753" cy="234750"/>
          </a:xfrm>
          <a:custGeom>
            <a:avLst/>
            <a:gdLst/>
            <a:ahLst/>
            <a:cxnLst/>
            <a:rect r="r" b="b" t="t" l="l"/>
            <a:pathLst>
              <a:path h="234750" w="5868753">
                <a:moveTo>
                  <a:pt x="0" y="0"/>
                </a:moveTo>
                <a:lnTo>
                  <a:pt x="5868753" y="0"/>
                </a:lnTo>
                <a:lnTo>
                  <a:pt x="5868753" y="234750"/>
                </a:lnTo>
                <a:lnTo>
                  <a:pt x="0" y="234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>
            <a:hlinkClick r:id="rId7" tooltip="https://www.instagram.com/bressan.ads/"/>
          </p:cNvPr>
          <p:cNvSpPr/>
          <p:nvPr/>
        </p:nvSpPr>
        <p:spPr>
          <a:xfrm flipH="false" flipV="false" rot="0">
            <a:off x="16918439" y="5461920"/>
            <a:ext cx="965987" cy="838867"/>
          </a:xfrm>
          <a:custGeom>
            <a:avLst/>
            <a:gdLst/>
            <a:ahLst/>
            <a:cxnLst/>
            <a:rect r="r" b="b" t="t" l="l"/>
            <a:pathLst>
              <a:path h="838867" w="965987">
                <a:moveTo>
                  <a:pt x="0" y="0"/>
                </a:moveTo>
                <a:lnTo>
                  <a:pt x="965987" y="0"/>
                </a:lnTo>
                <a:lnTo>
                  <a:pt x="965987" y="838867"/>
                </a:lnTo>
                <a:lnTo>
                  <a:pt x="0" y="8388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73680" b="0"/>
            </a:stretch>
          </a:blipFill>
        </p:spPr>
      </p:sp>
      <p:sp>
        <p:nvSpPr>
          <p:cNvPr name="Freeform 7" id="7">
            <a:hlinkClick r:id="rId9" tooltip="https://youtube.com/@bressan.matheus?si=GOKmERR2xUyh25jO"/>
          </p:cNvPr>
          <p:cNvSpPr/>
          <p:nvPr/>
        </p:nvSpPr>
        <p:spPr>
          <a:xfrm flipH="false" flipV="false" rot="0">
            <a:off x="17142863" y="6473156"/>
            <a:ext cx="594305" cy="416757"/>
          </a:xfrm>
          <a:custGeom>
            <a:avLst/>
            <a:gdLst/>
            <a:ahLst/>
            <a:cxnLst/>
            <a:rect r="r" b="b" t="t" l="l"/>
            <a:pathLst>
              <a:path h="416757" w="594305">
                <a:moveTo>
                  <a:pt x="0" y="0"/>
                </a:moveTo>
                <a:lnTo>
                  <a:pt x="594305" y="0"/>
                </a:lnTo>
                <a:lnTo>
                  <a:pt x="594305" y="416757"/>
                </a:lnTo>
                <a:lnTo>
                  <a:pt x="0" y="4167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>
            <a:hlinkClick r:id="rId12" tooltip="https://matheusbressan.com.br"/>
          </p:cNvPr>
          <p:cNvSpPr/>
          <p:nvPr/>
        </p:nvSpPr>
        <p:spPr>
          <a:xfrm flipH="false" flipV="false" rot="0">
            <a:off x="17161472" y="7198373"/>
            <a:ext cx="557088" cy="568458"/>
          </a:xfrm>
          <a:custGeom>
            <a:avLst/>
            <a:gdLst/>
            <a:ahLst/>
            <a:cxnLst/>
            <a:rect r="r" b="b" t="t" l="l"/>
            <a:pathLst>
              <a:path h="568458" w="557088">
                <a:moveTo>
                  <a:pt x="0" y="0"/>
                </a:moveTo>
                <a:lnTo>
                  <a:pt x="557088" y="0"/>
                </a:lnTo>
                <a:lnTo>
                  <a:pt x="557088" y="568458"/>
                </a:lnTo>
                <a:lnTo>
                  <a:pt x="0" y="5684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83664" y="2227469"/>
            <a:ext cx="5801868" cy="531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3600">
                <a:solidFill>
                  <a:srgbClr val="FFFFFF"/>
                </a:solidFill>
                <a:latin typeface="Poppins"/>
              </a:rPr>
              <a:t>Proposta escrita por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883664" y="2823418"/>
            <a:ext cx="5442539" cy="668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49"/>
              </a:lnSpc>
            </a:pPr>
            <a:r>
              <a:rPr lang="en-US" sz="4490">
                <a:solidFill>
                  <a:srgbClr val="FF0000"/>
                </a:solidFill>
                <a:latin typeface="Poppins Bold"/>
              </a:rPr>
              <a:t>Matheus Bressan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444162" y="5143500"/>
            <a:ext cx="3920911" cy="1880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3400">
                <a:solidFill>
                  <a:srgbClr val="FFFFFF"/>
                </a:solidFill>
                <a:latin typeface="Poppins Bold"/>
              </a:rPr>
              <a:t>Especialista em Branding Marketing e Estratégia Digital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611648" y="4297397"/>
            <a:ext cx="6106912" cy="592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11"/>
              </a:lnSpc>
            </a:pPr>
            <a:r>
              <a:rPr lang="en-US" sz="3899">
                <a:solidFill>
                  <a:srgbClr val="FFFFFF"/>
                </a:solidFill>
                <a:latin typeface="Poppins Bold"/>
              </a:rPr>
              <a:t>Confira os links abaixo: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340719" y="5413967"/>
            <a:ext cx="6099296" cy="2249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03766" indent="-301883" lvl="1">
              <a:lnSpc>
                <a:spcPts val="6096"/>
              </a:lnSpc>
              <a:buFont typeface="Arial"/>
              <a:buChar char="•"/>
            </a:pPr>
            <a:r>
              <a:rPr lang="en-US" sz="2796">
                <a:solidFill>
                  <a:srgbClr val="FFFFFF"/>
                </a:solidFill>
                <a:latin typeface="Poppins Bold"/>
              </a:rPr>
              <a:t>@bressan.ads</a:t>
            </a:r>
            <a:r>
              <a:rPr lang="en-US" sz="2796">
                <a:solidFill>
                  <a:srgbClr val="FFFFFF"/>
                </a:solidFill>
                <a:latin typeface="Poppins"/>
              </a:rPr>
              <a:t> (Instagram)</a:t>
            </a:r>
          </a:p>
          <a:p>
            <a:pPr algn="just" marL="603766" indent="-301883" lvl="1">
              <a:lnSpc>
                <a:spcPts val="6096"/>
              </a:lnSpc>
              <a:buFont typeface="Arial"/>
              <a:buChar char="•"/>
            </a:pPr>
            <a:r>
              <a:rPr lang="en-US" sz="2796">
                <a:solidFill>
                  <a:srgbClr val="FFFFFF"/>
                </a:solidFill>
                <a:latin typeface="Poppins Bold"/>
              </a:rPr>
              <a:t>YouTube</a:t>
            </a:r>
            <a:r>
              <a:rPr lang="en-US" sz="2796">
                <a:solidFill>
                  <a:srgbClr val="FFFFFF"/>
                </a:solidFill>
                <a:latin typeface="Poppins"/>
              </a:rPr>
              <a:t> (Matheus Bressan)</a:t>
            </a:r>
          </a:p>
          <a:p>
            <a:pPr algn="just" marL="603766" indent="-301883" lvl="1">
              <a:lnSpc>
                <a:spcPts val="6096"/>
              </a:lnSpc>
              <a:buFont typeface="Arial"/>
              <a:buChar char="•"/>
            </a:pPr>
            <a:r>
              <a:rPr lang="en-US" sz="2796">
                <a:solidFill>
                  <a:srgbClr val="FFFFFF"/>
                </a:solidFill>
                <a:latin typeface="Poppins Bold"/>
              </a:rPr>
              <a:t>matheusbressan.com.br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20564" y="4375150"/>
            <a:ext cx="16046872" cy="2139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6000"/>
              </a:lnSpc>
              <a:spcBef>
                <a:spcPct val="0"/>
              </a:spcBef>
            </a:pPr>
            <a:r>
              <a:rPr lang="en-US" sz="16000" spc="672">
                <a:solidFill>
                  <a:srgbClr val="B76E22"/>
                </a:solidFill>
                <a:latin typeface="Alfa Slab One Bold"/>
              </a:rPr>
              <a:t>RESULTADOS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62986" y="4959445"/>
            <a:ext cx="8574922" cy="4748597"/>
          </a:xfrm>
          <a:custGeom>
            <a:avLst/>
            <a:gdLst/>
            <a:ahLst/>
            <a:cxnLst/>
            <a:rect r="r" b="b" t="t" l="l"/>
            <a:pathLst>
              <a:path h="4748597" w="8574922">
                <a:moveTo>
                  <a:pt x="0" y="0"/>
                </a:moveTo>
                <a:lnTo>
                  <a:pt x="8574922" y="0"/>
                </a:lnTo>
                <a:lnTo>
                  <a:pt x="8574922" y="4748596"/>
                </a:lnTo>
                <a:lnTo>
                  <a:pt x="0" y="47485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013" r="0" b="-6152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554689" y="6345537"/>
            <a:ext cx="2907465" cy="878668"/>
            <a:chOff x="0" y="0"/>
            <a:chExt cx="765752" cy="2314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65752" cy="231419"/>
            </a:xfrm>
            <a:custGeom>
              <a:avLst/>
              <a:gdLst/>
              <a:ahLst/>
              <a:cxnLst/>
              <a:rect r="r" b="b" t="t" l="l"/>
              <a:pathLst>
                <a:path h="231419" w="765752">
                  <a:moveTo>
                    <a:pt x="382876" y="0"/>
                  </a:moveTo>
                  <a:cubicBezTo>
                    <a:pt x="171419" y="0"/>
                    <a:pt x="0" y="51805"/>
                    <a:pt x="0" y="115709"/>
                  </a:cubicBezTo>
                  <a:cubicBezTo>
                    <a:pt x="0" y="179614"/>
                    <a:pt x="171419" y="231419"/>
                    <a:pt x="382876" y="231419"/>
                  </a:cubicBezTo>
                  <a:cubicBezTo>
                    <a:pt x="594333" y="231419"/>
                    <a:pt x="765752" y="179614"/>
                    <a:pt x="765752" y="115709"/>
                  </a:cubicBezTo>
                  <a:cubicBezTo>
                    <a:pt x="765752" y="51805"/>
                    <a:pt x="594333" y="0"/>
                    <a:pt x="3828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71789" y="-16404"/>
              <a:ext cx="622174" cy="2261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534537" y="7467094"/>
            <a:ext cx="2907465" cy="878668"/>
            <a:chOff x="0" y="0"/>
            <a:chExt cx="765752" cy="2314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65752" cy="231419"/>
            </a:xfrm>
            <a:custGeom>
              <a:avLst/>
              <a:gdLst/>
              <a:ahLst/>
              <a:cxnLst/>
              <a:rect r="r" b="b" t="t" l="l"/>
              <a:pathLst>
                <a:path h="231419" w="765752">
                  <a:moveTo>
                    <a:pt x="382876" y="0"/>
                  </a:moveTo>
                  <a:cubicBezTo>
                    <a:pt x="171419" y="0"/>
                    <a:pt x="0" y="51805"/>
                    <a:pt x="0" y="115709"/>
                  </a:cubicBezTo>
                  <a:cubicBezTo>
                    <a:pt x="0" y="179614"/>
                    <a:pt x="171419" y="231419"/>
                    <a:pt x="382876" y="231419"/>
                  </a:cubicBezTo>
                  <a:cubicBezTo>
                    <a:pt x="594333" y="231419"/>
                    <a:pt x="765752" y="179614"/>
                    <a:pt x="765752" y="115709"/>
                  </a:cubicBezTo>
                  <a:cubicBezTo>
                    <a:pt x="765752" y="51805"/>
                    <a:pt x="594333" y="0"/>
                    <a:pt x="3828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1789" y="-16404"/>
              <a:ext cx="622174" cy="2261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8962986" y="1395395"/>
            <a:ext cx="8574922" cy="2728384"/>
          </a:xfrm>
          <a:custGeom>
            <a:avLst/>
            <a:gdLst/>
            <a:ahLst/>
            <a:cxnLst/>
            <a:rect r="r" b="b" t="t" l="l"/>
            <a:pathLst>
              <a:path h="2728384" w="8574922">
                <a:moveTo>
                  <a:pt x="0" y="0"/>
                </a:moveTo>
                <a:lnTo>
                  <a:pt x="8574922" y="0"/>
                </a:lnTo>
                <a:lnTo>
                  <a:pt x="8574922" y="2728384"/>
                </a:lnTo>
                <a:lnTo>
                  <a:pt x="0" y="27283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3464761" y="1859488"/>
            <a:ext cx="2294157" cy="693319"/>
            <a:chOff x="0" y="0"/>
            <a:chExt cx="765752" cy="2314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65752" cy="231419"/>
            </a:xfrm>
            <a:custGeom>
              <a:avLst/>
              <a:gdLst/>
              <a:ahLst/>
              <a:cxnLst/>
              <a:rect r="r" b="b" t="t" l="l"/>
              <a:pathLst>
                <a:path h="231419" w="765752">
                  <a:moveTo>
                    <a:pt x="382876" y="0"/>
                  </a:moveTo>
                  <a:cubicBezTo>
                    <a:pt x="171419" y="0"/>
                    <a:pt x="0" y="51805"/>
                    <a:pt x="0" y="115709"/>
                  </a:cubicBezTo>
                  <a:cubicBezTo>
                    <a:pt x="0" y="179614"/>
                    <a:pt x="171419" y="231419"/>
                    <a:pt x="382876" y="231419"/>
                  </a:cubicBezTo>
                  <a:cubicBezTo>
                    <a:pt x="594333" y="231419"/>
                    <a:pt x="765752" y="179614"/>
                    <a:pt x="765752" y="115709"/>
                  </a:cubicBezTo>
                  <a:cubicBezTo>
                    <a:pt x="765752" y="51805"/>
                    <a:pt x="594333" y="0"/>
                    <a:pt x="3828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FF0000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1789" y="-16404"/>
              <a:ext cx="622174" cy="2261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028700" y="1869013"/>
            <a:ext cx="5442539" cy="668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49"/>
              </a:lnSpc>
            </a:pPr>
            <a:r>
              <a:rPr lang="en-US" sz="4490">
                <a:solidFill>
                  <a:srgbClr val="FF0000"/>
                </a:solidFill>
                <a:latin typeface="Poppins Bold"/>
              </a:rPr>
              <a:t>Bernardo Repsold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2582686"/>
            <a:ext cx="5442539" cy="372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7"/>
              </a:lnSpc>
            </a:pPr>
            <a:r>
              <a:rPr lang="en-US" sz="2590">
                <a:solidFill>
                  <a:srgbClr val="FFFFFF"/>
                </a:solidFill>
                <a:latin typeface="Poppins"/>
              </a:rPr>
              <a:t>@bernardo.adestra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81050" y="3707780"/>
            <a:ext cx="7108893" cy="3077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03276" indent="-251638" lvl="1">
              <a:lnSpc>
                <a:spcPts val="3753"/>
              </a:lnSpc>
              <a:buFont typeface="Arial"/>
              <a:buChar char="•"/>
            </a:pPr>
            <a:r>
              <a:rPr lang="en-US" sz="2331">
                <a:solidFill>
                  <a:srgbClr val="FFFFFF"/>
                </a:solidFill>
                <a:latin typeface="Poppins Bold"/>
              </a:rPr>
              <a:t>Venda de cursos, mentorias, ecommerce e serviços;</a:t>
            </a:r>
          </a:p>
          <a:p>
            <a:pPr algn="just" marL="503276" indent="-251638" lvl="1">
              <a:lnSpc>
                <a:spcPts val="5081"/>
              </a:lnSpc>
              <a:buFont typeface="Arial"/>
              <a:buChar char="•"/>
            </a:pPr>
            <a:r>
              <a:rPr lang="en-US" sz="2331">
                <a:solidFill>
                  <a:srgbClr val="FFFFFF"/>
                </a:solidFill>
                <a:latin typeface="Poppins Bold"/>
              </a:rPr>
              <a:t>6 meses de trabalho até aqui;</a:t>
            </a:r>
          </a:p>
          <a:p>
            <a:pPr algn="just" marL="503276" indent="-251638" lvl="1">
              <a:lnSpc>
                <a:spcPts val="5081"/>
              </a:lnSpc>
              <a:buFont typeface="Arial"/>
              <a:buChar char="•"/>
            </a:pPr>
            <a:r>
              <a:rPr lang="en-US" sz="2331">
                <a:solidFill>
                  <a:srgbClr val="FFFFFF"/>
                </a:solidFill>
                <a:latin typeface="Poppins Bold"/>
              </a:rPr>
              <a:t>Mais de R$ 500.000,00 faturados;</a:t>
            </a:r>
          </a:p>
          <a:p>
            <a:pPr algn="just" marL="503276" indent="-251638" lvl="1">
              <a:lnSpc>
                <a:spcPts val="3333"/>
              </a:lnSpc>
              <a:buFont typeface="Arial"/>
              <a:buChar char="•"/>
            </a:pPr>
            <a:r>
              <a:rPr lang="en-US" sz="2331">
                <a:solidFill>
                  <a:srgbClr val="FFFFFF"/>
                </a:solidFill>
                <a:latin typeface="Poppins Bold"/>
              </a:rPr>
              <a:t>Mais de 150 mil seguidores ganhos com tráfego pago.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08336" y="4590759"/>
            <a:ext cx="15871329" cy="1295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772"/>
              </a:lnSpc>
              <a:spcBef>
                <a:spcPct val="0"/>
              </a:spcBef>
            </a:pPr>
            <a:r>
              <a:rPr lang="en-US" sz="9772" spc="410">
                <a:solidFill>
                  <a:srgbClr val="B76E22"/>
                </a:solidFill>
                <a:latin typeface="Alfa Slab One Bold"/>
              </a:rPr>
              <a:t>PROPOSTA DE VALOR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4762508" y="7030320"/>
            <a:ext cx="5868753" cy="234750"/>
          </a:xfrm>
          <a:custGeom>
            <a:avLst/>
            <a:gdLst/>
            <a:ahLst/>
            <a:cxnLst/>
            <a:rect r="r" b="b" t="t" l="l"/>
            <a:pathLst>
              <a:path h="234750" w="5868753">
                <a:moveTo>
                  <a:pt x="0" y="0"/>
                </a:moveTo>
                <a:lnTo>
                  <a:pt x="5868753" y="0"/>
                </a:lnTo>
                <a:lnTo>
                  <a:pt x="5868753" y="234750"/>
                </a:lnTo>
                <a:lnTo>
                  <a:pt x="0" y="234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918927" y="1393021"/>
            <a:ext cx="1429893" cy="2057400"/>
          </a:xfrm>
          <a:custGeom>
            <a:avLst/>
            <a:gdLst/>
            <a:ahLst/>
            <a:cxnLst/>
            <a:rect r="r" b="b" t="t" l="l"/>
            <a:pathLst>
              <a:path h="2057400" w="1429893">
                <a:moveTo>
                  <a:pt x="0" y="0"/>
                </a:moveTo>
                <a:lnTo>
                  <a:pt x="1429893" y="0"/>
                </a:lnTo>
                <a:lnTo>
                  <a:pt x="14298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602793" y="4580512"/>
            <a:ext cx="8859638" cy="5153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60586" indent="-280293" lvl="1">
              <a:lnSpc>
                <a:spcPts val="4673"/>
              </a:lnSpc>
              <a:buFont typeface="Arial"/>
              <a:buChar char="•"/>
            </a:pPr>
            <a:r>
              <a:rPr lang="en-US" sz="2596">
                <a:solidFill>
                  <a:srgbClr val="FFFFFF"/>
                </a:solidFill>
                <a:latin typeface="Courier Prime"/>
              </a:rPr>
              <a:t> A OralMais precisa começar a implementar anúncios direcionados nas mídias sociais;</a:t>
            </a:r>
          </a:p>
          <a:p>
            <a:pPr marL="560586" indent="-280293" lvl="1">
              <a:lnSpc>
                <a:spcPts val="4673"/>
              </a:lnSpc>
              <a:buFont typeface="Arial"/>
              <a:buChar char="•"/>
            </a:pPr>
            <a:r>
              <a:rPr lang="en-US" sz="2596">
                <a:solidFill>
                  <a:srgbClr val="FFFFFF"/>
                </a:solidFill>
                <a:latin typeface="Courier Prime"/>
              </a:rPr>
              <a:t> Precisamos ter um fluxo maior e mais qualificado de leads chegando no atendimento;</a:t>
            </a:r>
          </a:p>
          <a:p>
            <a:pPr marL="538997" indent="-269498" lvl="1">
              <a:lnSpc>
                <a:spcPts val="4493"/>
              </a:lnSpc>
              <a:buFont typeface="Arial"/>
              <a:buChar char="•"/>
            </a:pPr>
            <a:r>
              <a:rPr lang="en-US" sz="2496">
                <a:solidFill>
                  <a:srgbClr val="FFFFFF"/>
                </a:solidFill>
                <a:latin typeface="Courier Prime"/>
              </a:rPr>
              <a:t> Precisamos superar ou pelo menos oferecer uma concorrência a altura ao concorrente que vem fazendo muitos anúncios na região.</a:t>
            </a:r>
          </a:p>
          <a:p>
            <a:pPr algn="just">
              <a:lnSpc>
                <a:spcPts val="4071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2099868" y="6616581"/>
            <a:ext cx="6106912" cy="531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3600">
                <a:solidFill>
                  <a:srgbClr val="FFFFFF"/>
                </a:solidFill>
                <a:latin typeface="Poppins"/>
              </a:rPr>
              <a:t>O que percebi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891327" y="2031054"/>
            <a:ext cx="3670581" cy="7813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1"/>
              </a:lnSpc>
            </a:pPr>
            <a:r>
              <a:rPr lang="en-US" sz="5140">
                <a:solidFill>
                  <a:srgbClr val="FF0000"/>
                </a:solidFill>
                <a:latin typeface="Poppins Bold"/>
              </a:rPr>
              <a:t>Problema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4762508" y="7030320"/>
            <a:ext cx="5868753" cy="234750"/>
          </a:xfrm>
          <a:custGeom>
            <a:avLst/>
            <a:gdLst/>
            <a:ahLst/>
            <a:cxnLst/>
            <a:rect r="r" b="b" t="t" l="l"/>
            <a:pathLst>
              <a:path h="234750" w="5868753">
                <a:moveTo>
                  <a:pt x="0" y="0"/>
                </a:moveTo>
                <a:lnTo>
                  <a:pt x="5868753" y="0"/>
                </a:lnTo>
                <a:lnTo>
                  <a:pt x="5868753" y="234750"/>
                </a:lnTo>
                <a:lnTo>
                  <a:pt x="0" y="234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254381" y="1350158"/>
            <a:ext cx="1429893" cy="2057400"/>
          </a:xfrm>
          <a:custGeom>
            <a:avLst/>
            <a:gdLst/>
            <a:ahLst/>
            <a:cxnLst/>
            <a:rect r="r" b="b" t="t" l="l"/>
            <a:pathLst>
              <a:path h="2057400" w="1429893">
                <a:moveTo>
                  <a:pt x="0" y="0"/>
                </a:moveTo>
                <a:lnTo>
                  <a:pt x="1429893" y="0"/>
                </a:lnTo>
                <a:lnTo>
                  <a:pt x="14298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336789" y="6302828"/>
            <a:ext cx="3835185" cy="627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43"/>
              </a:lnSpc>
            </a:pPr>
            <a:r>
              <a:rPr lang="en-US" sz="4299">
                <a:solidFill>
                  <a:srgbClr val="FFFFFF"/>
                </a:solidFill>
                <a:latin typeface="Poppins Bold"/>
              </a:rPr>
              <a:t>Entregáveis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226782" y="1987266"/>
            <a:ext cx="7806837" cy="783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1"/>
              </a:lnSpc>
            </a:pPr>
            <a:r>
              <a:rPr lang="en-US" sz="5140">
                <a:solidFill>
                  <a:srgbClr val="FF0000"/>
                </a:solidFill>
                <a:latin typeface="Poppins Bold"/>
              </a:rPr>
              <a:t>Marketing Estratégico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206780" y="4973792"/>
            <a:ext cx="9609736" cy="3209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60586" indent="-280293" lvl="1">
              <a:lnSpc>
                <a:spcPts val="3635"/>
              </a:lnSpc>
              <a:buFont typeface="Arial"/>
              <a:buChar char="•"/>
            </a:pPr>
            <a:r>
              <a:rPr lang="en-US" sz="2596">
                <a:solidFill>
                  <a:srgbClr val="FFFFFF"/>
                </a:solidFill>
                <a:latin typeface="Courier Prime"/>
              </a:rPr>
              <a:t> 2 Reuniões mensais de consultoria estratégica (2-4 horas);</a:t>
            </a:r>
          </a:p>
          <a:p>
            <a:pPr marL="560586" indent="-280293" lvl="1">
              <a:lnSpc>
                <a:spcPts val="3635"/>
              </a:lnSpc>
              <a:buFont typeface="Arial"/>
              <a:buChar char="•"/>
            </a:pPr>
            <a:r>
              <a:rPr lang="en-US" sz="2596">
                <a:solidFill>
                  <a:srgbClr val="FFFFFF"/>
                </a:solidFill>
                <a:latin typeface="Courier Prime"/>
              </a:rPr>
              <a:t> Gestão diária de anúncios (6 horas semanais no mínimo) com testes ilimitados no gerenciador;</a:t>
            </a:r>
          </a:p>
          <a:p>
            <a:pPr marL="560586" indent="-280293" lvl="1">
              <a:lnSpc>
                <a:spcPts val="3635"/>
              </a:lnSpc>
              <a:buFont typeface="Arial"/>
              <a:buChar char="•"/>
            </a:pPr>
            <a:r>
              <a:rPr lang="en-US" sz="2596">
                <a:solidFill>
                  <a:srgbClr val="FFFFFF"/>
                </a:solidFill>
                <a:latin typeface="Courier Prime"/>
              </a:rPr>
              <a:t> Até 20 criativos por mês.  </a:t>
            </a:r>
          </a:p>
          <a:p>
            <a:pPr algn="just">
              <a:lnSpc>
                <a:spcPts val="3775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8206780" y="8909552"/>
            <a:ext cx="7873795" cy="545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73"/>
              </a:lnSpc>
            </a:pPr>
            <a:r>
              <a:rPr lang="en-US" sz="2596">
                <a:solidFill>
                  <a:srgbClr val="FFFFFF"/>
                </a:solidFill>
                <a:latin typeface="Courier Prime"/>
              </a:rPr>
              <a:t>Total médio de horas mensais: 28 horas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2135676"/>
            <a:ext cx="8115300" cy="877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523"/>
              </a:lnSpc>
              <a:spcBef>
                <a:spcPct val="0"/>
              </a:spcBef>
            </a:pPr>
            <a:r>
              <a:rPr lang="en-US" sz="6523" spc="273">
                <a:solidFill>
                  <a:srgbClr val="B76E22"/>
                </a:solidFill>
                <a:latin typeface="Alfa Slab One Bold"/>
              </a:rPr>
              <a:t>INVESTIMENTO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772554" y="5010150"/>
            <a:ext cx="5165147" cy="1073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34"/>
              </a:lnSpc>
            </a:pPr>
            <a:r>
              <a:rPr lang="en-US" sz="6239">
                <a:solidFill>
                  <a:srgbClr val="FFFFFF"/>
                </a:solidFill>
                <a:latin typeface="Courier Prime"/>
              </a:rPr>
              <a:t>R$ 1990,00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434967" y="6017088"/>
            <a:ext cx="3840321" cy="452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54"/>
              </a:lnSpc>
            </a:pPr>
            <a:r>
              <a:rPr lang="en-US" sz="2539">
                <a:solidFill>
                  <a:srgbClr val="FFFFFF"/>
                </a:solidFill>
                <a:latin typeface="Courier Prime"/>
              </a:rPr>
              <a:t>(À VISTA PRÉ PAGO)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5400000">
            <a:off x="4762508" y="7030320"/>
            <a:ext cx="5868753" cy="234750"/>
          </a:xfrm>
          <a:custGeom>
            <a:avLst/>
            <a:gdLst/>
            <a:ahLst/>
            <a:cxnLst/>
            <a:rect r="r" b="b" t="t" l="l"/>
            <a:pathLst>
              <a:path h="234750" w="5868753">
                <a:moveTo>
                  <a:pt x="0" y="0"/>
                </a:moveTo>
                <a:lnTo>
                  <a:pt x="5868753" y="0"/>
                </a:lnTo>
                <a:lnTo>
                  <a:pt x="5868753" y="234750"/>
                </a:lnTo>
                <a:lnTo>
                  <a:pt x="0" y="234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772554" y="7505911"/>
            <a:ext cx="597954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ourier Prime"/>
              </a:rPr>
              <a:t>Pré pago no pix ou boleto, contrato de 3 meses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DAF97cd2suE</dc:identifier>
  <dcterms:modified xsi:type="dcterms:W3CDTF">2011-08-01T06:04:30Z</dcterms:modified>
  <cp:revision>1</cp:revision>
  <dc:title>MODELO PROPOSTA</dc:title>
</cp:coreProperties>
</file>