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91" r:id="rId3"/>
    <p:sldId id="296" r:id="rId4"/>
    <p:sldId id="298" r:id="rId5"/>
    <p:sldId id="299" r:id="rId6"/>
    <p:sldId id="297" r:id="rId7"/>
    <p:sldId id="300" r:id="rId8"/>
    <p:sldId id="301" r:id="rId9"/>
    <p:sldId id="302" r:id="rId10"/>
    <p:sldId id="304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274" r:id="rId3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C63"/>
    <a:srgbClr val="4E4F84"/>
    <a:srgbClr val="666699"/>
    <a:srgbClr val="D972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8" y="1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/>
          </a:prstGeom>
          <a:solidFill>
            <a:srgbClr val="3B3C6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solidFill>
            <a:srgbClr val="3B3C63"/>
          </a:solidFill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12192000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6105235" cy="757382"/>
          </a:xfrm>
          <a:prstGeom prst="rect">
            <a:avLst/>
          </a:prstGeom>
          <a:solidFill>
            <a:srgbClr val="3B3C63"/>
          </a:solidFill>
          <a:ln>
            <a:solidFill>
              <a:srgbClr val="3B3C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4886036" y="6022109"/>
            <a:ext cx="2124364" cy="408623"/>
          </a:xfrm>
          <a:prstGeom prst="roundRect">
            <a:avLst/>
          </a:prstGeom>
          <a:solidFill>
            <a:srgbClr val="3B3C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Módulo 4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smtClean="0"/>
              <a:t>Construindo security tools em python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  <a:pPr lvl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0"/>
            <a:ext cx="12192000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3" y="120073"/>
            <a:ext cx="6400801" cy="480291"/>
          </a:xfrm>
          <a:ln>
            <a:solidFill>
              <a:srgbClr val="666699"/>
            </a:solidFill>
          </a:ln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5" y="1184564"/>
            <a:ext cx="10972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6437745"/>
            <a:ext cx="12192000" cy="42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1800" y="6518855"/>
            <a:ext cx="3860800" cy="2652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8655" y="6464874"/>
            <a:ext cx="2844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tângulo 9"/>
          <p:cNvSpPr/>
          <p:nvPr userDrawn="1"/>
        </p:nvSpPr>
        <p:spPr>
          <a:xfrm>
            <a:off x="0" y="6437745"/>
            <a:ext cx="4553527" cy="429491"/>
          </a:xfrm>
          <a:prstGeom prst="rect">
            <a:avLst/>
          </a:prstGeom>
          <a:solidFill>
            <a:srgbClr val="4E4F84"/>
          </a:solidFill>
          <a:ln>
            <a:solidFill>
              <a:srgbClr val="4E4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2346032" y="6513279"/>
            <a:ext cx="2299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 smtClean="0">
                <a:solidFill>
                  <a:schemeClr val="bg1"/>
                </a:solidFill>
              </a:rPr>
              <a:t>Marcos</a:t>
            </a:r>
            <a:r>
              <a:rPr lang="pt-BR" sz="1400" baseline="0" dirty="0" err="1" smtClean="0">
                <a:solidFill>
                  <a:schemeClr val="bg1"/>
                </a:solidFill>
              </a:rPr>
              <a:t>Bomfim</a:t>
            </a:r>
            <a:r>
              <a:rPr lang="pt-BR" sz="1400" baseline="0" dirty="0" smtClean="0">
                <a:solidFill>
                  <a:schemeClr val="bg1"/>
                </a:solidFill>
              </a:rPr>
              <a:t> (mh4x0f) |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0677237" y="238128"/>
            <a:ext cx="1514763" cy="2652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Módulo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smtClean="0"/>
              <a:t>Construindo security tools em python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/>
              <a:pPr lvl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Clique para editar o estilo do título mestre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Clique para editar os estilos do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r>
              <a:rPr lang="en-US" smtClean="0"/>
              <a:t>Construindo security tools em python</a:t>
            </a:r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capy.readthedocs.io/en/latest/usage.html" TargetMode="External"/><Relationship Id="rId2" Type="http://schemas.openxmlformats.org/officeDocument/2006/relationships/hyperlink" Target="http://weng-blog.com/2017/02/scapy-too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Manipulação de pacotes de rede com </a:t>
            </a:r>
            <a:r>
              <a:rPr lang="pt-BR" altLang="pt-BR" dirty="0" err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Scapy</a:t>
            </a:r>
            <a:endParaRPr lang="en-US" altLang="pt-BR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421" y="3942687"/>
            <a:ext cx="9144000" cy="1655762"/>
          </a:xfrm>
        </p:spPr>
        <p:txBody>
          <a:bodyPr/>
          <a:lstStyle/>
          <a:p>
            <a:r>
              <a:rPr lang="en-US" altLang="pt-BR" dirty="0" err="1">
                <a:solidFill>
                  <a:schemeClr val="bg1"/>
                </a:solidFill>
              </a:rPr>
              <a:t>Construindo</a:t>
            </a:r>
            <a:r>
              <a:rPr lang="en-US" altLang="pt-BR" dirty="0">
                <a:solidFill>
                  <a:schemeClr val="bg1"/>
                </a:solidFill>
              </a:rPr>
              <a:t> security tools </a:t>
            </a:r>
            <a:r>
              <a:rPr lang="en-US" altLang="pt-BR" dirty="0" err="1">
                <a:solidFill>
                  <a:schemeClr val="bg1"/>
                </a:solidFill>
              </a:rPr>
              <a:t>em</a:t>
            </a:r>
            <a:r>
              <a:rPr lang="en-US" altLang="pt-BR" dirty="0">
                <a:solidFill>
                  <a:schemeClr val="bg1"/>
                </a:solidFill>
              </a:rPr>
              <a:t> python [Red Team]</a:t>
            </a:r>
          </a:p>
          <a:p>
            <a:r>
              <a:rPr lang="en-US" altLang="pt-BR" dirty="0">
                <a:solidFill>
                  <a:schemeClr val="bg1"/>
                </a:solidFill>
              </a:rPr>
              <a:t>Marcos </a:t>
            </a:r>
            <a:r>
              <a:rPr lang="en-US" altLang="pt-BR" dirty="0" err="1">
                <a:solidFill>
                  <a:schemeClr val="bg1"/>
                </a:solidFill>
              </a:rPr>
              <a:t>Bomfim</a:t>
            </a:r>
            <a:r>
              <a:rPr lang="en-US" altLang="pt-BR" dirty="0">
                <a:solidFill>
                  <a:schemeClr val="bg1"/>
                </a:solidFill>
              </a:rPr>
              <a:t> (mh4x0f</a:t>
            </a:r>
            <a:r>
              <a:rPr lang="en-US" altLang="pt-BR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pt-BR" dirty="0" smtClean="0"/>
              <a:t>mh4root@gmail.com</a:t>
            </a:r>
            <a:endParaRPr lang="en-US" alt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HTTP </a:t>
            </a:r>
            <a:r>
              <a:rPr lang="pt-BR" dirty="0" err="1" smtClean="0"/>
              <a:t>packet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C:\Users\zegue\Documents\projects\Curso\material de apoio\Modulo 04\Modulo 04\images\images (2).jf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963" y="1083613"/>
            <a:ext cx="6653437" cy="2241478"/>
          </a:xfrm>
          <a:prstGeom prst="rect">
            <a:avLst/>
          </a:prstGeom>
          <a:noFill/>
        </p:spPr>
      </p:pic>
      <p:pic>
        <p:nvPicPr>
          <p:cNvPr id="2051" name="Picture 3" descr="C:\Users\zegue\Documents\projects\Curso\material de apoio\Modulo 04\Modulo 04\images\images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3046" y="3215986"/>
            <a:ext cx="4292600" cy="2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montar um pacote HTTP em </a:t>
            </a:r>
            <a:r>
              <a:rPr lang="pt-BR" dirty="0" err="1" smtClean="0"/>
              <a:t>scapy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 descr="C:\Users\zegue\Documents\projects\Curso\material de apoio\Modulo 04\Modulo 04\images\Anotação 2019-11-26 1012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0766" y="905416"/>
            <a:ext cx="7816850" cy="535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Scapy</a:t>
            </a:r>
            <a:r>
              <a:rPr lang="pt-BR" dirty="0" smtClean="0"/>
              <a:t>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manipulation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C:\Users\zegue\Documents\projects\Curso\material de apoio\Modulo 04\Modulo 04\images\Anotação 2019-11-26 1014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079" y="1143293"/>
            <a:ext cx="7352539" cy="4841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Enviado pacotes com </a:t>
            </a:r>
            <a:r>
              <a:rPr lang="pt-BR" dirty="0" err="1" smtClean="0"/>
              <a:t>scapy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4946" y="1129146"/>
            <a:ext cx="10972800" cy="4525963"/>
          </a:xfrm>
        </p:spPr>
        <p:txBody>
          <a:bodyPr/>
          <a:lstStyle/>
          <a:p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3B3C63"/>
                </a:solidFill>
              </a:rPr>
              <a:t>send</a:t>
            </a:r>
            <a:r>
              <a:rPr lang="pt-BR" sz="2400" dirty="0" smtClean="0"/>
              <a:t>() enviará pacotes na </a:t>
            </a:r>
            <a:r>
              <a:rPr lang="pt-BR" sz="2400" dirty="0" smtClean="0">
                <a:solidFill>
                  <a:srgbClr val="3B3C63"/>
                </a:solidFill>
              </a:rPr>
              <a:t>camada 3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3B3C63"/>
                </a:solidFill>
              </a:rPr>
              <a:t>sendp</a:t>
            </a:r>
            <a:r>
              <a:rPr lang="pt-BR" sz="2400" dirty="0" smtClean="0"/>
              <a:t>() funcionará na </a:t>
            </a:r>
            <a:r>
              <a:rPr lang="pt-BR" sz="2400" dirty="0" smtClean="0">
                <a:solidFill>
                  <a:srgbClr val="3B3C63"/>
                </a:solidFill>
              </a:rPr>
              <a:t>camada 2</a:t>
            </a:r>
          </a:p>
          <a:p>
            <a:r>
              <a:rPr lang="pt-BR" sz="2400" dirty="0" err="1" smtClean="0">
                <a:solidFill>
                  <a:srgbClr val="3B3C63"/>
                </a:solidFill>
              </a:rPr>
              <a:t>send</a:t>
            </a:r>
            <a:r>
              <a:rPr lang="pt-BR" sz="2400" dirty="0" smtClean="0">
                <a:solidFill>
                  <a:srgbClr val="3B3C63"/>
                </a:solidFill>
              </a:rPr>
              <a:t>() e </a:t>
            </a:r>
            <a:r>
              <a:rPr lang="pt-BR" sz="2400" dirty="0" err="1" smtClean="0">
                <a:solidFill>
                  <a:srgbClr val="3B3C63"/>
                </a:solidFill>
              </a:rPr>
              <a:t>sendp</a:t>
            </a:r>
            <a:r>
              <a:rPr lang="pt-BR" sz="2400" dirty="0" smtClean="0">
                <a:solidFill>
                  <a:srgbClr val="3B3C63"/>
                </a:solidFill>
              </a:rPr>
              <a:t>() </a:t>
            </a:r>
            <a:r>
              <a:rPr lang="pt-BR" sz="2400" dirty="0" smtClean="0"/>
              <a:t>também retornarão a lista de pacotes enviados se </a:t>
            </a:r>
            <a:r>
              <a:rPr lang="pt-BR" sz="2400" dirty="0" err="1" smtClean="0"/>
              <a:t>return_packets</a:t>
            </a:r>
            <a:r>
              <a:rPr lang="pt-BR" sz="2400" dirty="0" smtClean="0"/>
              <a:t> = </a:t>
            </a:r>
            <a:r>
              <a:rPr lang="pt-BR" sz="2400" dirty="0" err="1" smtClean="0">
                <a:solidFill>
                  <a:srgbClr val="FFC000"/>
                </a:solidFill>
              </a:rPr>
              <a:t>True</a:t>
            </a:r>
            <a:r>
              <a:rPr lang="pt-BR" sz="2400" dirty="0" smtClean="0"/>
              <a:t> for passado como parâmetro.</a:t>
            </a:r>
          </a:p>
          <a:p>
            <a:r>
              <a:rPr lang="pt-BR" sz="2400" dirty="0" smtClean="0"/>
              <a:t>Para enviar pacotes você necessariamente precisará de </a:t>
            </a:r>
            <a:r>
              <a:rPr lang="pt-BR" sz="2400" dirty="0" smtClean="0">
                <a:solidFill>
                  <a:srgbClr val="FFC000"/>
                </a:solidFill>
              </a:rPr>
              <a:t>permissão </a:t>
            </a:r>
            <a:r>
              <a:rPr lang="pt-BR" sz="2400" dirty="0" err="1" smtClean="0">
                <a:solidFill>
                  <a:srgbClr val="FFC000"/>
                </a:solidFill>
              </a:rPr>
              <a:t>root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 descr="C:\Users\zegue\Documents\projects\Curso\material de apoio\Modulo 04\Modulo 04\images\images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5861" y="3771899"/>
            <a:ext cx="523875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Enviado pacotes com </a:t>
            </a:r>
            <a:r>
              <a:rPr lang="pt-BR" dirty="0" err="1" smtClean="0"/>
              <a:t>scapy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 descr="C:\Users\zegue\Documents\projects\Curso\material de apoio\Modulo 04\Modulo 04\images\Anotação 2019-11-26 1026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199" y="860057"/>
            <a:ext cx="7816850" cy="530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Enviando e recebendo pacotes (</a:t>
            </a:r>
            <a:r>
              <a:rPr lang="pt-BR" dirty="0" err="1" smtClean="0"/>
              <a:t>sr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6473" y="1073728"/>
            <a:ext cx="10972800" cy="4525963"/>
          </a:xfrm>
        </p:spPr>
        <p:txBody>
          <a:bodyPr/>
          <a:lstStyle/>
          <a:p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FFC000"/>
                </a:solidFill>
              </a:rPr>
              <a:t>sr</a:t>
            </a:r>
            <a:r>
              <a:rPr lang="pt-BR" sz="2400" dirty="0" smtClean="0">
                <a:solidFill>
                  <a:srgbClr val="FFC000"/>
                </a:solidFill>
              </a:rPr>
              <a:t>() </a:t>
            </a:r>
            <a:r>
              <a:rPr lang="pt-BR" sz="2400" dirty="0" smtClean="0"/>
              <a:t>é para enviar pacotes e </a:t>
            </a:r>
            <a:r>
              <a:rPr lang="pt-BR" sz="2400" dirty="0" smtClean="0">
                <a:solidFill>
                  <a:srgbClr val="3B3C63"/>
                </a:solidFill>
              </a:rPr>
              <a:t>receber respostas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A função </a:t>
            </a:r>
            <a:r>
              <a:rPr lang="pt-BR" sz="2400" dirty="0" smtClean="0">
                <a:solidFill>
                  <a:srgbClr val="FFC000"/>
                </a:solidFill>
              </a:rPr>
              <a:t>sr1() </a:t>
            </a:r>
            <a:r>
              <a:rPr lang="pt-BR" sz="2400" dirty="0" smtClean="0"/>
              <a:t>é uma variante que </a:t>
            </a:r>
            <a:r>
              <a:rPr lang="pt-BR" sz="2400" dirty="0" smtClean="0">
                <a:solidFill>
                  <a:srgbClr val="3B3C63"/>
                </a:solidFill>
              </a:rPr>
              <a:t>retorna apenas um pacote que respondeu ao pacote </a:t>
            </a:r>
            <a:r>
              <a:rPr lang="pt-BR" sz="2400" dirty="0" smtClean="0"/>
              <a:t>(ou ao conjunto de pacotes) enviado.</a:t>
            </a:r>
          </a:p>
          <a:p>
            <a:pPr lvl="1"/>
            <a:r>
              <a:rPr lang="pt-BR" sz="2400" dirty="0" smtClean="0"/>
              <a:t>Os pacotes devem ser da camada 3 </a:t>
            </a:r>
            <a:r>
              <a:rPr lang="pt-BR" sz="2400" dirty="0" smtClean="0">
                <a:solidFill>
                  <a:srgbClr val="00B050"/>
                </a:solidFill>
              </a:rPr>
              <a:t>(IP, ARP, etc.)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A função </a:t>
            </a:r>
            <a:r>
              <a:rPr lang="pt-BR" sz="2400" dirty="0" err="1" smtClean="0">
                <a:solidFill>
                  <a:srgbClr val="FFC000"/>
                </a:solidFill>
              </a:rPr>
              <a:t>srp</a:t>
            </a:r>
            <a:r>
              <a:rPr lang="pt-BR" sz="2400" dirty="0" smtClean="0">
                <a:solidFill>
                  <a:srgbClr val="FFC000"/>
                </a:solidFill>
              </a:rPr>
              <a:t>() </a:t>
            </a:r>
            <a:r>
              <a:rPr lang="pt-BR" sz="2400" dirty="0" smtClean="0"/>
              <a:t>faz o mesmo para pacotes da </a:t>
            </a:r>
            <a:r>
              <a:rPr lang="pt-BR" sz="2400" dirty="0" smtClean="0">
                <a:solidFill>
                  <a:srgbClr val="3B3C63"/>
                </a:solidFill>
              </a:rPr>
              <a:t>camada 2 </a:t>
            </a:r>
            <a:r>
              <a:rPr lang="pt-BR" sz="2400" dirty="0" smtClean="0">
                <a:solidFill>
                  <a:srgbClr val="00B050"/>
                </a:solidFill>
              </a:rPr>
              <a:t>(Ethernet, 802.3, etc.)</a:t>
            </a:r>
            <a:r>
              <a:rPr lang="pt-BR" sz="24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Se houver, nenhuma resposta, um valor Nenhum será atribuído quando o tempo limite for atingido.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Enviando e recebendo pacotes (</a:t>
            </a:r>
            <a:r>
              <a:rPr lang="pt-BR" dirty="0" err="1" smtClean="0"/>
              <a:t>sr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 descr="C:\Users\zegue\Documents\projects\Curso\material de apoio\Modulo 04\Modulo 04\images\Anotação 2019-11-26 1046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156" y="954087"/>
            <a:ext cx="7835900" cy="533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Enviando e recebendo pacotes (</a:t>
            </a:r>
            <a:r>
              <a:rPr lang="pt-BR" dirty="0" err="1" smtClean="0"/>
              <a:t>sr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195" name="Picture 3" descr="C:\Users\zegue\Documents\projects\Curso\material de apoio\Modulo 04\Modulo 04\images\Anotação 2019-11-26 1052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6884" y="963116"/>
            <a:ext cx="8293100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Funções extras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218" name="Picture 2" descr="C:\Users\zegue\Documents\projects\Curso\material de apoio\Modulo 04\Modulo 04\images\Anotação 2019-11-26 1106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208" y="840056"/>
            <a:ext cx="83248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sniffing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Podemos capturar facilmente alguns pacotes ou até clonar </a:t>
            </a:r>
            <a:r>
              <a:rPr lang="pt-BR" sz="2400" dirty="0" err="1" smtClean="0">
                <a:solidFill>
                  <a:srgbClr val="FFC000"/>
                </a:solidFill>
              </a:rPr>
              <a:t>tcpdump</a:t>
            </a:r>
            <a:r>
              <a:rPr lang="pt-BR" sz="2400" dirty="0" smtClean="0">
                <a:solidFill>
                  <a:srgbClr val="FFC000"/>
                </a:solidFill>
              </a:rPr>
              <a:t> ou </a:t>
            </a:r>
            <a:r>
              <a:rPr lang="pt-BR" sz="2400" dirty="0" err="1" smtClean="0">
                <a:solidFill>
                  <a:srgbClr val="FFC000"/>
                </a:solidFill>
              </a:rPr>
              <a:t>tshark</a:t>
            </a:r>
            <a:r>
              <a:rPr lang="pt-BR" sz="2400" dirty="0" smtClean="0"/>
              <a:t>. É possível fornecer uma interface ou uma lista de interfaces para detectar. Se nenhuma interface for fornecida, o </a:t>
            </a:r>
            <a:r>
              <a:rPr lang="pt-BR" sz="2400" dirty="0" err="1" smtClean="0">
                <a:solidFill>
                  <a:srgbClr val="3B3C63"/>
                </a:solidFill>
              </a:rPr>
              <a:t>sniffing</a:t>
            </a:r>
            <a:r>
              <a:rPr lang="pt-BR" sz="2400" dirty="0" smtClean="0"/>
              <a:t> ocorrerá em </a:t>
            </a:r>
            <a:r>
              <a:rPr lang="pt-BR" sz="2400" dirty="0" err="1" smtClean="0">
                <a:solidFill>
                  <a:srgbClr val="3B3C63"/>
                </a:solidFill>
              </a:rPr>
              <a:t>conf.iface</a:t>
            </a:r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42" name="Picture 2" descr="C:\Users\zegue\Documents\projects\Curso\material de apoio\Modulo 04\Modulo 04\images\images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3273" y="2750993"/>
            <a:ext cx="6211454" cy="3097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 smtClean="0"/>
              <a:t>Introdução ao </a:t>
            </a:r>
            <a:r>
              <a:rPr lang="pt-BR" altLang="en-US" dirty="0" err="1" smtClean="0"/>
              <a:t>scapy</a:t>
            </a:r>
            <a:endParaRPr lang="pt-B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0584873" cy="4526280"/>
          </a:xfrm>
        </p:spPr>
        <p:txBody>
          <a:bodyPr/>
          <a:lstStyle/>
          <a:p>
            <a:r>
              <a:rPr lang="pt-BR" altLang="en-US" sz="2400" dirty="0" err="1" smtClean="0">
                <a:solidFill>
                  <a:srgbClr val="666699"/>
                </a:solidFill>
              </a:rPr>
              <a:t>Scapy</a:t>
            </a:r>
            <a:r>
              <a:rPr lang="pt-BR" altLang="en-US" sz="2400" dirty="0" smtClean="0"/>
              <a:t> é um programa </a:t>
            </a:r>
            <a:r>
              <a:rPr lang="pt-BR" altLang="en-US" sz="2400" dirty="0" err="1" smtClean="0"/>
              <a:t>Python</a:t>
            </a:r>
            <a:r>
              <a:rPr lang="pt-BR" altLang="en-US" sz="2400" dirty="0" smtClean="0"/>
              <a:t> (ou módulo) que permite ao usuário enviar, “</a:t>
            </a:r>
            <a:r>
              <a:rPr lang="pt-BR" altLang="en-US" sz="2400" dirty="0" err="1" smtClean="0"/>
              <a:t>sniffar</a:t>
            </a:r>
            <a:r>
              <a:rPr lang="pt-BR" altLang="en-US" sz="2400" dirty="0" smtClean="0"/>
              <a:t>”, dissecar e forjar pacotes de rede. </a:t>
            </a:r>
          </a:p>
          <a:p>
            <a:r>
              <a:rPr lang="pt-BR" altLang="en-US" sz="2400" dirty="0" smtClean="0"/>
              <a:t>Esse recurso permite a construção de </a:t>
            </a:r>
            <a:r>
              <a:rPr lang="pt-BR" altLang="en-US" sz="2400" dirty="0" smtClean="0">
                <a:solidFill>
                  <a:srgbClr val="666699"/>
                </a:solidFill>
              </a:rPr>
              <a:t>ferramentas</a:t>
            </a:r>
            <a:r>
              <a:rPr lang="pt-BR" altLang="en-US" sz="2400" dirty="0" smtClean="0"/>
              <a:t> que podem </a:t>
            </a:r>
            <a:r>
              <a:rPr lang="pt-BR" altLang="en-US" sz="2400" dirty="0" smtClean="0">
                <a:solidFill>
                  <a:srgbClr val="666699"/>
                </a:solidFill>
              </a:rPr>
              <a:t>sondar</a:t>
            </a:r>
            <a:r>
              <a:rPr lang="pt-BR" altLang="en-US" sz="2400" dirty="0" smtClean="0"/>
              <a:t>, </a:t>
            </a:r>
            <a:r>
              <a:rPr lang="pt-BR" altLang="en-US" sz="2400" dirty="0" smtClean="0">
                <a:solidFill>
                  <a:srgbClr val="666699"/>
                </a:solidFill>
              </a:rPr>
              <a:t>verificar</a:t>
            </a:r>
            <a:r>
              <a:rPr lang="pt-BR" altLang="en-US" sz="2400" dirty="0" smtClean="0"/>
              <a:t> ou </a:t>
            </a:r>
            <a:r>
              <a:rPr lang="pt-BR" altLang="en-US" sz="2400" dirty="0" smtClean="0">
                <a:solidFill>
                  <a:srgbClr val="666699"/>
                </a:solidFill>
              </a:rPr>
              <a:t>atacar redes</a:t>
            </a:r>
            <a:r>
              <a:rPr lang="pt-BR" altLang="en-US" sz="2400" dirty="0" smtClean="0"/>
              <a:t>.</a:t>
            </a:r>
            <a:endParaRPr lang="pt-BR" altLang="en-US" sz="2400" dirty="0"/>
          </a:p>
        </p:txBody>
      </p:sp>
      <p:pic>
        <p:nvPicPr>
          <p:cNvPr id="1026" name="Picture 2" descr="C:\Users\zegue\Documents\projects\Curso\material de apoio\Modulo 04\Modulo 04\testing-taxonom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260" y="3520353"/>
            <a:ext cx="5028572" cy="2311111"/>
          </a:xfrm>
          <a:prstGeom prst="rect">
            <a:avLst/>
          </a:prstGeom>
          <a:noFill/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266" name="Picture 2" descr="C:\Users\zegue\Documents\projects\Curso\material de apoio\Modulo 04\Modulo 04\images\Anotação 2019-11-26 1143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5656" y="895404"/>
            <a:ext cx="826770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290" name="Picture 2" descr="C:\Users\zegue\Documents\projects\Curso\material de apoio\Modulo 04\Modulo 04\images\Anotação 2019-11-26 1144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132" y="877838"/>
            <a:ext cx="82677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3315" name="Picture 3" descr="C:\Users\zegue\Documents\projects\Curso\material de apoio\Modulo 04\Modulo 04\images\Anotação 2019-11-26 1148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32" y="934685"/>
            <a:ext cx="8274050" cy="534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4338" name="Picture 2" descr="C:\Users\zegue\Documents\projects\Curso\material de apoio\Modulo 04\Modulo 04\images\Anotação 2019-11-26 1151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318" y="1299501"/>
            <a:ext cx="11073678" cy="4251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Asynchronous</a:t>
            </a:r>
            <a:r>
              <a:rPr lang="pt-BR" b="1" dirty="0" smtClean="0"/>
              <a:t> </a:t>
            </a:r>
            <a:r>
              <a:rPr lang="pt-BR" b="1" dirty="0" err="1" smtClean="0"/>
              <a:t>Sniffing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É possível “</a:t>
            </a:r>
            <a:r>
              <a:rPr lang="pt-BR" sz="2400" dirty="0" err="1" smtClean="0">
                <a:solidFill>
                  <a:srgbClr val="3B3C63"/>
                </a:solidFill>
              </a:rPr>
              <a:t>sniffar</a:t>
            </a:r>
            <a:r>
              <a:rPr lang="pt-BR" sz="2400" dirty="0" smtClean="0"/>
              <a:t>” assincronamente. Isso permite parar o </a:t>
            </a:r>
            <a:r>
              <a:rPr lang="pt-BR" sz="2400" dirty="0" err="1" smtClean="0"/>
              <a:t>sniffer</a:t>
            </a:r>
            <a:r>
              <a:rPr lang="pt-BR" sz="2400" dirty="0" smtClean="0"/>
              <a:t> programaticamente, em vez de com </a:t>
            </a:r>
            <a:r>
              <a:rPr lang="pt-BR" sz="2400" dirty="0" err="1" smtClean="0">
                <a:solidFill>
                  <a:srgbClr val="3B3C63"/>
                </a:solidFill>
              </a:rPr>
              <a:t>ctrl</a:t>
            </a:r>
            <a:r>
              <a:rPr lang="pt-BR" sz="2400" dirty="0" smtClean="0">
                <a:solidFill>
                  <a:srgbClr val="3B3C63"/>
                </a:solidFill>
              </a:rPr>
              <a:t> ^ C</a:t>
            </a:r>
            <a:r>
              <a:rPr lang="pt-BR" sz="2400" dirty="0" smtClean="0"/>
              <a:t>. Ele fornece utilitários </a:t>
            </a:r>
            <a:r>
              <a:rPr lang="pt-BR" sz="2400" dirty="0" smtClean="0">
                <a:solidFill>
                  <a:srgbClr val="3B3C63"/>
                </a:solidFill>
              </a:rPr>
              <a:t>start(), </a:t>
            </a:r>
            <a:r>
              <a:rPr lang="pt-BR" sz="2400" dirty="0" err="1" smtClean="0">
                <a:solidFill>
                  <a:srgbClr val="3B3C63"/>
                </a:solidFill>
              </a:rPr>
              <a:t>stop</a:t>
            </a:r>
            <a:r>
              <a:rPr lang="pt-BR" sz="2400" dirty="0" smtClean="0">
                <a:solidFill>
                  <a:srgbClr val="3B3C63"/>
                </a:solidFill>
              </a:rPr>
              <a:t>() </a:t>
            </a:r>
            <a:r>
              <a:rPr lang="pt-BR" sz="2400" dirty="0" smtClean="0"/>
              <a:t>e </a:t>
            </a:r>
            <a:r>
              <a:rPr lang="pt-BR" sz="2400" dirty="0" err="1" smtClean="0">
                <a:solidFill>
                  <a:srgbClr val="3B3C63"/>
                </a:solidFill>
              </a:rPr>
              <a:t>join</a:t>
            </a:r>
            <a:r>
              <a:rPr lang="pt-BR" sz="2400" dirty="0" smtClean="0">
                <a:solidFill>
                  <a:srgbClr val="3B3C63"/>
                </a:solidFill>
              </a:rPr>
              <a:t>().</a:t>
            </a:r>
            <a:endParaRPr lang="pt-BR" sz="2400" dirty="0">
              <a:solidFill>
                <a:srgbClr val="3B3C63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5362" name="Picture 2" descr="C:\Users\zegue\Documents\projects\Curso\material de apoio\Modulo 04\Modulo 04\images\Anotação 2019-11-26 1159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253" y="2088136"/>
            <a:ext cx="6238045" cy="4012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6386" name="Picture 2" descr="C:\Users\zegue\Documents\projects\Curso\material de apoio\Modulo 04\Modulo 04\images\Anotação 2019-11-26 1202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2650" y="839486"/>
            <a:ext cx="8293100" cy="532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Filtros (</a:t>
            </a:r>
            <a:r>
              <a:rPr lang="pt-BR" dirty="0" smtClean="0"/>
              <a:t>Berkeley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Filter</a:t>
            </a:r>
            <a:r>
              <a:rPr lang="pt-BR" dirty="0" smtClean="0"/>
              <a:t> (BPF</a:t>
            </a:r>
            <a:r>
              <a:rPr lang="pt-BR" dirty="0" smtClean="0"/>
              <a:t>))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 smtClean="0">
                <a:solidFill>
                  <a:srgbClr val="3B3C63"/>
                </a:solidFill>
              </a:rPr>
              <a:t>Berkeley </a:t>
            </a:r>
            <a:r>
              <a:rPr lang="pt-BR" dirty="0" err="1" smtClean="0">
                <a:solidFill>
                  <a:srgbClr val="3B3C63"/>
                </a:solidFill>
              </a:rPr>
              <a:t>Packet</a:t>
            </a:r>
            <a:r>
              <a:rPr lang="pt-BR" dirty="0" smtClean="0">
                <a:solidFill>
                  <a:srgbClr val="3B3C63"/>
                </a:solidFill>
              </a:rPr>
              <a:t> </a:t>
            </a:r>
            <a:r>
              <a:rPr lang="pt-BR" dirty="0" err="1" smtClean="0">
                <a:solidFill>
                  <a:srgbClr val="3B3C63"/>
                </a:solidFill>
              </a:rPr>
              <a:t>Filter</a:t>
            </a:r>
            <a:r>
              <a:rPr lang="pt-BR" dirty="0" smtClean="0">
                <a:solidFill>
                  <a:srgbClr val="3B3C63"/>
                </a:solidFill>
              </a:rPr>
              <a:t> </a:t>
            </a:r>
            <a:r>
              <a:rPr lang="pt-BR" dirty="0" smtClean="0"/>
              <a:t>(</a:t>
            </a:r>
            <a:r>
              <a:rPr lang="pt-BR" dirty="0" smtClean="0">
                <a:solidFill>
                  <a:srgbClr val="3B3C63"/>
                </a:solidFill>
              </a:rPr>
              <a:t>BPF</a:t>
            </a:r>
            <a:r>
              <a:rPr lang="pt-BR" dirty="0" smtClean="0"/>
              <a:t>) é uma tecnologia usada em certos sistemas operacionais de computadores para programas que precisam, entre outras coisas, </a:t>
            </a:r>
            <a:r>
              <a:rPr lang="pt-BR" dirty="0" smtClean="0">
                <a:solidFill>
                  <a:srgbClr val="3B3C63"/>
                </a:solidFill>
              </a:rPr>
              <a:t>analisar o tráfego de rede</a:t>
            </a:r>
            <a:r>
              <a:rPr lang="pt-BR" dirty="0" smtClean="0"/>
              <a:t>.</a:t>
            </a:r>
          </a:p>
          <a:p>
            <a:r>
              <a:rPr lang="pt-BR" dirty="0" smtClean="0"/>
              <a:t>P</a:t>
            </a:r>
            <a:r>
              <a:rPr lang="pt-BR" dirty="0" smtClean="0"/>
              <a:t>ermite </a:t>
            </a:r>
            <a:r>
              <a:rPr lang="pt-BR" dirty="0" smtClean="0"/>
              <a:t>que um processo do </a:t>
            </a:r>
            <a:r>
              <a:rPr lang="pt-BR" dirty="0" smtClean="0">
                <a:solidFill>
                  <a:srgbClr val="3B3C63"/>
                </a:solidFill>
              </a:rPr>
              <a:t>espaço do usuário </a:t>
            </a:r>
            <a:r>
              <a:rPr lang="pt-BR" dirty="0" smtClean="0"/>
              <a:t>forneça um programa de filtro que especifique </a:t>
            </a:r>
            <a:r>
              <a:rPr lang="pt-BR" dirty="0" smtClean="0">
                <a:solidFill>
                  <a:srgbClr val="3B3C63"/>
                </a:solidFill>
              </a:rPr>
              <a:t>quais pacotes ele deseja receber</a:t>
            </a:r>
            <a:r>
              <a:rPr lang="pt-BR" dirty="0" smtClean="0"/>
              <a:t>.</a:t>
            </a:r>
          </a:p>
          <a:p>
            <a:r>
              <a:rPr lang="pt-BR" dirty="0" err="1" smtClean="0">
                <a:solidFill>
                  <a:srgbClr val="FFC000"/>
                </a:solidFill>
              </a:rPr>
              <a:t>sniff</a:t>
            </a:r>
            <a:r>
              <a:rPr lang="pt-BR" dirty="0" smtClean="0">
                <a:solidFill>
                  <a:srgbClr val="FFC000"/>
                </a:solidFill>
              </a:rPr>
              <a:t>() </a:t>
            </a:r>
            <a:r>
              <a:rPr lang="pt-BR" dirty="0" smtClean="0"/>
              <a:t>usa </a:t>
            </a:r>
            <a:r>
              <a:rPr lang="pt-BR" dirty="0" smtClean="0"/>
              <a:t>a sintaxe Berkeley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Filter</a:t>
            </a:r>
            <a:r>
              <a:rPr lang="pt-BR" dirty="0" smtClean="0"/>
              <a:t> (</a:t>
            </a:r>
            <a:r>
              <a:rPr lang="pt-BR" dirty="0" smtClean="0">
                <a:solidFill>
                  <a:srgbClr val="3B3C63"/>
                </a:solidFill>
              </a:rPr>
              <a:t>BPF</a:t>
            </a:r>
            <a:r>
              <a:rPr lang="pt-BR" dirty="0" smtClean="0"/>
              <a:t>) (a mesma que </a:t>
            </a:r>
            <a:r>
              <a:rPr lang="pt-BR" dirty="0" err="1" smtClean="0">
                <a:solidFill>
                  <a:srgbClr val="3B3C63"/>
                </a:solidFill>
              </a:rPr>
              <a:t>tcpdump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4327" y="3980872"/>
            <a:ext cx="675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Exemplo:</a:t>
            </a:r>
          </a:p>
          <a:p>
            <a:r>
              <a:rPr lang="en-US" dirty="0" smtClean="0"/>
              <a:t>	sniff(filter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C000"/>
                </a:solidFill>
              </a:rPr>
              <a:t>"</a:t>
            </a:r>
            <a:r>
              <a:rPr lang="en-US" dirty="0" err="1" smtClean="0">
                <a:solidFill>
                  <a:srgbClr val="FFC000"/>
                </a:solidFill>
              </a:rPr>
              <a:t>tcp</a:t>
            </a:r>
            <a:r>
              <a:rPr lang="en-US" dirty="0" smtClean="0">
                <a:solidFill>
                  <a:srgbClr val="FFC000"/>
                </a:solidFill>
              </a:rPr>
              <a:t> and ( port 25 or port 110 </a:t>
            </a:r>
            <a:r>
              <a:rPr lang="en-US" dirty="0" smtClean="0">
                <a:solidFill>
                  <a:srgbClr val="FFC000"/>
                </a:solidFill>
              </a:rPr>
              <a:t>)“</a:t>
            </a:r>
            <a:r>
              <a:rPr lang="en-US" dirty="0" smtClean="0"/>
              <a:t>)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050" name="Picture 2" descr="C:\Users\zegue\Documents\projects\Curso\material de apoio\Modulo 04\Modulo 04\images\images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8781" y="947686"/>
            <a:ext cx="5862782" cy="5253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 – capture </a:t>
            </a:r>
            <a:r>
              <a:rPr lang="pt-BR" dirty="0" err="1" smtClean="0"/>
              <a:t>telnet</a:t>
            </a:r>
            <a:r>
              <a:rPr lang="pt-BR" dirty="0" smtClean="0"/>
              <a:t> connection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074" name="Picture 2" descr="C:\Users\zegue\Documents\projects\Curso\material de apoio\Modulo 04\Modulo 04\images\Anotação 2019-11-26 1408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930" y="878347"/>
            <a:ext cx="10264487" cy="536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Importando e exportando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Muitas vezes, é útil salvar pacotes de captura no arquivo </a:t>
            </a:r>
            <a:r>
              <a:rPr lang="pt-BR" dirty="0" smtClean="0">
                <a:solidFill>
                  <a:srgbClr val="FFC000"/>
                </a:solidFill>
              </a:rPr>
              <a:t>.</a:t>
            </a:r>
            <a:r>
              <a:rPr lang="pt-BR" dirty="0" err="1" smtClean="0">
                <a:solidFill>
                  <a:srgbClr val="FFC000"/>
                </a:solidFill>
              </a:rPr>
              <a:t>pcap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dirty="0" smtClean="0"/>
              <a:t>para uso posterior ou com </a:t>
            </a:r>
            <a:r>
              <a:rPr lang="pt-BR" dirty="0" smtClean="0">
                <a:solidFill>
                  <a:srgbClr val="3B3C63"/>
                </a:solidFill>
              </a:rPr>
              <a:t>diferentes </a:t>
            </a:r>
            <a:r>
              <a:rPr lang="pt-BR" dirty="0" smtClean="0">
                <a:solidFill>
                  <a:srgbClr val="3B3C63"/>
                </a:solidFill>
              </a:rPr>
              <a:t>aplicativos</a:t>
            </a:r>
            <a:endParaRPr lang="pt-BR" dirty="0">
              <a:solidFill>
                <a:srgbClr val="3B3C63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098" name="Picture 2" descr="C:\Users\zegue\Documents\projects\Curso\material de apoio\Modulo 04\Modulo 04\images\Anotação 2019-11-26 1414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4131" y="2412540"/>
            <a:ext cx="7797800" cy="252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Utilidades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scanning, </a:t>
            </a:r>
            <a:r>
              <a:rPr lang="en-US" dirty="0" err="1" smtClean="0"/>
              <a:t>tracerouting</a:t>
            </a:r>
            <a:r>
              <a:rPr lang="en-US" dirty="0" smtClean="0"/>
              <a:t>, probing, unit tests, attacks or network discovery.</a:t>
            </a:r>
          </a:p>
          <a:p>
            <a:r>
              <a:rPr lang="en-US" dirty="0" err="1" smtClean="0"/>
              <a:t>hping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666699"/>
                </a:solidFill>
              </a:rPr>
              <a:t>arpspoof</a:t>
            </a:r>
            <a:r>
              <a:rPr lang="en-US" dirty="0" smtClean="0"/>
              <a:t>, </a:t>
            </a:r>
            <a:r>
              <a:rPr lang="en-US" dirty="0" err="1" smtClean="0"/>
              <a:t>arp-sk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666699"/>
                </a:solidFill>
              </a:rPr>
              <a:t>arping</a:t>
            </a:r>
            <a:r>
              <a:rPr lang="en-US" dirty="0" smtClean="0"/>
              <a:t>, p0f, </a:t>
            </a:r>
            <a:r>
              <a:rPr lang="en-US" dirty="0" err="1" smtClean="0"/>
              <a:t>partes</a:t>
            </a:r>
            <a:r>
              <a:rPr lang="en-US" dirty="0" smtClean="0"/>
              <a:t> do </a:t>
            </a:r>
            <a:r>
              <a:rPr lang="en-US" dirty="0" err="1" smtClean="0">
                <a:solidFill>
                  <a:srgbClr val="666699"/>
                </a:solidFill>
              </a:rPr>
              <a:t>Nmap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666699"/>
                </a:solidFill>
              </a:rPr>
              <a:t>tcpdump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666699"/>
                </a:solidFill>
              </a:rPr>
              <a:t>tshark</a:t>
            </a:r>
            <a:r>
              <a:rPr lang="en-US" dirty="0" smtClean="0">
                <a:solidFill>
                  <a:srgbClr val="666699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pic>
        <p:nvPicPr>
          <p:cNvPr id="2050" name="Picture 2" descr="C:\Users\zegue\Documents\projects\Curso\material de apoio\Modulo 04\Modulo 04\images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667" y="4284231"/>
            <a:ext cx="2999297" cy="1497733"/>
          </a:xfrm>
          <a:prstGeom prst="rect">
            <a:avLst/>
          </a:prstGeom>
          <a:noFill/>
        </p:spPr>
      </p:pic>
      <p:pic>
        <p:nvPicPr>
          <p:cNvPr id="2051" name="Picture 3" descr="C:\Users\zegue\Documents\projects\Curso\material de apoio\Modulo 04\Modulo 04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2280" y="4395643"/>
            <a:ext cx="1428750" cy="1428750"/>
          </a:xfrm>
          <a:prstGeom prst="rect">
            <a:avLst/>
          </a:prstGeom>
          <a:noFill/>
        </p:spPr>
      </p:pic>
      <p:pic>
        <p:nvPicPr>
          <p:cNvPr id="2052" name="Picture 4" descr="C:\Users\zegue\Documents\projects\Curso\material de apoio\Modulo 04\Modulo 04\download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8796" y="4528705"/>
            <a:ext cx="1181100" cy="1181100"/>
          </a:xfrm>
          <a:prstGeom prst="rect">
            <a:avLst/>
          </a:prstGeom>
          <a:noFill/>
        </p:spPr>
      </p:pic>
      <p:pic>
        <p:nvPicPr>
          <p:cNvPr id="2053" name="Picture 5" descr="C:\Users\zegue\Documents\projects\Curso\material de apoio\Modulo 04\Modulo 04\etterc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4591119"/>
            <a:ext cx="3601037" cy="1163135"/>
          </a:xfrm>
          <a:prstGeom prst="rect">
            <a:avLst/>
          </a:prstGeom>
          <a:noFill/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Referências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>
                <a:hlinkClick r:id="rId2"/>
              </a:rPr>
              <a:t>http://weng-blog.com/2017/02/scapy-tool/</a:t>
            </a:r>
            <a:endParaRPr lang="pt-BR" sz="2000" dirty="0" smtClean="0"/>
          </a:p>
          <a:p>
            <a:r>
              <a:rPr lang="pt-BR" sz="2000" dirty="0" smtClean="0">
                <a:hlinkClick r:id="rId3"/>
              </a:rPr>
              <a:t>https://scapy.readthedocs.io/en/latest/usage.html</a:t>
            </a:r>
            <a:endParaRPr lang="pt-BR" altLang="en-US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Scapy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666699"/>
                </a:solidFill>
              </a:rPr>
              <a:t>sending</a:t>
            </a:r>
            <a:r>
              <a:rPr lang="en-US" sz="2400" dirty="0" smtClean="0"/>
              <a:t> packets and </a:t>
            </a:r>
            <a:r>
              <a:rPr lang="en-US" sz="2400" dirty="0" smtClean="0">
                <a:solidFill>
                  <a:srgbClr val="666699"/>
                </a:solidFill>
              </a:rPr>
              <a:t>receiving</a:t>
            </a:r>
            <a:r>
              <a:rPr lang="en-US" sz="2400" dirty="0" smtClean="0"/>
              <a:t> answers.</a:t>
            </a:r>
          </a:p>
          <a:p>
            <a:r>
              <a:rPr lang="pt-BR" sz="2400" dirty="0" smtClean="0"/>
              <a:t>Você define um conjunto de pacotes, ele os </a:t>
            </a:r>
            <a:r>
              <a:rPr lang="pt-BR" sz="2400" dirty="0" smtClean="0">
                <a:solidFill>
                  <a:srgbClr val="666699"/>
                </a:solidFill>
              </a:rPr>
              <a:t>envia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666699"/>
                </a:solidFill>
              </a:rPr>
              <a:t>recebe</a:t>
            </a:r>
            <a:r>
              <a:rPr lang="pt-BR" sz="2400" dirty="0" smtClean="0"/>
              <a:t> respostas, combina solicitações com respostas e </a:t>
            </a:r>
            <a:r>
              <a:rPr lang="pt-BR" sz="2400" dirty="0" smtClean="0">
                <a:solidFill>
                  <a:srgbClr val="666699"/>
                </a:solidFill>
              </a:rPr>
              <a:t>retorna</a:t>
            </a:r>
            <a:r>
              <a:rPr lang="pt-BR" sz="2400" dirty="0" smtClean="0"/>
              <a:t> uma lista de pares de pacotes (</a:t>
            </a:r>
            <a:r>
              <a:rPr lang="pt-BR" sz="2400" dirty="0" smtClean="0">
                <a:solidFill>
                  <a:srgbClr val="666699"/>
                </a:solidFill>
              </a:rPr>
              <a:t>solicitação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666699"/>
                </a:solidFill>
              </a:rPr>
              <a:t>resposta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pic>
        <p:nvPicPr>
          <p:cNvPr id="3074" name="Picture 2" descr="C:\Users\zegue\Documents\projects\Curso\material de apoio\Modulo 04\Modulo 04\4qgkyv4m36qp8botk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111" y="3646055"/>
            <a:ext cx="550545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torna </a:t>
            </a:r>
            <a:r>
              <a:rPr lang="pt-BR" dirty="0" err="1" smtClean="0">
                <a:solidFill>
                  <a:srgbClr val="666699"/>
                </a:solidFill>
              </a:rPr>
              <a:t>Scapy</a:t>
            </a:r>
            <a:r>
              <a:rPr lang="pt-BR" dirty="0" smtClean="0"/>
              <a:t> tão especial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Primeiro, com a maioria das outras </a:t>
            </a:r>
            <a:r>
              <a:rPr lang="pt-BR" sz="2400" dirty="0" smtClean="0">
                <a:solidFill>
                  <a:srgbClr val="666699"/>
                </a:solidFill>
              </a:rPr>
              <a:t>ferramentas de rede</a:t>
            </a:r>
            <a:r>
              <a:rPr lang="pt-BR" sz="2400" dirty="0" smtClean="0"/>
              <a:t>, você não criará algo que o autor não imaginou.</a:t>
            </a:r>
          </a:p>
          <a:p>
            <a:r>
              <a:rPr lang="pt-BR" sz="2400" dirty="0" smtClean="0"/>
              <a:t>Permite criar </a:t>
            </a:r>
            <a:r>
              <a:rPr lang="pt-BR" sz="2400" dirty="0" smtClean="0">
                <a:solidFill>
                  <a:srgbClr val="666699"/>
                </a:solidFill>
              </a:rPr>
              <a:t>exatamente</a:t>
            </a:r>
            <a:r>
              <a:rPr lang="pt-BR" sz="2400" dirty="0" smtClean="0"/>
              <a:t> os </a:t>
            </a:r>
            <a:r>
              <a:rPr lang="pt-BR" sz="2400" dirty="0" smtClean="0">
                <a:solidFill>
                  <a:srgbClr val="666699"/>
                </a:solidFill>
              </a:rPr>
              <a:t>pacotes</a:t>
            </a:r>
            <a:r>
              <a:rPr lang="pt-BR" sz="2400" dirty="0" smtClean="0"/>
              <a:t> que você deseja</a:t>
            </a:r>
          </a:p>
          <a:p>
            <a:r>
              <a:rPr lang="pt-BR" sz="2400" dirty="0" smtClean="0"/>
              <a:t>Em vez de lidar com um programa de </a:t>
            </a:r>
            <a:r>
              <a:rPr lang="pt-BR" sz="2400" dirty="0" smtClean="0">
                <a:solidFill>
                  <a:srgbClr val="666699"/>
                </a:solidFill>
              </a:rPr>
              <a:t>cem linhas C</a:t>
            </a:r>
            <a:r>
              <a:rPr lang="pt-BR" sz="2400" dirty="0" smtClean="0"/>
              <a:t>, você escreve apenas </a:t>
            </a:r>
            <a:r>
              <a:rPr lang="pt-BR" sz="2400" dirty="0" smtClean="0">
                <a:solidFill>
                  <a:srgbClr val="666699"/>
                </a:solidFill>
              </a:rPr>
              <a:t>duas linhas de </a:t>
            </a:r>
            <a:r>
              <a:rPr lang="pt-BR" sz="2400" dirty="0" err="1" smtClean="0">
                <a:solidFill>
                  <a:srgbClr val="666699"/>
                </a:solidFill>
              </a:rPr>
              <a:t>Scapy</a:t>
            </a:r>
            <a:r>
              <a:rPr lang="pt-BR" sz="2400" dirty="0" smtClean="0">
                <a:solidFill>
                  <a:srgbClr val="666699"/>
                </a:solidFill>
              </a:rPr>
              <a:t>.</a:t>
            </a:r>
            <a:endParaRPr lang="pt-BR" sz="2400" dirty="0">
              <a:solidFill>
                <a:srgbClr val="666699"/>
              </a:solidFill>
            </a:endParaRPr>
          </a:p>
        </p:txBody>
      </p:sp>
      <p:pic>
        <p:nvPicPr>
          <p:cNvPr id="4098" name="Picture 2" descr="C:\Users\zegue\Documents\projects\Curso\material de apoio\Modulo 04\Modulo 04\images (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8152" y="4010313"/>
            <a:ext cx="5441950" cy="2273300"/>
          </a:xfrm>
          <a:prstGeom prst="rect">
            <a:avLst/>
          </a:prstGeom>
          <a:noFill/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Performance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err="1" smtClean="0"/>
              <a:t>Sending</a:t>
            </a:r>
            <a:r>
              <a:rPr lang="pt-BR" sz="2400" dirty="0" smtClean="0"/>
              <a:t> </a:t>
            </a:r>
            <a:r>
              <a:rPr lang="pt-BR" sz="2400" dirty="0" err="1" smtClean="0"/>
              <a:t>invalid</a:t>
            </a:r>
            <a:r>
              <a:rPr lang="pt-BR" sz="2400" dirty="0" smtClean="0"/>
              <a:t> frames, </a:t>
            </a:r>
            <a:r>
              <a:rPr lang="pt-BR" sz="2400" dirty="0" err="1" smtClean="0"/>
              <a:t>injecting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666699"/>
                </a:solidFill>
              </a:rPr>
              <a:t>802.11 frames</a:t>
            </a:r>
            <a:r>
              <a:rPr lang="pt-BR" sz="2400" dirty="0" smtClean="0"/>
              <a:t>, </a:t>
            </a:r>
            <a:r>
              <a:rPr lang="pt-BR" sz="2400" dirty="0" err="1" smtClean="0"/>
              <a:t>combining</a:t>
            </a:r>
            <a:r>
              <a:rPr lang="pt-BR" sz="2400" dirty="0" smtClean="0"/>
              <a:t> </a:t>
            </a:r>
            <a:r>
              <a:rPr lang="pt-BR" sz="2400" dirty="0" err="1" smtClean="0"/>
              <a:t>techniques</a:t>
            </a:r>
            <a:r>
              <a:rPr lang="pt-BR" sz="2400" dirty="0" smtClean="0"/>
              <a:t> (VLAN </a:t>
            </a:r>
            <a:r>
              <a:rPr lang="pt-BR" sz="2400" dirty="0" err="1" smtClean="0"/>
              <a:t>hopping</a:t>
            </a:r>
            <a:r>
              <a:rPr lang="pt-BR" sz="2400" dirty="0" smtClean="0"/>
              <a:t>+</a:t>
            </a:r>
            <a:r>
              <a:rPr lang="pt-BR" sz="2400" dirty="0" smtClean="0">
                <a:solidFill>
                  <a:srgbClr val="666699"/>
                </a:solidFill>
              </a:rPr>
              <a:t>ARP </a:t>
            </a:r>
            <a:r>
              <a:rPr lang="pt-BR" sz="2400" dirty="0" err="1" smtClean="0">
                <a:solidFill>
                  <a:srgbClr val="666699"/>
                </a:solidFill>
              </a:rPr>
              <a:t>cache</a:t>
            </a:r>
            <a:r>
              <a:rPr lang="pt-BR" sz="2400" dirty="0" smtClean="0">
                <a:solidFill>
                  <a:srgbClr val="666699"/>
                </a:solidFill>
              </a:rPr>
              <a:t> </a:t>
            </a:r>
            <a:r>
              <a:rPr lang="pt-BR" sz="2400" dirty="0" err="1" smtClean="0">
                <a:solidFill>
                  <a:srgbClr val="666699"/>
                </a:solidFill>
              </a:rPr>
              <a:t>poisoning</a:t>
            </a:r>
            <a:r>
              <a:rPr lang="pt-BR" sz="2400" dirty="0" smtClean="0"/>
              <a:t>, VOIP </a:t>
            </a:r>
            <a:r>
              <a:rPr lang="pt-BR" sz="2400" dirty="0" err="1" smtClean="0"/>
              <a:t>decoding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666699"/>
                </a:solidFill>
              </a:rPr>
              <a:t>WEP </a:t>
            </a:r>
            <a:r>
              <a:rPr lang="pt-BR" sz="2400" dirty="0" err="1" smtClean="0">
                <a:solidFill>
                  <a:srgbClr val="666699"/>
                </a:solidFill>
              </a:rPr>
              <a:t>encrypted</a:t>
            </a:r>
            <a:r>
              <a:rPr lang="pt-BR" sz="2400" dirty="0" smtClean="0">
                <a:solidFill>
                  <a:srgbClr val="666699"/>
                </a:solidFill>
              </a:rPr>
              <a:t> </a:t>
            </a:r>
            <a:r>
              <a:rPr lang="pt-BR" sz="2400" dirty="0" err="1" smtClean="0">
                <a:solidFill>
                  <a:srgbClr val="666699"/>
                </a:solidFill>
              </a:rPr>
              <a:t>channel</a:t>
            </a:r>
            <a:r>
              <a:rPr lang="pt-BR" sz="2400" dirty="0" smtClean="0"/>
              <a:t>, …), etc.</a:t>
            </a:r>
            <a:endParaRPr lang="pt-BR" sz="2400" dirty="0"/>
          </a:p>
        </p:txBody>
      </p:sp>
      <p:pic>
        <p:nvPicPr>
          <p:cNvPr id="5122" name="Picture 2" descr="C:\Users\zegue\Documents\projects\Curso\material de apoio\Modulo 04\Modulo 04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442" y="3161434"/>
            <a:ext cx="4375150" cy="2825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zegue\Documents\projects\Curso\material de apoio\Modulo 04\Modulo 04\blog-11aa49118ddd3ac85efc58a9c388cc09-539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3197" y="3952009"/>
            <a:ext cx="5975350" cy="1244600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Quick</a:t>
            </a:r>
            <a:r>
              <a:rPr lang="pt-BR" b="1" dirty="0" smtClean="0"/>
              <a:t> demo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pic>
        <p:nvPicPr>
          <p:cNvPr id="2050" name="Picture 2" descr="C:\Users\zegue\Documents\projects\Curso\material de apoio\Modulo 04\Modulo 04\images\2545c180-8f8d-11e9-8a37-2457af6e33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592" y="2694430"/>
            <a:ext cx="3416815" cy="1469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pacote ICMP </a:t>
            </a:r>
            <a:endParaRPr lang="pt-BR" dirty="0"/>
          </a:p>
        </p:txBody>
      </p:sp>
      <p:pic>
        <p:nvPicPr>
          <p:cNvPr id="1026" name="Picture 2" descr="C:\Users\zegue\Documents\projects\Curso\material de apoio\Modulo 04\Modulo 04\images\ic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3208482"/>
            <a:ext cx="7357345" cy="294293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32873" y="1560945"/>
            <a:ext cx="9919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err="1" smtClean="0"/>
              <a:t>Echo</a:t>
            </a:r>
            <a:r>
              <a:rPr lang="pt-BR" dirty="0" smtClean="0"/>
              <a:t> </a:t>
            </a:r>
            <a:r>
              <a:rPr lang="pt-BR" dirty="0" err="1" smtClean="0"/>
              <a:t>Request</a:t>
            </a:r>
            <a:r>
              <a:rPr lang="pt-BR" dirty="0" smtClean="0"/>
              <a:t> / </a:t>
            </a:r>
            <a:r>
              <a:rPr lang="pt-BR" dirty="0" err="1" smtClean="0"/>
              <a:t>Reply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Mensagens para funções de teste e controle da rede, caso a maquina esteja ligada ira responder com um </a:t>
            </a:r>
            <a:r>
              <a:rPr lang="pt-BR" dirty="0" err="1" smtClean="0"/>
              <a:t>reply</a:t>
            </a:r>
            <a:r>
              <a:rPr lang="pt-BR" dirty="0" smtClean="0"/>
              <a:t> e se estiver inalcançável  </a:t>
            </a:r>
            <a:r>
              <a:rPr lang="pt-BR" dirty="0" err="1" smtClean="0"/>
              <a:t>request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Usadas pelo comando PING</a:t>
            </a:r>
          </a:p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sobre os dados do </a:t>
            </a:r>
            <a:r>
              <a:rPr lang="pt-BR" dirty="0" err="1" smtClean="0"/>
              <a:t>packet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Construindo security tools em python</a:t>
            </a:r>
            <a:endParaRPr lang="en-US" dirty="0"/>
          </a:p>
        </p:txBody>
      </p:sp>
      <p:pic>
        <p:nvPicPr>
          <p:cNvPr id="1026" name="Picture 2" descr="C:\Users\zegue\Documents\projects\Curso\material de apoio\Modulo 04\Modulo 04\images\Anotação 2019-11-26 1001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420" y="933419"/>
            <a:ext cx="77787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800</Words>
  <Application>WPS Presentation</Application>
  <PresentationFormat>Personalizar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Default Design</vt:lpstr>
      <vt:lpstr>Manipulação de pacotes de rede com Scapy</vt:lpstr>
      <vt:lpstr>Introdução ao scapy</vt:lpstr>
      <vt:lpstr>Utilidades</vt:lpstr>
      <vt:lpstr>Definição</vt:lpstr>
      <vt:lpstr>O que torna Scapy tão especial</vt:lpstr>
      <vt:lpstr>Performance </vt:lpstr>
      <vt:lpstr>Quick demo</vt:lpstr>
      <vt:lpstr>Estrutura do pacote ICMP </vt:lpstr>
      <vt:lpstr>Controle sobre os dados do packet</vt:lpstr>
      <vt:lpstr>HTTP packet</vt:lpstr>
      <vt:lpstr>Como montar um pacote HTTP em scapy</vt:lpstr>
      <vt:lpstr>Scapy packet manipulation</vt:lpstr>
      <vt:lpstr>Enviado pacotes com scapy</vt:lpstr>
      <vt:lpstr>Enviado pacotes com scapy</vt:lpstr>
      <vt:lpstr>Enviando e recebendo pacotes (sr)</vt:lpstr>
      <vt:lpstr>Enviando e recebendo pacotes (sr)</vt:lpstr>
      <vt:lpstr>Enviando e recebendo pacotes (sr)</vt:lpstr>
      <vt:lpstr>Funções extras</vt:lpstr>
      <vt:lpstr>sniffing</vt:lpstr>
      <vt:lpstr>Exemplo 1</vt:lpstr>
      <vt:lpstr>Exemplo 2</vt:lpstr>
      <vt:lpstr>Exemplo 3</vt:lpstr>
      <vt:lpstr>Exemplo 4</vt:lpstr>
      <vt:lpstr>Asynchronous Sniffing</vt:lpstr>
      <vt:lpstr>Exemplo 1</vt:lpstr>
      <vt:lpstr>Filtros (Berkeley Packet Filter (BPF))</vt:lpstr>
      <vt:lpstr>Exemplo 1</vt:lpstr>
      <vt:lpstr>Exemplo 2 – capture telnet connection</vt:lpstr>
      <vt:lpstr>Importando e exportando dados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Programação Orientada a Objetos - POO </dc:title>
  <dc:creator>mh4x0f</dc:creator>
  <cp:lastModifiedBy>mh4x0f</cp:lastModifiedBy>
  <cp:revision>74</cp:revision>
  <dcterms:created xsi:type="dcterms:W3CDTF">2018-12-23T23:30:43Z</dcterms:created>
  <dcterms:modified xsi:type="dcterms:W3CDTF">2019-11-26T17:16:21Z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1046-10.1.0.6757</vt:lpwstr>
  </property>
</Properties>
</file>