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6GoA2a4ZaNoZ2LnLN1xeSKiOq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C6B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5795" l="18651" r="14007" t="0"/>
          <a:stretch/>
        </p:blipFill>
        <p:spPr>
          <a:xfrm>
            <a:off x="-15552" y="0"/>
            <a:ext cx="9937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664968" y="6331632"/>
            <a:ext cx="45990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pt-BR" sz="1600">
                <a:solidFill>
                  <a:schemeClr val="lt1"/>
                </a:solidFill>
              </a:rPr>
              <a:t>XXXXXXXXXXXXXX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74442" y="395953"/>
            <a:ext cx="40905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PROPOSTA | PROJETO DE UMA RESIDÊNCIA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344488" y="836712"/>
            <a:ext cx="8771046" cy="5463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01 - ARQUITETURA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xxxxxx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02 – COMPLEMENTARES (Estrutural/Hidro/Elétrico)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xxxxxxx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03 – INTERIORES</a:t>
            </a:r>
            <a:endParaRPr/>
          </a:p>
          <a:p>
            <a:pPr indent="0" lvl="1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xxxxxxxxx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ACOMPANHAMENTO DE OBRA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Valor por visita R$ xxxxxx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DAS CONDIÇÕES DE PAGAMENTO: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PACOTE COM TODOS OS PROJETOS = 5% DE DESCONTO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 valores aprovados serão pagos da seguinte forma: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 Contratação dos Serviços 20% parcelamento do saldo restante em até 4x.</a:t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PREÇO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0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10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>
            <a:off x="574442" y="1124744"/>
            <a:ext cx="8771046" cy="415498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Prazo do projeto será proposto em cronograma, quando do início dos projetos e validado após a  sua apresentação e aprovação;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projeto será dado por finalizado após 60 dias da data do aceite do projeto entregue.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 QUALIDADE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empresa Projetista deverá ter um processo de controle de qualidade interno, com o objetivo de garantir as entregas de projeto dentro dos melhores padrões, incluindo cumprimento dos prazos e atendimento dos requisitos do cliente;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cliente poderá a qualquer momento solicitar cronogramas internos, planos de execução dos trabalhos, cópias de verificação, etc, ou seja, qualquer ferramenta que comprove que a Projetista preza pela qualidade e o melhor atendimento ao cliente;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PRAZO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1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1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/>
          <p:nvPr/>
        </p:nvSpPr>
        <p:spPr>
          <a:xfrm>
            <a:off x="574442" y="1124744"/>
            <a:ext cx="877104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 pagamentos serão efetuados através de depósito bancário ou cheque acordado em cada etapa de pagamento definido;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Caso o projeto seja interrompido ou suspenso, por solicitação do cliente, será(ão) cobrado(s) o(s) valor(es) da(s) etapa(s) trabalhada(s);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 documentos disponibilizados pelo cliente, assim como os documentos elaborados pela Projetista, são de uso restrito e deverão ser tratados com confidencialidade. Casos de uso indevido implicarão em sanções legais.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Estão incluídos nos preços indicados: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Despesas de cópias para uso interno da projetista;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 Reuniões para visita à obra ou reuniões.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CONDIÇÕES GERAIS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2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2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/>
          <p:nvPr/>
        </p:nvSpPr>
        <p:spPr>
          <a:xfrm>
            <a:off x="574442" y="888667"/>
            <a:ext cx="8771046" cy="560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Não estão incluídos nos preços indicados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Pagamento de Anotações de Responsabilidade Técnica de Projeto – RRTs e taxas;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Metragem superior a </a:t>
            </a:r>
            <a:r>
              <a:rPr lang="pt-BR" sz="1600">
                <a:solidFill>
                  <a:srgbClr val="3F3F3F"/>
                </a:solidFill>
              </a:rPr>
              <a:t>XXX </a:t>
            </a: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m² será cobrado um adicional de R$ </a:t>
            </a:r>
            <a:r>
              <a:rPr lang="pt-BR" sz="1600">
                <a:solidFill>
                  <a:srgbClr val="3F3F3F"/>
                </a:solidFill>
              </a:rPr>
              <a:t>XX</a:t>
            </a: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m².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Plotagens destinadas às reuniões de projeto, aprovação de projetos ou qualquer outro fim que não seja de uso interno do projetista;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Será necessário contratação de levantamento dos níveis do solo, devido o declive do lote.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presente orçamento não estão incluídos: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Outros serviços e projetos não constantes na presente proposta; Alterações no projeto após a aprovação de etapa concluída e entregue. Este serviço será cobrado por hora técnica. O valor da hora técnica envolvida em alterações de projeto, e serviços não constantes na proposta: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Arquiteto Coordenador R$ </a:t>
            </a:r>
            <a:r>
              <a:rPr lang="pt-BR" sz="1600">
                <a:solidFill>
                  <a:srgbClr val="3F3F3F"/>
                </a:solidFill>
              </a:rPr>
              <a:t>XXX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Colocando-nos a sua disposição, para os esclarecimentos que se fizerem necessários, firmamo-nos.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CONDIÇÕES GERAIS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13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2950" r="753" t="0"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/>
          <p:nvPr/>
        </p:nvSpPr>
        <p:spPr>
          <a:xfrm>
            <a:off x="0" y="3356992"/>
            <a:ext cx="6898838" cy="338554"/>
          </a:xfrm>
          <a:prstGeom prst="rect">
            <a:avLst/>
          </a:prstGeom>
          <a:solidFill>
            <a:srgbClr val="978B71"/>
          </a:solidFill>
          <a:ln cap="flat" cmpd="sng" w="9525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</a:rPr>
              <a:t>XXXXXXXXX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3414371" y="6309320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62626"/>
                </a:solidFill>
              </a:rPr>
              <a:t>XXXXXXX</a:t>
            </a:r>
            <a:r>
              <a:rPr b="1" lang="pt-BR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.com.br</a:t>
            </a:r>
            <a:endParaRPr b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4"/>
          <p:cNvGrpSpPr/>
          <p:nvPr/>
        </p:nvGrpSpPr>
        <p:grpSpPr>
          <a:xfrm>
            <a:off x="6033121" y="5269319"/>
            <a:ext cx="3677208" cy="1363069"/>
            <a:chOff x="5555525" y="5007564"/>
            <a:chExt cx="3677208" cy="1363069"/>
          </a:xfrm>
        </p:grpSpPr>
        <p:sp>
          <p:nvSpPr>
            <p:cNvPr id="198" name="Google Shape;198;p14"/>
            <p:cNvSpPr/>
            <p:nvPr/>
          </p:nvSpPr>
          <p:spPr>
            <a:xfrm>
              <a:off x="5555525" y="5007564"/>
              <a:ext cx="36772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CONTATO </a:t>
              </a:r>
              <a:r>
                <a:rPr b="1" lang="pt-BR" sz="1200">
                  <a:solidFill>
                    <a:schemeClr val="dk1"/>
                  </a:solidFill>
                </a:rPr>
                <a:t>XXXX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" name="Google Shape;199;p14"/>
            <p:cNvGrpSpPr/>
            <p:nvPr/>
          </p:nvGrpSpPr>
          <p:grpSpPr>
            <a:xfrm>
              <a:off x="6920915" y="5573566"/>
              <a:ext cx="2307017" cy="650833"/>
              <a:chOff x="1137602" y="5930497"/>
              <a:chExt cx="2307017" cy="650833"/>
            </a:xfrm>
          </p:grpSpPr>
          <p:pic>
            <p:nvPicPr>
              <p:cNvPr descr="C:\Users\Rubiane\Desktop\instagram.png" id="200" name="Google Shape;200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37602" y="5930497"/>
                <a:ext cx="650833" cy="6508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14"/>
              <p:cNvSpPr/>
              <p:nvPr/>
            </p:nvSpPr>
            <p:spPr>
              <a:xfrm>
                <a:off x="1170873" y="6094352"/>
                <a:ext cx="227374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p14"/>
            <p:cNvGrpSpPr/>
            <p:nvPr/>
          </p:nvGrpSpPr>
          <p:grpSpPr>
            <a:xfrm>
              <a:off x="7057203" y="5296564"/>
              <a:ext cx="2165620" cy="403560"/>
              <a:chOff x="5369759" y="6022720"/>
              <a:chExt cx="2165620" cy="403560"/>
            </a:xfrm>
          </p:grpSpPr>
          <p:sp>
            <p:nvSpPr>
              <p:cNvPr id="203" name="Google Shape;203;p14"/>
              <p:cNvSpPr/>
              <p:nvPr/>
            </p:nvSpPr>
            <p:spPr>
              <a:xfrm>
                <a:off x="6008426" y="6022720"/>
                <a:ext cx="1526953" cy="316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Resultado de imagem para pictograma whatsapp png" id="204" name="Google Shape;204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369759" y="6048021"/>
                <a:ext cx="378258" cy="3782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5" name="Google Shape;205;p14"/>
            <p:cNvSpPr/>
            <p:nvPr/>
          </p:nvSpPr>
          <p:spPr>
            <a:xfrm>
              <a:off x="7514658" y="6093634"/>
              <a:ext cx="17081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Resultado de imagem para icone facebook png" id="206" name="Google Shape;20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7296" y="6382808"/>
            <a:ext cx="266012" cy="26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2730236" y="939199"/>
            <a:ext cx="6615252" cy="558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t-BR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A1 É FORMADA POR PROFISSIONAIS COM EXPERIÊNCIAS NO RAMO DA ARQUITETURA COMERCIAL E RESIDENCIAL APAIXONADOS POR ENTENDER E COMPREENDER OS DESEJOS E SONHOS DOS SEUS CLIENTES. ESTUDAM DE FORMA CONTÍNUA NEURO-ARQUITETURA, A INFLUÊNCIA DOS AMBIENTES NA VIDA E COMPORTAMENTO HUMANO. TEM HOJE OS SEUS PROJETOS GERADOS NA PLATAFORMA BIM, ATRAVÉS DO USO DA FERRAMENTA BIM, O QUE CONFERE MAIOR CREDIBILIDADE À EXATIDÃO DOS DIVERSOS PROJETOS ENVOLVIDOS GERANDO MENORES PROBLEMAS NA OBRA.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"Acreditamos que Arquitetura deve servir as pessoas não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apenas em funcionalidade, mas também como inspiração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Vida, mesmo para aqueles que não têm olhos para isso.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Arquitetura pode ser sentida. Acreditamos que a nossa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Arquitetura está inspirando melhores ações através de um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trabalho feito com alegria e respeito àqueles que habitarão os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espaços projetados".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574442" y="315034"/>
            <a:ext cx="302433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 POUCO SOBRE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A1 ARQUITETURA ESSENCIAL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2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04" y="3054286"/>
            <a:ext cx="2508140" cy="349505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574442" y="620688"/>
            <a:ext cx="8771046" cy="62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objeto da presente proposta é do fornecimento dos serviços profissionais para o Projeto de uma Residência com aproximadamente </a:t>
            </a:r>
            <a:r>
              <a:rPr lang="pt-BR">
                <a:solidFill>
                  <a:schemeClr val="dk1"/>
                </a:solidFill>
              </a:rPr>
              <a:t>XXX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m², a ser projetado no Cond. </a:t>
            </a:r>
            <a:r>
              <a:rPr lang="pt-BR">
                <a:solidFill>
                  <a:schemeClr val="dk1"/>
                </a:solidFill>
              </a:rPr>
              <a:t>XX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na cidade de </a:t>
            </a:r>
            <a:r>
              <a:rPr lang="pt-BR">
                <a:solidFill>
                  <a:schemeClr val="dk1"/>
                </a:solidFill>
              </a:rPr>
              <a:t>XXX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SERVIÇOS A SEREM PRESTADOS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01 - ARQUITETURA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projeto 01 consiste no primeiro estágio do projeto onde trabalharemos no projeto arquitetônico, a Arquitetura da residência. Neste momento avaliaremos o terreno, insolação, funcionalidade para melhor aproveitamento do lote, distribuição dos ambientes de acordo com o programa de necessidade e desenvolvimento da fachada.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Serão entregues os seguintes itens: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Planta de ambientação com todos os ambientes com suas dimensões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 a 02 cenas em 3d da fachada da residência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executivo para execução da obra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para aprovação no Condomínio e Município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Especificação dos revestimentos, cores e acabamentos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de gesso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OBJETO DA PROPOSTA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3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3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488504" y="1340768"/>
            <a:ext cx="877104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02 - COMPLEMENTARES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projeto 02 consiste nos projetos complementares a execução da residência.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Serão entregues os seguintes itens: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elétrico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estrutural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hidrossanitário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Compatibilização dos projetos para execução de obra, revisão profunda de todas as interferências de estrutura e passagens de tubulações.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de localização dos ares-condicionados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Apoio na escolha de novas tecnologias como aquecimento de piso, energia solar entre outros...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OBJETO DA PROPOSTA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4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4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488504" y="1268760"/>
            <a:ext cx="8771046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 03 - INTERIORES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projeto 03 consiste no projeto de interiores da residência. É neste projeto que iremos pensar no uso interno da residência, trabalharemos todos os mobiliários, iluminação, cores, revestimentos, funcionalidade e estética do seu interior.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Serão entregues os seguintes itens: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Planta de ambientação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 de iluminação com especificação das luminárias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Vistas dos mobiliários com medidas gerais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Imagens 3D dos ambientes com realidade virtual no living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Especificação de cada item do mobiliário solto e fixo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Planta de revestimentos (cerâmica, papéis de parede, cores, tecidos)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Decorações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OBJETO DA PROPOSTA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5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5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567477" y="1340768"/>
            <a:ext cx="877104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Planilha de móveis fixos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Planilha de móveis soltos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Planilha de Iluminação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Planilha de revestimentos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Orçamentos de fornecedores parceiros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 visitas em lojas, durante 4 horas</a:t>
            </a:r>
            <a:endParaRPr/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OBJETO DA PROPOSTA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6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6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488504" y="1268760"/>
            <a:ext cx="877104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ACOMPANHAMENTO DE OBRA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acompanhamento de obra consiste em visitas que devem ser realizadas a obra para acompanhamento técnico e verificação se os projetos estão sendo executados conforme foram realizados.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Serão entregues os seguintes itens: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Visitas a obra conforme pacote escolhido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Relatório da visita com fotos após sua realização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Cronograma de etapas para você acompanhar se a obra está no prazo combinado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Revisão dos contratos dos prestadores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574442" y="341702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OBJETO DA PROPOSTA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7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7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574442" y="341702"/>
            <a:ext cx="86990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apresentamos os projetos: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8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8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23422" l="19731" r="41878" t="25391"/>
          <a:stretch/>
        </p:blipFill>
        <p:spPr>
          <a:xfrm>
            <a:off x="732443" y="3287927"/>
            <a:ext cx="3517372" cy="351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936" y="3761594"/>
            <a:ext cx="4568956" cy="257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2073" y="1037310"/>
            <a:ext cx="4603847" cy="258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312" y="869728"/>
            <a:ext cx="4016896" cy="225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/>
        </p:nvSpPr>
        <p:spPr>
          <a:xfrm>
            <a:off x="574442" y="341702"/>
            <a:ext cx="6898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Exemplo do projeto técnico: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9"/>
          <p:cNvCxnSpPr/>
          <p:nvPr/>
        </p:nvCxnSpPr>
        <p:spPr>
          <a:xfrm>
            <a:off x="488504" y="0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9"/>
          <p:cNvCxnSpPr/>
          <p:nvPr/>
        </p:nvCxnSpPr>
        <p:spPr>
          <a:xfrm>
            <a:off x="9345488" y="5805264"/>
            <a:ext cx="0" cy="1052736"/>
          </a:xfrm>
          <a:prstGeom prst="straightConnector1">
            <a:avLst/>
          </a:prstGeom>
          <a:noFill/>
          <a:ln cap="flat" cmpd="sng" w="57150">
            <a:solidFill>
              <a:srgbClr val="5F5F5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544" y="1052736"/>
            <a:ext cx="7843470" cy="554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3080792" y="6165304"/>
            <a:ext cx="5544600" cy="36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2018-05-17T14:08:36Z</dcterms:created>
  <dc:creator>Rubiane Schneider</dc:creator>
</cp:coreProperties>
</file>