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57" r:id="rId6"/>
    <p:sldId id="260" r:id="rId7"/>
    <p:sldId id="262" r:id="rId8"/>
    <p:sldId id="264" r:id="rId9"/>
    <p:sldId id="265" r:id="rId10"/>
    <p:sldId id="266" r:id="rId11"/>
    <p:sldId id="267" r:id="rId12"/>
    <p:sldId id="271" r:id="rId13"/>
    <p:sldId id="273" r:id="rId14"/>
    <p:sldId id="284" r:id="rId15"/>
    <p:sldId id="272" r:id="rId16"/>
    <p:sldId id="277" r:id="rId17"/>
    <p:sldId id="278" r:id="rId18"/>
    <p:sldId id="281" r:id="rId19"/>
    <p:sldId id="282" r:id="rId20"/>
    <p:sldId id="274" r:id="rId21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D97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Clique para editar o estilo do título mestre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Clique para editar os estilos do texto mestre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pt-BR">
                <a:solidFill>
                  <a:schemeClr val="bg1"/>
                </a:solidFill>
                <a:effectLst/>
              </a:rPr>
              <a:t>Programação Orientada a Objetos - POO</a:t>
            </a:r>
            <a:r>
              <a:rPr lang="en-US" altLang="pt-BR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altLang="pt-BR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330" y="4764723"/>
            <a:ext cx="9144000" cy="1655762"/>
          </a:xfrm>
        </p:spPr>
        <p:txBody>
          <a:bodyPr/>
          <a:p>
            <a:r>
              <a:rPr lang="en-US" altLang="pt-BR">
                <a:solidFill>
                  <a:schemeClr val="bg1"/>
                </a:solidFill>
              </a:rPr>
              <a:t>Construindo security tools em python [Red Team]</a:t>
            </a:r>
            <a:endParaRPr lang="en-US" altLang="pt-BR">
              <a:solidFill>
                <a:schemeClr val="bg1"/>
              </a:solidFill>
            </a:endParaRPr>
          </a:p>
          <a:p>
            <a:r>
              <a:rPr lang="en-US" altLang="pt-BR">
                <a:solidFill>
                  <a:schemeClr val="bg1"/>
                </a:solidFill>
              </a:rPr>
              <a:t>Marcos Bomfim (mh4x0f)</a:t>
            </a:r>
            <a:endParaRPr lang="en-US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pt-BR"/>
              <a:t>E</a:t>
            </a:r>
            <a:r>
              <a:rPr lang="pt-BR" altLang="en-US"/>
              <a:t>ncapsulamento de dados</a:t>
            </a:r>
            <a:endParaRPr lang="pt-B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pt-BR"/>
              <a:t>P</a:t>
            </a:r>
            <a:r>
              <a:rPr lang="pt-BR" altLang="en-US"/>
              <a:t>roteção dos </a:t>
            </a:r>
            <a:r>
              <a:rPr lang="pt-BR" altLang="en-US">
                <a:solidFill>
                  <a:srgbClr val="666699"/>
                </a:solidFill>
              </a:rPr>
              <a:t>atributos </a:t>
            </a:r>
            <a:r>
              <a:rPr lang="pt-BR" altLang="en-US"/>
              <a:t>ou métodos de uma </a:t>
            </a:r>
            <a:r>
              <a:rPr lang="pt-BR" altLang="en-US">
                <a:solidFill>
                  <a:srgbClr val="666699"/>
                </a:solidFill>
              </a:rPr>
              <a:t>classe</a:t>
            </a:r>
            <a:r>
              <a:rPr lang="en-US" altLang="pt-BR"/>
              <a:t>.</a:t>
            </a:r>
            <a:endParaRPr lang="en-US" altLang="pt-BR"/>
          </a:p>
          <a:p>
            <a:r>
              <a:rPr lang="en-US" altLang="pt-BR"/>
              <a:t>Em </a:t>
            </a:r>
            <a:r>
              <a:rPr lang="en-US" altLang="pt-BR">
                <a:solidFill>
                  <a:srgbClr val="666699"/>
                </a:solidFill>
              </a:rPr>
              <a:t>Python</a:t>
            </a:r>
            <a:r>
              <a:rPr lang="en-US" altLang="pt-BR"/>
              <a:t> existem somente o </a:t>
            </a:r>
            <a:r>
              <a:rPr lang="en-US" altLang="pt-BR">
                <a:solidFill>
                  <a:srgbClr val="666699"/>
                </a:solidFill>
              </a:rPr>
              <a:t>public</a:t>
            </a:r>
            <a:r>
              <a:rPr lang="en-US" altLang="pt-BR"/>
              <a:t> e o </a:t>
            </a:r>
            <a:r>
              <a:rPr lang="en-US" altLang="pt-BR">
                <a:solidFill>
                  <a:srgbClr val="666699"/>
                </a:solidFill>
              </a:rPr>
              <a:t>private</a:t>
            </a:r>
            <a:r>
              <a:rPr lang="en-US" altLang="pt-BR"/>
              <a:t> </a:t>
            </a:r>
            <a:endParaRPr lang="en-US" altLang="pt-BR"/>
          </a:p>
        </p:txBody>
      </p:sp>
      <p:sp>
        <p:nvSpPr>
          <p:cNvPr id="4" name="TextBox 3"/>
          <p:cNvSpPr txBox="1"/>
          <p:nvPr/>
        </p:nvSpPr>
        <p:spPr>
          <a:xfrm>
            <a:off x="915670" y="2829560"/>
            <a:ext cx="103612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2400">
                <a:solidFill>
                  <a:srgbClr val="00B050"/>
                </a:solidFill>
              </a:rPr>
              <a:t>class</a:t>
            </a:r>
            <a:r>
              <a:rPr lang="pt-BR" altLang="en-US" sz="2400"/>
              <a:t> </a:t>
            </a:r>
            <a:r>
              <a:rPr lang="en-US" altLang="pt-BR" sz="2400">
                <a:solidFill>
                  <a:schemeClr val="accent2">
                    <a:lumMod val="75000"/>
                  </a:schemeClr>
                </a:solidFill>
              </a:rPr>
              <a:t>Veiculo</a:t>
            </a:r>
            <a:r>
              <a:rPr lang="pt-BR" altLang="en-US" sz="2400"/>
              <a:t>:</a:t>
            </a:r>
            <a:endParaRPr lang="pt-BR" altLang="en-US" sz="2400"/>
          </a:p>
          <a:p>
            <a:r>
              <a:rPr lang="pt-BR" altLang="en-US" sz="2400"/>
              <a:t>      </a:t>
            </a:r>
            <a:r>
              <a:rPr lang="en-US" altLang="pt-BR" sz="2400"/>
              <a:t>placa</a:t>
            </a:r>
            <a:r>
              <a:rPr lang="pt-BR" altLang="en-US" sz="2400"/>
              <a:t> = </a:t>
            </a:r>
            <a:r>
              <a:rPr lang="en-US" altLang="pt-BR" sz="2400">
                <a:solidFill>
                  <a:srgbClr val="0070C0"/>
                </a:solidFill>
              </a:rPr>
              <a:t>“ABC1234”</a:t>
            </a:r>
            <a:r>
              <a:rPr lang="pt-BR" altLang="en-US" sz="2400"/>
              <a:t> # atributo publico</a:t>
            </a:r>
            <a:endParaRPr lang="pt-BR" altLang="en-US" sz="2400"/>
          </a:p>
          <a:p>
            <a:r>
              <a:rPr lang="pt-BR" altLang="en-US" sz="2400"/>
              <a:t>      __</a:t>
            </a:r>
            <a:r>
              <a:rPr lang="en-US" altLang="pt-BR" sz="2400"/>
              <a:t>renavam</a:t>
            </a:r>
            <a:r>
              <a:rPr lang="pt-BR" altLang="en-US" sz="2400"/>
              <a:t> = </a:t>
            </a:r>
            <a:r>
              <a:rPr lang="pt-BR" altLang="en-US" sz="2400">
                <a:solidFill>
                  <a:srgbClr val="002060"/>
                </a:solidFill>
              </a:rPr>
              <a:t>60000000</a:t>
            </a:r>
            <a:r>
              <a:rPr lang="pt-BR" altLang="en-US" sz="2400"/>
              <a:t> # atributo privado a class </a:t>
            </a:r>
            <a:r>
              <a:rPr lang="en-US" altLang="pt-BR" sz="2400">
                <a:solidFill>
                  <a:schemeClr val="tx1"/>
                </a:solidFill>
                <a:sym typeface="+mn-ea"/>
              </a:rPr>
              <a:t>Veiculo</a:t>
            </a:r>
            <a:endParaRPr lang="en-US" altLang="pt-BR" sz="24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5" name="Imagem 4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0385" y="4335145"/>
            <a:ext cx="4150995" cy="21628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m 3" descr="estudo-de-caso-anim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0680" y="2639060"/>
            <a:ext cx="5237480" cy="4065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r>
              <a:rPr lang="pt-BR" altLang="en-US"/>
              <a:t>Herança </a:t>
            </a:r>
            <a:endParaRPr lang="pt-B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p>
            <a:r>
              <a:rPr lang="en-US" altLang="pt-BR"/>
              <a:t>A</a:t>
            </a:r>
            <a:r>
              <a:rPr lang="pt-BR" altLang="en-US"/>
              <a:t> nova classe </a:t>
            </a:r>
            <a:r>
              <a:rPr lang="pt-BR" altLang="en-US">
                <a:solidFill>
                  <a:srgbClr val="666699"/>
                </a:solidFill>
              </a:rPr>
              <a:t>herda</a:t>
            </a:r>
            <a:r>
              <a:rPr lang="pt-BR" altLang="en-US"/>
              <a:t> os </a:t>
            </a:r>
            <a:r>
              <a:rPr lang="pt-BR" altLang="en-US">
                <a:solidFill>
                  <a:srgbClr val="666699"/>
                </a:solidFill>
              </a:rPr>
              <a:t>atributos</a:t>
            </a:r>
            <a:r>
              <a:rPr lang="pt-BR" altLang="en-US"/>
              <a:t> e </a:t>
            </a:r>
            <a:r>
              <a:rPr lang="pt-BR" altLang="en-US">
                <a:solidFill>
                  <a:srgbClr val="666699"/>
                </a:solidFill>
              </a:rPr>
              <a:t>comportamentos</a:t>
            </a:r>
            <a:r>
              <a:rPr lang="pt-BR" altLang="en-US"/>
              <a:t> </a:t>
            </a:r>
            <a:r>
              <a:rPr lang="en-US" altLang="pt-BR"/>
              <a:t>da </a:t>
            </a:r>
            <a:r>
              <a:rPr lang="pt-BR" altLang="en-US">
                <a:solidFill>
                  <a:srgbClr val="666699"/>
                </a:solidFill>
              </a:rPr>
              <a:t>classe existente</a:t>
            </a:r>
            <a:endParaRPr lang="pt-BR" altLang="en-US"/>
          </a:p>
          <a:p>
            <a:r>
              <a:rPr lang="en-US" altLang="pt-BR"/>
              <a:t>P</a:t>
            </a:r>
            <a:r>
              <a:rPr lang="pt-BR" altLang="en-US"/>
              <a:t>ermite a </a:t>
            </a:r>
            <a:r>
              <a:rPr lang="pt-BR" altLang="en-US">
                <a:solidFill>
                  <a:srgbClr val="666699"/>
                </a:solidFill>
              </a:rPr>
              <a:t>reutilização de código</a:t>
            </a:r>
            <a:r>
              <a:rPr lang="pt-BR" altLang="en-US"/>
              <a:t> </a:t>
            </a:r>
            <a:endParaRPr lang="pt-BR" altLang="en-US"/>
          </a:p>
          <a:p>
            <a:r>
              <a:rPr lang="en-US" altLang="pt-BR"/>
              <a:t>A</a:t>
            </a:r>
            <a:r>
              <a:rPr lang="pt-BR" altLang="en-US"/>
              <a:t>contece quando duas </a:t>
            </a:r>
            <a:endParaRPr lang="pt-BR" altLang="en-US"/>
          </a:p>
          <a:p>
            <a:pPr marL="0" indent="0">
              <a:buNone/>
            </a:pPr>
            <a:r>
              <a:rPr lang="pt-BR" altLang="en-US">
                <a:solidFill>
                  <a:srgbClr val="666699"/>
                </a:solidFill>
              </a:rPr>
              <a:t>   classes são próximas</a:t>
            </a:r>
            <a:endParaRPr lang="pt-BR" altLang="en-US"/>
          </a:p>
          <a:p>
            <a:r>
              <a:rPr lang="pt-BR" altLang="en-US"/>
              <a:t>Herança </a:t>
            </a:r>
            <a:r>
              <a:rPr lang="pt-BR" altLang="en-US">
                <a:solidFill>
                  <a:srgbClr val="666699"/>
                </a:solidFill>
              </a:rPr>
              <a:t>múltipla</a:t>
            </a:r>
            <a:r>
              <a:rPr lang="pt-BR" altLang="en-US"/>
              <a:t> </a:t>
            </a:r>
            <a:endParaRPr lang="pt-BR" altLang="en-US"/>
          </a:p>
          <a:p>
            <a:endParaRPr lang="pt-B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pt-BR"/>
              <a:t>Herança Exemplo</a:t>
            </a:r>
            <a:endParaRPr lang="en-US" altLang="pt-BR"/>
          </a:p>
        </p:txBody>
      </p:sp>
      <p:pic>
        <p:nvPicPr>
          <p:cNvPr id="4" name="Imagem 3" descr="Abstracao_Heranca_Encapsulamento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675" y="1787525"/>
            <a:ext cx="8248650" cy="42856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pt-BR"/>
              <a:t>Herança Multipla</a:t>
            </a:r>
            <a:endParaRPr lang="en-US" altLang="pt-BR"/>
          </a:p>
        </p:txBody>
      </p:sp>
      <p:pic>
        <p:nvPicPr>
          <p:cNvPr id="4" name="Imagem 3" descr="heran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3090" y="1315085"/>
            <a:ext cx="5925820" cy="50965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pt-BR"/>
              <a:t>Polimorfismo</a:t>
            </a:r>
            <a:endParaRPr lang="en-US" alt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p>
            <a:r>
              <a:rPr lang="pt-BR" altLang="en-US"/>
              <a:t>O </a:t>
            </a:r>
            <a:r>
              <a:rPr lang="pt-BR" altLang="en-US">
                <a:solidFill>
                  <a:srgbClr val="666699"/>
                </a:solidFill>
              </a:rPr>
              <a:t>polimorfismo </a:t>
            </a:r>
            <a:r>
              <a:rPr lang="pt-BR" altLang="en-US"/>
              <a:t>é uma palavra que deriva do Grego que significa “algo que </a:t>
            </a:r>
            <a:r>
              <a:rPr lang="pt-BR" altLang="en-US">
                <a:solidFill>
                  <a:srgbClr val="666699"/>
                </a:solidFill>
              </a:rPr>
              <a:t>assume muitas formas</a:t>
            </a:r>
            <a:r>
              <a:rPr lang="pt-BR" altLang="en-US"/>
              <a:t>”</a:t>
            </a:r>
            <a:r>
              <a:rPr lang="en-US" altLang="pt-BR"/>
              <a:t>.</a:t>
            </a:r>
            <a:endParaRPr lang="en-US" altLang="pt-BR"/>
          </a:p>
        </p:txBody>
      </p:sp>
      <p:pic>
        <p:nvPicPr>
          <p:cNvPr id="4" name="Imagem 3" descr="Polimorfismo_ClassesAbstratas_Interfaces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7675" y="2771140"/>
            <a:ext cx="6725920" cy="37636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Sobreposição de métodos </a:t>
            </a:r>
            <a:endParaRPr lang="pt-BR" altLang="en-US"/>
          </a:p>
        </p:txBody>
      </p:sp>
      <p:pic>
        <p:nvPicPr>
          <p:cNvPr id="4" name="Imagem 3" descr="image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5975" y="1417955"/>
            <a:ext cx="8019415" cy="51060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softEdge rad="3175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Imagem 7" descr="Screenshot_20181116_1928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4175" y="1278255"/>
            <a:ext cx="9304020" cy="5374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pt-BR"/>
              <a:t>Mé</a:t>
            </a:r>
            <a:r>
              <a:rPr lang="pt-BR" altLang="en-US"/>
              <a:t>todos abstratos </a:t>
            </a:r>
            <a:r>
              <a:rPr lang="en-US" altLang="pt-BR"/>
              <a:t>[python 2.7]</a:t>
            </a:r>
            <a:endParaRPr lang="en-US" alt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3055" y="4158615"/>
            <a:ext cx="4417695" cy="2367915"/>
          </a:xfrm>
        </p:spPr>
        <p:txBody>
          <a:bodyPr/>
          <a:p>
            <a:r>
              <a:rPr lang="en-US" altLang="pt-BR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Atribuição d. class</a:t>
            </a:r>
            <a:endParaRPr lang="en-US" altLang="pt-BR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pt-BR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Método abstrato</a:t>
            </a:r>
            <a:endParaRPr lang="en-US" altLang="pt-BR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pt-BR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C. class Herdeira</a:t>
            </a:r>
            <a:endParaRPr lang="en-US" altLang="pt-BR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pt-BR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Instância</a:t>
            </a:r>
            <a:endParaRPr lang="en-US" altLang="pt-BR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2786380" y="3265805"/>
            <a:ext cx="3926840" cy="962660"/>
          </a:xfrm>
          <a:prstGeom prst="round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6" name="Retângulo arredondado 5"/>
          <p:cNvSpPr/>
          <p:nvPr/>
        </p:nvSpPr>
        <p:spPr>
          <a:xfrm>
            <a:off x="2378075" y="5142230"/>
            <a:ext cx="2207260" cy="547370"/>
          </a:xfrm>
          <a:prstGeom prst="roundRect">
            <a:avLst/>
          </a:prstGeom>
          <a:noFill/>
          <a:ln w="12700" cmpd="sng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7" name="Retângulo arredondado 6"/>
          <p:cNvSpPr/>
          <p:nvPr/>
        </p:nvSpPr>
        <p:spPr>
          <a:xfrm>
            <a:off x="2786380" y="2192655"/>
            <a:ext cx="3161665" cy="377825"/>
          </a:xfrm>
          <a:prstGeom prst="roundRect">
            <a:avLst/>
          </a:prstGeom>
          <a:noFill/>
          <a:ln w="12700" cmpd="sng">
            <a:solidFill>
              <a:srgbClr val="00B05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9" name="Retângulo arredondado 8"/>
          <p:cNvSpPr/>
          <p:nvPr/>
        </p:nvSpPr>
        <p:spPr>
          <a:xfrm>
            <a:off x="2489835" y="4486910"/>
            <a:ext cx="2207260" cy="547370"/>
          </a:xfrm>
          <a:prstGeom prst="roundRect">
            <a:avLst/>
          </a:prstGeom>
          <a:noFill/>
          <a:ln w="12700" cmpd="sng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pt-BR"/>
              <a:t>Métodos abstrátos [python3] </a:t>
            </a:r>
            <a:endParaRPr lang="en-US" altLang="pt-BR"/>
          </a:p>
        </p:txBody>
      </p:sp>
      <p:pic>
        <p:nvPicPr>
          <p:cNvPr id="10" name="Content Placeholder 9" descr="Screenshot_20181116_195714"/>
          <p:cNvPicPr>
            <a:picLocks noChangeAspect="1"/>
          </p:cNvPicPr>
          <p:nvPr>
            <p:ph idx="1"/>
          </p:nvPr>
        </p:nvPicPr>
        <p:blipFill>
          <a:blip r:embed="rId1"/>
          <a:srcRect r="290" b="37721"/>
          <a:stretch>
            <a:fillRect/>
          </a:stretch>
        </p:blipFill>
        <p:spPr>
          <a:xfrm>
            <a:off x="1061085" y="1417955"/>
            <a:ext cx="10385425" cy="481711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/>
        </p:nvSpPr>
        <p:spPr>
          <a:xfrm>
            <a:off x="6663055" y="2493010"/>
            <a:ext cx="4417695" cy="23679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pt-BR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Atribuição d. class</a:t>
            </a:r>
            <a:endParaRPr lang="en-US" altLang="pt-BR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pt-BR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Método abstrato</a:t>
            </a:r>
            <a:endParaRPr lang="en-US" altLang="pt-BR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en-US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altLang="pt-BR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lass Herdeira</a:t>
            </a:r>
            <a:endParaRPr lang="en-US" altLang="pt-BR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pt-BR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Instância</a:t>
            </a:r>
            <a:endParaRPr lang="en-US" altLang="pt-BR"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2233295" y="3195955"/>
            <a:ext cx="4231640" cy="962660"/>
          </a:xfrm>
          <a:prstGeom prst="round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6" name="Retângulo arredondado 5"/>
          <p:cNvSpPr/>
          <p:nvPr/>
        </p:nvSpPr>
        <p:spPr>
          <a:xfrm>
            <a:off x="1769745" y="5219065"/>
            <a:ext cx="3364865" cy="547370"/>
          </a:xfrm>
          <a:prstGeom prst="roundRect">
            <a:avLst/>
          </a:prstGeom>
          <a:noFill/>
          <a:ln w="12700" cmpd="sng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7" name="Retângulo arredondado 6"/>
          <p:cNvSpPr/>
          <p:nvPr/>
        </p:nvSpPr>
        <p:spPr>
          <a:xfrm>
            <a:off x="3303270" y="2051685"/>
            <a:ext cx="3161665" cy="377825"/>
          </a:xfrm>
          <a:prstGeom prst="roundRect">
            <a:avLst/>
          </a:prstGeom>
          <a:noFill/>
          <a:ln w="12700" cmpd="sng">
            <a:solidFill>
              <a:srgbClr val="00B05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9" name="Retângulo arredondado 8"/>
          <p:cNvSpPr/>
          <p:nvPr/>
        </p:nvSpPr>
        <p:spPr>
          <a:xfrm>
            <a:off x="1769745" y="4441190"/>
            <a:ext cx="2519680" cy="547370"/>
          </a:xfrm>
          <a:prstGeom prst="roundRect">
            <a:avLst/>
          </a:prstGeom>
          <a:noFill/>
          <a:ln w="12700" cmpd="sng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pt-BR"/>
              <a:t>Retorno do python no terminal </a:t>
            </a:r>
            <a:endParaRPr lang="en-US" altLang="pt-BR"/>
          </a:p>
        </p:txBody>
      </p:sp>
      <p:pic>
        <p:nvPicPr>
          <p:cNvPr id="8" name="Imagem 7" descr="Screenshot_20181116_2001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810" y="2204085"/>
            <a:ext cx="10943590" cy="24504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pt-BR"/>
              <a:t>Referências</a:t>
            </a:r>
            <a:endParaRPr lang="en-US" alt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pt-BR" altLang="en-US" sz="2000">
                <a:sym typeface="+mn-ea"/>
              </a:rPr>
              <a:t>https://www.devmedia.com.br/polimorfismo-classes-abstratas-e-interfaces-fundamentos-da-poo-em-java/26387</a:t>
            </a:r>
            <a:endParaRPr lang="pt-BR" altLang="en-US" sz="2000">
              <a:sym typeface="+mn-ea"/>
            </a:endParaRPr>
          </a:p>
          <a:p>
            <a:r>
              <a:rPr lang="pt-BR" altLang="en-US" sz="2000"/>
              <a:t>https://www.devmedia.com.br/sobrecarga-e-sobreposicao-de-metodos-em-orientacao-a-objetos/33066</a:t>
            </a:r>
            <a:endParaRPr lang="pt-BR" altLang="en-US" sz="2000"/>
          </a:p>
          <a:p>
            <a:r>
              <a:rPr lang="pt-BR" altLang="en-US" sz="2000"/>
              <a:t>http://jkolb.com.br/heranca-2/</a:t>
            </a:r>
            <a:endParaRPr lang="pt-BR" altLang="en-US" sz="2000"/>
          </a:p>
          <a:p>
            <a:r>
              <a:rPr lang="pt-BR" altLang="en-US" sz="2000"/>
              <a:t>https://www.welt.de/img/wirtschaft/mobile169339395/7702509127-ci102l-w1024/Hacker-planen-Angriffe-auf-Atomanlagen.jpg</a:t>
            </a:r>
            <a:endParaRPr lang="pt-BR" altLang="en-US" sz="2000"/>
          </a:p>
          <a:p>
            <a:r>
              <a:rPr lang="pt-BR" altLang="en-US" sz="2000"/>
              <a:t>https://morettic.com.br/wp2/poo/poo-classes-abstratas/</a:t>
            </a:r>
            <a:endParaRPr lang="pt-BR" altLang="en-US" sz="2000"/>
          </a:p>
          <a:p>
            <a:r>
              <a:rPr lang="pt-BR" altLang="en-US" sz="2000"/>
              <a:t>http://www.webmaster.pt/wp-content/uploads/2010/05/estudo-de-caso-animal.jpg</a:t>
            </a:r>
            <a:endParaRPr lang="pt-BR" alt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O que é Orientação a </a:t>
            </a:r>
            <a:r>
              <a:rPr lang="pt-BR" altLang="en-US">
                <a:solidFill>
                  <a:srgbClr val="666699"/>
                </a:solidFill>
              </a:rPr>
              <a:t>Objetos</a:t>
            </a:r>
            <a:r>
              <a:rPr lang="en-US" altLang="pt-BR"/>
              <a:t>?</a:t>
            </a:r>
            <a:endParaRPr lang="en-US" alt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pt-BR"/>
              <a:t>C</a:t>
            </a:r>
            <a:r>
              <a:rPr lang="pt-BR" altLang="en-US"/>
              <a:t>lassificar , organizar e abstrair </a:t>
            </a:r>
            <a:r>
              <a:rPr lang="pt-BR" altLang="en-US">
                <a:solidFill>
                  <a:srgbClr val="666699"/>
                </a:solidFill>
              </a:rPr>
              <a:t>coisas</a:t>
            </a:r>
            <a:r>
              <a:rPr lang="pt-BR" altLang="en-US"/>
              <a:t>. </a:t>
            </a:r>
            <a:endParaRPr lang="pt-BR" altLang="en-US"/>
          </a:p>
          <a:p>
            <a:r>
              <a:rPr lang="en-US" altLang="pt-BR"/>
              <a:t>A</a:t>
            </a:r>
            <a:r>
              <a:rPr lang="pt-BR" altLang="en-US"/>
              <a:t>proximar o mundo</a:t>
            </a:r>
            <a:r>
              <a:rPr lang="pt-BR" altLang="en-US">
                <a:solidFill>
                  <a:srgbClr val="666699"/>
                </a:solidFill>
              </a:rPr>
              <a:t> real</a:t>
            </a:r>
            <a:r>
              <a:rPr lang="pt-BR" altLang="en-US"/>
              <a:t> e o mundo </a:t>
            </a:r>
            <a:r>
              <a:rPr lang="pt-BR" altLang="en-US">
                <a:solidFill>
                  <a:srgbClr val="666699"/>
                </a:solidFill>
              </a:rPr>
              <a:t>virtual</a:t>
            </a:r>
            <a:endParaRPr lang="pt-BR" altLang="en-US"/>
          </a:p>
          <a:p>
            <a:endParaRPr lang="pt-BR" altLang="en-US"/>
          </a:p>
        </p:txBody>
      </p:sp>
      <p:pic>
        <p:nvPicPr>
          <p:cNvPr id="6" name="Imagem 5" descr="logo-2-1024x6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9855" y="3046095"/>
            <a:ext cx="5386705" cy="3230245"/>
          </a:xfrm>
          <a:prstGeom prst="rect">
            <a:avLst/>
          </a:prstGeom>
        </p:spPr>
      </p:pic>
      <p:pic>
        <p:nvPicPr>
          <p:cNvPr id="7" name="Imagem 6" descr="programming-cla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370" y="3046095"/>
            <a:ext cx="3131820" cy="34156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Seta para baixo 8"/>
          <p:cNvSpPr/>
          <p:nvPr/>
        </p:nvSpPr>
        <p:spPr>
          <a:xfrm>
            <a:off x="1227455" y="1417955"/>
            <a:ext cx="2144395" cy="5237480"/>
          </a:xfrm>
          <a:prstGeom prst="downArrow">
            <a:avLst/>
          </a:prstGeom>
          <a:solidFill>
            <a:schemeClr val="tx2">
              <a:lumMod val="85000"/>
              <a:lumOff val="1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r>
              <a:rPr lang="en-US" altLang="pt-BR"/>
              <a:t>Um pouco da história</a:t>
            </a:r>
            <a:endParaRPr lang="en-US" altLang="pt-BR"/>
          </a:p>
        </p:txBody>
      </p:sp>
      <p:sp>
        <p:nvSpPr>
          <p:cNvPr id="4" name="Retângulo arredondado 3"/>
          <p:cNvSpPr/>
          <p:nvPr/>
        </p:nvSpPr>
        <p:spPr>
          <a:xfrm>
            <a:off x="1266825" y="1568450"/>
            <a:ext cx="2066290" cy="751205"/>
          </a:xfrm>
          <a:prstGeom prst="roundRect">
            <a:avLst/>
          </a:prstGeom>
          <a:gradFill flip="none" rotWithShape="1"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pt-BR"/>
              <a:t>Programação baixo nível</a:t>
            </a:r>
            <a:endParaRPr lang="en-US" altLang="pt-BR"/>
          </a:p>
        </p:txBody>
      </p:sp>
      <p:sp>
        <p:nvSpPr>
          <p:cNvPr id="5" name="Retângulo arredondado 4"/>
          <p:cNvSpPr/>
          <p:nvPr/>
        </p:nvSpPr>
        <p:spPr>
          <a:xfrm>
            <a:off x="1266825" y="2630805"/>
            <a:ext cx="2066290" cy="751205"/>
          </a:xfrm>
          <a:prstGeom prst="round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pt-BR"/>
              <a:t>Programação linear</a:t>
            </a:r>
            <a:endParaRPr lang="en-US" altLang="pt-BR"/>
          </a:p>
        </p:txBody>
      </p:sp>
      <p:sp>
        <p:nvSpPr>
          <p:cNvPr id="6" name="Retângulo arredondado 5"/>
          <p:cNvSpPr/>
          <p:nvPr/>
        </p:nvSpPr>
        <p:spPr>
          <a:xfrm>
            <a:off x="1266825" y="3661410"/>
            <a:ext cx="2066290" cy="751205"/>
          </a:xfrm>
          <a:prstGeom prst="round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pt-BR"/>
              <a:t>Programação estruturada</a:t>
            </a:r>
            <a:endParaRPr lang="en-US" altLang="pt-BR"/>
          </a:p>
        </p:txBody>
      </p:sp>
      <p:sp>
        <p:nvSpPr>
          <p:cNvPr id="7" name="Retângulo arredondado 6"/>
          <p:cNvSpPr/>
          <p:nvPr/>
        </p:nvSpPr>
        <p:spPr>
          <a:xfrm>
            <a:off x="1266190" y="4697730"/>
            <a:ext cx="2066290" cy="751205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pt-BR"/>
              <a:t>Programação modular</a:t>
            </a:r>
            <a:endParaRPr lang="en-US" altLang="pt-BR"/>
          </a:p>
        </p:txBody>
      </p:sp>
      <p:sp>
        <p:nvSpPr>
          <p:cNvPr id="8" name="Retângulo arredondado 7"/>
          <p:cNvSpPr/>
          <p:nvPr/>
        </p:nvSpPr>
        <p:spPr>
          <a:xfrm>
            <a:off x="1266825" y="5706745"/>
            <a:ext cx="2066290" cy="751205"/>
          </a:xfrm>
          <a:prstGeom prst="round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pt-BR"/>
              <a:t>POO</a:t>
            </a:r>
            <a:endParaRPr lang="en-US" altLang="pt-BR"/>
          </a:p>
        </p:txBody>
      </p:sp>
      <p:pic>
        <p:nvPicPr>
          <p:cNvPr id="10" name="Imagem 9" descr="hqdefault"/>
          <p:cNvPicPr>
            <a:picLocks noChangeAspect="1"/>
          </p:cNvPicPr>
          <p:nvPr/>
        </p:nvPicPr>
        <p:blipFill>
          <a:blip r:embed="rId1"/>
          <a:srcRect l="12917" t="23142" r="30927" b="15572"/>
          <a:stretch>
            <a:fillRect/>
          </a:stretch>
        </p:blipFill>
        <p:spPr>
          <a:xfrm>
            <a:off x="4648200" y="1568450"/>
            <a:ext cx="5974080" cy="4889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Curvo Seta para a esquerda 29"/>
          <p:cNvSpPr/>
          <p:nvPr/>
        </p:nvSpPr>
        <p:spPr>
          <a:xfrm>
            <a:off x="10007600" y="4072255"/>
            <a:ext cx="1543050" cy="22307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>
              <a:solidFill>
                <a:schemeClr val="tx1"/>
              </a:solidFill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807720" y="2423795"/>
            <a:ext cx="2606675" cy="115443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pt-BR"/>
              <a:t>Estrutura de dados</a:t>
            </a:r>
            <a:endParaRPr lang="en-US" altLang="pt-BR"/>
          </a:p>
        </p:txBody>
      </p:sp>
      <p:sp>
        <p:nvSpPr>
          <p:cNvPr id="6" name="Snip Single Corner Rectangle 5"/>
          <p:cNvSpPr/>
          <p:nvPr/>
        </p:nvSpPr>
        <p:spPr>
          <a:xfrm>
            <a:off x="1953895" y="4239260"/>
            <a:ext cx="2606675" cy="116141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pt-BR"/>
              <a:t>Funções</a:t>
            </a:r>
            <a:endParaRPr lang="en-US" altLang="pt-BR"/>
          </a:p>
        </p:txBody>
      </p:sp>
      <p:sp>
        <p:nvSpPr>
          <p:cNvPr id="7" name="Bent - Seta para cima 6"/>
          <p:cNvSpPr/>
          <p:nvPr/>
        </p:nvSpPr>
        <p:spPr>
          <a:xfrm rot="16200000">
            <a:off x="3605530" y="2970530"/>
            <a:ext cx="993140" cy="9169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8" name="Bent - Seta para cima 7"/>
          <p:cNvSpPr/>
          <p:nvPr/>
        </p:nvSpPr>
        <p:spPr>
          <a:xfrm rot="5400000">
            <a:off x="769620" y="3963670"/>
            <a:ext cx="993140" cy="9169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12" name="Snip Diagonal Corner Rectangle 11"/>
          <p:cNvSpPr/>
          <p:nvPr/>
        </p:nvSpPr>
        <p:spPr>
          <a:xfrm>
            <a:off x="8077200" y="5762625"/>
            <a:ext cx="1680210" cy="82486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Objetos</a:t>
            </a:r>
            <a:endParaRPr lang="en-US"/>
          </a:p>
        </p:txBody>
      </p:sp>
      <p:sp>
        <p:nvSpPr>
          <p:cNvPr id="21" name="Retângulo arredondado 20"/>
          <p:cNvSpPr/>
          <p:nvPr/>
        </p:nvSpPr>
        <p:spPr>
          <a:xfrm>
            <a:off x="6309995" y="2423795"/>
            <a:ext cx="4766945" cy="248983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2" name="Round Single Corner Rectangle 21"/>
          <p:cNvSpPr/>
          <p:nvPr/>
        </p:nvSpPr>
        <p:spPr>
          <a:xfrm>
            <a:off x="7853680" y="2663190"/>
            <a:ext cx="1680210" cy="824865"/>
          </a:xfrm>
          <a:prstGeom prst="round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pt-BR"/>
              <a:t>Classes</a:t>
            </a:r>
            <a:endParaRPr lang="en-US" altLang="pt-BR"/>
          </a:p>
        </p:txBody>
      </p:sp>
      <p:sp>
        <p:nvSpPr>
          <p:cNvPr id="23" name="Round Single Corner Rectangle 22"/>
          <p:cNvSpPr/>
          <p:nvPr/>
        </p:nvSpPr>
        <p:spPr>
          <a:xfrm>
            <a:off x="6692265" y="3817620"/>
            <a:ext cx="1680210" cy="824865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/>
              <a:t>Métodos</a:t>
            </a:r>
            <a:endParaRPr lang="en-US"/>
          </a:p>
        </p:txBody>
      </p:sp>
      <p:sp>
        <p:nvSpPr>
          <p:cNvPr id="24" name="Round Single Corner Rectangle 23"/>
          <p:cNvSpPr/>
          <p:nvPr/>
        </p:nvSpPr>
        <p:spPr>
          <a:xfrm>
            <a:off x="9135745" y="3817620"/>
            <a:ext cx="1680210" cy="824865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en-US"/>
              <a:t>Atributos</a:t>
            </a:r>
            <a:endParaRPr lang="en-US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252220" y="1403985"/>
            <a:ext cx="3590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pt-BR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Estruturada </a:t>
            </a:r>
            <a:endParaRPr lang="en-US" altLang="pt-BR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98005" y="1403985"/>
            <a:ext cx="3590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POO</a:t>
            </a:r>
            <a:endParaRPr lang="en-US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r>
              <a:rPr lang="en-US" altLang="en-US"/>
              <a:t>Estrurada e POO</a:t>
            </a: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Porque </a:t>
            </a:r>
            <a:r>
              <a:rPr lang="en-US" altLang="pt-BR"/>
              <a:t>usar</a:t>
            </a:r>
            <a:r>
              <a:rPr lang="pt-BR" altLang="en-US"/>
              <a:t> POO </a:t>
            </a:r>
            <a:r>
              <a:rPr lang="en-US" altLang="pt-BR"/>
              <a:t>no curso</a:t>
            </a:r>
            <a:r>
              <a:rPr lang="pt-BR" altLang="en-US"/>
              <a:t>?</a:t>
            </a:r>
            <a:endParaRPr lang="pt-B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pt-BR">
                <a:solidFill>
                  <a:srgbClr val="666699"/>
                </a:solidFill>
              </a:rPr>
              <a:t>Cobinar</a:t>
            </a:r>
            <a:r>
              <a:rPr lang="en-US" altLang="pt-BR"/>
              <a:t> POO com </a:t>
            </a:r>
            <a:r>
              <a:rPr lang="en-US" altLang="pt-BR">
                <a:solidFill>
                  <a:srgbClr val="666699"/>
                </a:solidFill>
              </a:rPr>
              <a:t>baixo nível</a:t>
            </a:r>
            <a:endParaRPr lang="en-US" altLang="pt-BR"/>
          </a:p>
          <a:p>
            <a:r>
              <a:rPr lang="en-US" altLang="pt-BR">
                <a:solidFill>
                  <a:srgbClr val="666699"/>
                </a:solidFill>
                <a:sym typeface="+mn-ea"/>
              </a:rPr>
              <a:t>Manutenção </a:t>
            </a:r>
            <a:r>
              <a:rPr lang="en-US" altLang="pt-BR">
                <a:sym typeface="+mn-ea"/>
              </a:rPr>
              <a:t>do projeto</a:t>
            </a:r>
            <a:endParaRPr lang="en-US" altLang="pt-BR"/>
          </a:p>
          <a:p>
            <a:r>
              <a:rPr lang="en-US" altLang="pt-BR"/>
              <a:t>Emcapsulamento de dados </a:t>
            </a:r>
            <a:endParaRPr lang="en-US" altLang="pt-BR"/>
          </a:p>
          <a:p>
            <a:endParaRPr lang="en-US" altLang="pt-BR"/>
          </a:p>
          <a:p>
            <a:endParaRPr lang="en-US" altLang="pt-BR"/>
          </a:p>
        </p:txBody>
      </p:sp>
      <p:pic>
        <p:nvPicPr>
          <p:cNvPr id="7" name="Imagem 6" descr="ObjectOrientedProgramming-graph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4595" y="3515360"/>
            <a:ext cx="4978400" cy="2973705"/>
          </a:xfrm>
          <a:prstGeom prst="rect">
            <a:avLst/>
          </a:prstGeom>
        </p:spPr>
      </p:pic>
      <p:pic>
        <p:nvPicPr>
          <p:cNvPr id="4" name="Imagem 3" descr="Hacker-planen-Angriffe-auf-Atomanl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130" y="2401570"/>
            <a:ext cx="4180840" cy="40874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pt-BR"/>
              <a:t>O que é um </a:t>
            </a:r>
            <a:r>
              <a:rPr lang="en-US" altLang="pt-BR">
                <a:solidFill>
                  <a:srgbClr val="666699"/>
                </a:solidFill>
              </a:rPr>
              <a:t>objeto</a:t>
            </a:r>
            <a:r>
              <a:rPr lang="en-US" altLang="pt-BR"/>
              <a:t>?</a:t>
            </a:r>
            <a:endParaRPr lang="en-US" alt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pt-BR" altLang="en-US"/>
              <a:t>Um </a:t>
            </a:r>
            <a:r>
              <a:rPr lang="pt-BR" altLang="en-US">
                <a:solidFill>
                  <a:srgbClr val="666699"/>
                </a:solidFill>
              </a:rPr>
              <a:t>objeto</a:t>
            </a:r>
            <a:r>
              <a:rPr lang="pt-BR" altLang="en-US"/>
              <a:t> pode ser uma variável, função, ou estrutura de dados. </a:t>
            </a:r>
            <a:endParaRPr lang="pt-BR" altLang="en-US"/>
          </a:p>
          <a:p>
            <a:r>
              <a:rPr lang="en-US" altLang="pt-BR"/>
              <a:t>A</a:t>
            </a:r>
            <a:r>
              <a:rPr lang="pt-BR" altLang="en-US"/>
              <a:t> palavra objeto refere-se a uma</a:t>
            </a:r>
            <a:r>
              <a:rPr lang="pt-BR" altLang="en-US">
                <a:solidFill>
                  <a:srgbClr val="666699"/>
                </a:solidFill>
              </a:rPr>
              <a:t> instância</a:t>
            </a:r>
            <a:r>
              <a:rPr lang="pt-BR" altLang="en-US"/>
              <a:t> de uma </a:t>
            </a:r>
            <a:r>
              <a:rPr lang="pt-BR" altLang="en-US">
                <a:solidFill>
                  <a:srgbClr val="666699"/>
                </a:solidFill>
              </a:rPr>
              <a:t>classe</a:t>
            </a:r>
            <a:r>
              <a:rPr lang="pt-BR" altLang="en-US"/>
              <a:t>.</a:t>
            </a:r>
            <a:endParaRPr lang="pt-BR" altLang="en-US"/>
          </a:p>
        </p:txBody>
      </p:sp>
      <p:pic>
        <p:nvPicPr>
          <p:cNvPr id="4" name="Imagem 3" descr="Screen Shot 2016-06-25 at 11.53.37 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7730" y="3324860"/>
            <a:ext cx="5715635" cy="32137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 O que é uma classe?</a:t>
            </a:r>
            <a:endParaRPr lang="pt-B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pt-BR">
                <a:solidFill>
                  <a:srgbClr val="666699"/>
                </a:solidFill>
              </a:rPr>
              <a:t>C</a:t>
            </a:r>
            <a:r>
              <a:rPr lang="pt-BR" altLang="en-US">
                <a:solidFill>
                  <a:srgbClr val="666699"/>
                </a:solidFill>
              </a:rPr>
              <a:t>lasse</a:t>
            </a:r>
            <a:r>
              <a:rPr lang="pt-BR" altLang="en-US"/>
              <a:t> é uma descrição que abstrai um conjunto de objetos com </a:t>
            </a:r>
            <a:r>
              <a:rPr lang="pt-BR" altLang="en-US">
                <a:solidFill>
                  <a:srgbClr val="666699"/>
                </a:solidFill>
              </a:rPr>
              <a:t>características similares</a:t>
            </a:r>
            <a:r>
              <a:rPr lang="pt-BR" altLang="en-US"/>
              <a:t>. </a:t>
            </a:r>
            <a:endParaRPr lang="pt-BR" altLang="en-US"/>
          </a:p>
          <a:p>
            <a:r>
              <a:rPr lang="en-US" altLang="pt-BR"/>
              <a:t>Classificação de </a:t>
            </a:r>
            <a:r>
              <a:rPr lang="en-US" altLang="pt-BR">
                <a:solidFill>
                  <a:srgbClr val="666699"/>
                </a:solidFill>
              </a:rPr>
              <a:t>objetos</a:t>
            </a:r>
            <a:endParaRPr lang="en-US" altLang="pt-BR"/>
          </a:p>
          <a:p>
            <a:r>
              <a:rPr lang="en-US" altLang="pt-BR"/>
              <a:t>Mundo real para virtual</a:t>
            </a:r>
            <a:endParaRPr lang="en-US" altLang="pt-BR"/>
          </a:p>
          <a:p>
            <a:r>
              <a:rPr lang="en-US" altLang="pt-BR">
                <a:solidFill>
                  <a:srgbClr val="666699"/>
                </a:solidFill>
              </a:rPr>
              <a:t>Propriedades </a:t>
            </a:r>
            <a:endParaRPr lang="en-US" altLang="pt-BR"/>
          </a:p>
          <a:p>
            <a:r>
              <a:rPr lang="en-US" altLang="en-US"/>
              <a:t>E</a:t>
            </a:r>
            <a:r>
              <a:rPr lang="en-US" altLang="pt-BR"/>
              <a:t>stados possíveis</a:t>
            </a:r>
            <a:endParaRPr lang="en-US" altLang="pt-BR"/>
          </a:p>
          <a:p>
            <a:endParaRPr lang="en-US" altLang="pt-BR"/>
          </a:p>
        </p:txBody>
      </p:sp>
      <p:pic>
        <p:nvPicPr>
          <p:cNvPr id="4" name="Imagem 3" descr="poo_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5285" y="2921000"/>
            <a:ext cx="4584065" cy="3205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pt-BR"/>
              <a:t>Exemplo de classe</a:t>
            </a:r>
            <a:endParaRPr lang="en-US" altLang="pt-BR"/>
          </a:p>
        </p:txBody>
      </p:sp>
      <p:pic>
        <p:nvPicPr>
          <p:cNvPr id="5" name="Imagem 4" descr="Screenshot_20181116_2022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7830" y="1417955"/>
            <a:ext cx="6638290" cy="5213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Orientação a objeto</a:t>
            </a:r>
            <a:endParaRPr lang="pt-B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pt-BR" altLang="en-US">
                <a:solidFill>
                  <a:schemeClr val="accent1"/>
                </a:solidFill>
              </a:rPr>
              <a:t>Métodos</a:t>
            </a:r>
            <a:endParaRPr lang="pt-BR" altLang="en-US"/>
          </a:p>
          <a:p>
            <a:r>
              <a:rPr lang="en-US" altLang="pt-BR">
                <a:solidFill>
                  <a:schemeClr val="accent2"/>
                </a:solidFill>
              </a:rPr>
              <a:t>A</a:t>
            </a:r>
            <a:r>
              <a:rPr lang="pt-BR" altLang="en-US">
                <a:solidFill>
                  <a:schemeClr val="accent2"/>
                </a:solidFill>
              </a:rPr>
              <a:t>tributos</a:t>
            </a:r>
            <a:endParaRPr lang="pt-BR" altLang="en-US"/>
          </a:p>
          <a:p>
            <a:r>
              <a:rPr lang="en-US" altLang="pt-BR">
                <a:solidFill>
                  <a:srgbClr val="00B050"/>
                </a:solidFill>
              </a:rPr>
              <a:t>C</a:t>
            </a:r>
            <a:r>
              <a:rPr lang="pt-BR" altLang="en-US">
                <a:solidFill>
                  <a:srgbClr val="00B050"/>
                </a:solidFill>
              </a:rPr>
              <a:t>onstrutor</a:t>
            </a:r>
            <a:endParaRPr lang="pt-BR" altLang="en-US"/>
          </a:p>
          <a:p>
            <a:r>
              <a:rPr lang="en-US" altLang="pt-BR">
                <a:solidFill>
                  <a:srgbClr val="7030A0"/>
                </a:solidFill>
              </a:rPr>
              <a:t>Instância</a:t>
            </a:r>
            <a:endParaRPr lang="en-US" altLang="pt-BR">
              <a:solidFill>
                <a:srgbClr val="7030A0"/>
              </a:solidFill>
            </a:endParaRPr>
          </a:p>
        </p:txBody>
      </p:sp>
      <p:pic>
        <p:nvPicPr>
          <p:cNvPr id="4" name="Imagem 3" descr="Screenshot_20181110_2206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7405" y="1348740"/>
            <a:ext cx="8131810" cy="5161915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4133215" y="2054225"/>
            <a:ext cx="3538220" cy="814705"/>
          </a:xfrm>
          <a:prstGeom prst="roundRect">
            <a:avLst/>
          </a:prstGeom>
          <a:noFill/>
          <a:ln w="12700" cmpd="sng">
            <a:solidFill>
              <a:schemeClr val="accent2"/>
            </a:solidFill>
            <a:prstDash val="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6" name="Retângulo arredondado 5"/>
          <p:cNvSpPr/>
          <p:nvPr/>
        </p:nvSpPr>
        <p:spPr>
          <a:xfrm>
            <a:off x="3727450" y="3122295"/>
            <a:ext cx="7089140" cy="2065655"/>
          </a:xfrm>
          <a:prstGeom prst="round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10" name="Retângulo arredondado 9"/>
          <p:cNvSpPr/>
          <p:nvPr/>
        </p:nvSpPr>
        <p:spPr>
          <a:xfrm>
            <a:off x="3367405" y="5657215"/>
            <a:ext cx="2195830" cy="563245"/>
          </a:xfrm>
          <a:prstGeom prst="roundRect">
            <a:avLst/>
          </a:prstGeom>
          <a:noFill/>
          <a:ln w="12700" cmpd="sng">
            <a:solidFill>
              <a:srgbClr val="7030A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11" name="Retângulo arredondado 10"/>
          <p:cNvSpPr/>
          <p:nvPr/>
        </p:nvSpPr>
        <p:spPr>
          <a:xfrm>
            <a:off x="3753485" y="1736090"/>
            <a:ext cx="2754630" cy="266065"/>
          </a:xfrm>
          <a:prstGeom prst="roundRect">
            <a:avLst/>
          </a:prstGeom>
          <a:noFill/>
          <a:ln w="12700" cmpd="sng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2162</Words>
  <Application>WPS Presentation</Application>
  <PresentationFormat>Widescreen</PresentationFormat>
  <Paragraphs>125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SimSun</vt:lpstr>
      <vt:lpstr>Wingdings</vt:lpstr>
      <vt:lpstr>DejaVu Sans</vt:lpstr>
      <vt:lpstr>微软雅黑</vt:lpstr>
      <vt:lpstr>FZHei-B01</vt:lpstr>
      <vt:lpstr/>
      <vt:lpstr>Arial Unicode MS</vt:lpstr>
      <vt:lpstr>Calibri</vt:lpstr>
      <vt:lpstr>1_Default Design</vt:lpstr>
      <vt:lpstr>Programação Orientada a Objetos - POO </vt:lpstr>
      <vt:lpstr>O que é Orientação a Objetos?</vt:lpstr>
      <vt:lpstr>Um pouco da história</vt:lpstr>
      <vt:lpstr>Estrurada e POO</vt:lpstr>
      <vt:lpstr>Porque usar POO no curso?</vt:lpstr>
      <vt:lpstr>O que é um objeto?</vt:lpstr>
      <vt:lpstr> O que é uma classe?</vt:lpstr>
      <vt:lpstr>Exemplo de classe</vt:lpstr>
      <vt:lpstr>Orientação a objeto</vt:lpstr>
      <vt:lpstr>Encapsulamento de dados</vt:lpstr>
      <vt:lpstr>Herança </vt:lpstr>
      <vt:lpstr>Herança Exemplo</vt:lpstr>
      <vt:lpstr>Herança Multipla</vt:lpstr>
      <vt:lpstr>Polimorfismo</vt:lpstr>
      <vt:lpstr>Sobreposição de métodos </vt:lpstr>
      <vt:lpstr>Métodos abstratos [python 2.7]</vt:lpstr>
      <vt:lpstr>Métodos abstrátos [python3] </vt:lpstr>
      <vt:lpstr>Retorno do python no terminal 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Programação Orientada a Objetos - POO </dc:title>
  <dc:creator>mh4x0f</dc:creator>
  <cp:lastModifiedBy>mh4x0f</cp:lastModifiedBy>
  <cp:revision>22</cp:revision>
  <dcterms:created xsi:type="dcterms:W3CDTF">2018-11-19T02:59:52Z</dcterms:created>
  <dcterms:modified xsi:type="dcterms:W3CDTF">2018-11-19T02:59:52Z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1046-10.1.0.6757</vt:lpwstr>
  </property>
</Properties>
</file>