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7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9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0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1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2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7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38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9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40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41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42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43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47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48.xml" ContentType="application/vnd.openxmlformats-officedocument.presentationml.notesSl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49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drawings/drawing1.xml" ContentType="application/vnd.openxmlformats-officedocument.drawingml.chartshapes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50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51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52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53.xml" ContentType="application/vnd.openxmlformats-officedocument.presentationml.notesSl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notesSlides/notesSlide56.xml" ContentType="application/vnd.openxmlformats-officedocument.presentationml.notesSlid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notesSlides/notesSlide57.xml" ContentType="application/vnd.openxmlformats-officedocument.presentationml.notesSlid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notesSlides/notesSlide58.xml" ContentType="application/vnd.openxmlformats-officedocument.presentationml.notesSlid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notesSlides/notesSlide59.xml" ContentType="application/vnd.openxmlformats-officedocument.presentationml.notesSlid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notesSlides/notesSlide60.xml" ContentType="application/vnd.openxmlformats-officedocument.presentationml.notesSlid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notesSlides/notesSlide61.xml" ContentType="application/vnd.openxmlformats-officedocument.presentationml.notesSlid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notesSlides/notesSlide62.xml" ContentType="application/vnd.openxmlformats-officedocument.presentationml.notesSlid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notesSlides/notesSlide63.xml" ContentType="application/vnd.openxmlformats-officedocument.presentationml.notesSlid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notesSlides/notesSlide64.xml" ContentType="application/vnd.openxmlformats-officedocument.presentationml.notesSlid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notesSlides/notesSlide65.xml" ContentType="application/vnd.openxmlformats-officedocument.presentationml.notesSlid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notesSlides/notesSlide66.xml" ContentType="application/vnd.openxmlformats-officedocument.presentationml.notesSlid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notesSlides/notesSlide75.xml" ContentType="application/vnd.openxmlformats-officedocument.presentationml.notesSlid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notesSlides/notesSlide76.xml" ContentType="application/vnd.openxmlformats-officedocument.presentationml.notesSlide+xml"/>
  <Override PartName="/ppt/charts/chart127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28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29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notesSlides/notesSlide77.xml" ContentType="application/vnd.openxmlformats-officedocument.presentationml.notesSlide+xml"/>
  <Override PartName="/ppt/charts/chart130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31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32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notesSlides/notesSlide78.xml" ContentType="application/vnd.openxmlformats-officedocument.presentationml.notesSlide+xml"/>
  <Override PartName="/ppt/charts/chart133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34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35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notesSlides/notesSlide79.xml" ContentType="application/vnd.openxmlformats-officedocument.presentationml.notesSlide+xml"/>
  <Override PartName="/ppt/charts/chart136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charts/chart137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charts/chart138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notesSlides/notesSlide80.xml" ContentType="application/vnd.openxmlformats-officedocument.presentationml.notesSlide+xml"/>
  <Override PartName="/ppt/charts/chart139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charts/chart140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41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notesSlides/notesSlide81.xml" ContentType="application/vnd.openxmlformats-officedocument.presentationml.notesSlide+xml"/>
  <Override PartName="/ppt/charts/chart142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43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44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notesSlides/notesSlide82.xml" ContentType="application/vnd.openxmlformats-officedocument.presentationml.notesSlide+xml"/>
  <Override PartName="/ppt/charts/chart145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46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charts/chart147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notesSlides/notesSlide83.xml" ContentType="application/vnd.openxmlformats-officedocument.presentationml.notesSlide+xml"/>
  <Override PartName="/ppt/charts/chart148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charts/chart149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charts/chart150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notesSlides/notesSlide84.xml" ContentType="application/vnd.openxmlformats-officedocument.presentationml.notesSlide+xml"/>
  <Override PartName="/ppt/charts/chart151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charts/chart152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charts/chart153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6"/>
  </p:notesMasterIdLst>
  <p:sldIdLst>
    <p:sldId id="339" r:id="rId2"/>
    <p:sldId id="431" r:id="rId3"/>
    <p:sldId id="357" r:id="rId4"/>
    <p:sldId id="428" r:id="rId5"/>
    <p:sldId id="429" r:id="rId6"/>
    <p:sldId id="432" r:id="rId7"/>
    <p:sldId id="430" r:id="rId8"/>
    <p:sldId id="340" r:id="rId9"/>
    <p:sldId id="341" r:id="rId10"/>
    <p:sldId id="342" r:id="rId11"/>
    <p:sldId id="343" r:id="rId12"/>
    <p:sldId id="344" r:id="rId13"/>
    <p:sldId id="347" r:id="rId14"/>
    <p:sldId id="345" r:id="rId15"/>
    <p:sldId id="346" r:id="rId16"/>
    <p:sldId id="348" r:id="rId17"/>
    <p:sldId id="359" r:id="rId18"/>
    <p:sldId id="351" r:id="rId19"/>
    <p:sldId id="352" r:id="rId20"/>
    <p:sldId id="353" r:id="rId21"/>
    <p:sldId id="354" r:id="rId22"/>
    <p:sldId id="355" r:id="rId23"/>
    <p:sldId id="356" r:id="rId24"/>
    <p:sldId id="363" r:id="rId25"/>
    <p:sldId id="360" r:id="rId26"/>
    <p:sldId id="362" r:id="rId27"/>
    <p:sldId id="361" r:id="rId28"/>
    <p:sldId id="364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386" r:id="rId37"/>
    <p:sldId id="370" r:id="rId38"/>
    <p:sldId id="372" r:id="rId39"/>
    <p:sldId id="365" r:id="rId40"/>
    <p:sldId id="367" r:id="rId41"/>
    <p:sldId id="371" r:id="rId42"/>
    <p:sldId id="373" r:id="rId43"/>
    <p:sldId id="374" r:id="rId44"/>
    <p:sldId id="411" r:id="rId45"/>
    <p:sldId id="378" r:id="rId46"/>
    <p:sldId id="410" r:id="rId47"/>
    <p:sldId id="375" r:id="rId48"/>
    <p:sldId id="376" r:id="rId49"/>
    <p:sldId id="388" r:id="rId50"/>
    <p:sldId id="412" r:id="rId51"/>
    <p:sldId id="377" r:id="rId52"/>
    <p:sldId id="387" r:id="rId53"/>
    <p:sldId id="389" r:id="rId54"/>
    <p:sldId id="379" r:id="rId55"/>
    <p:sldId id="414" r:id="rId56"/>
    <p:sldId id="413" r:id="rId57"/>
    <p:sldId id="380" r:id="rId58"/>
    <p:sldId id="382" r:id="rId59"/>
    <p:sldId id="416" r:id="rId60"/>
    <p:sldId id="415" r:id="rId61"/>
    <p:sldId id="381" r:id="rId62"/>
    <p:sldId id="385" r:id="rId63"/>
    <p:sldId id="418" r:id="rId64"/>
    <p:sldId id="419" r:id="rId65"/>
    <p:sldId id="417" r:id="rId66"/>
    <p:sldId id="384" r:id="rId67"/>
    <p:sldId id="422" r:id="rId68"/>
    <p:sldId id="423" r:id="rId69"/>
    <p:sldId id="424" r:id="rId70"/>
    <p:sldId id="425" r:id="rId71"/>
    <p:sldId id="426" r:id="rId72"/>
    <p:sldId id="427" r:id="rId73"/>
    <p:sldId id="420" r:id="rId74"/>
    <p:sldId id="390" r:id="rId75"/>
    <p:sldId id="392" r:id="rId76"/>
    <p:sldId id="394" r:id="rId77"/>
    <p:sldId id="393" r:id="rId78"/>
    <p:sldId id="391" r:id="rId79"/>
    <p:sldId id="401" r:id="rId80"/>
    <p:sldId id="402" r:id="rId81"/>
    <p:sldId id="396" r:id="rId82"/>
    <p:sldId id="398" r:id="rId83"/>
    <p:sldId id="399" r:id="rId84"/>
    <p:sldId id="400" r:id="rId85"/>
  </p:sldIdLst>
  <p:sldSz cx="18288000" cy="10287000"/>
  <p:notesSz cx="6858000" cy="9144000"/>
  <p:embeddedFontLst>
    <p:embeddedFont>
      <p:font typeface="Big Shoulders Display Bold" pitchFamily="2" charset="77"/>
      <p:regular r:id="rId87"/>
      <p:bold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  <p:embeddedFont>
      <p:font typeface="Lato" panose="020F0502020204030203" pitchFamily="34" charset="0"/>
      <p:regular r:id="rId93"/>
      <p:bold r:id="rId94"/>
      <p:italic r:id="rId95"/>
      <p:boldItalic r:id="rId9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14"/>
    <a:srgbClr val="EFEFED"/>
    <a:srgbClr val="C0504D"/>
    <a:srgbClr val="0000FF"/>
    <a:srgbClr val="072D4D"/>
    <a:srgbClr val="F6F3F5"/>
    <a:srgbClr val="2078B5"/>
    <a:srgbClr val="FF953A"/>
    <a:srgbClr val="4E81BD"/>
    <a:srgbClr val="397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11" autoAdjust="0"/>
    <p:restoredTop sz="95846" autoAdjust="0"/>
  </p:normalViewPr>
  <p:slideViewPr>
    <p:cSldViewPr>
      <p:cViewPr varScale="1">
        <p:scale>
          <a:sx n="68" d="100"/>
          <a:sy n="68" d="100"/>
        </p:scale>
        <p:origin x="248" y="752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font" Target="fonts/font8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7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0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2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3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4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5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6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7.xlsx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8.xlsx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9.xlsx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0.xlsx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1.xlsx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2.xlsx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3.xlsx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4.xlsx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5.xlsx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6.xlsx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7.xlsx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8.xlsx"/><Relationship Id="rId2" Type="http://schemas.microsoft.com/office/2011/relationships/chartColorStyle" Target="colors139.xml"/><Relationship Id="rId1" Type="http://schemas.microsoft.com/office/2011/relationships/chartStyle" Target="style13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9.xlsx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0.xlsx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1.xlsx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2.xlsx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3.xlsx"/><Relationship Id="rId2" Type="http://schemas.microsoft.com/office/2011/relationships/chartColorStyle" Target="colors144.xml"/><Relationship Id="rId1" Type="http://schemas.microsoft.com/office/2011/relationships/chartStyle" Target="style144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4.xlsx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5.xlsx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6.xlsx"/><Relationship Id="rId2" Type="http://schemas.microsoft.com/office/2011/relationships/chartColorStyle" Target="colors147.xml"/><Relationship Id="rId1" Type="http://schemas.microsoft.com/office/2011/relationships/chartStyle" Target="style147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7.xlsx"/><Relationship Id="rId2" Type="http://schemas.microsoft.com/office/2011/relationships/chartColorStyle" Target="colors148.xml"/><Relationship Id="rId1" Type="http://schemas.microsoft.com/office/2011/relationships/chartStyle" Target="style148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8.xlsx"/><Relationship Id="rId2" Type="http://schemas.microsoft.com/office/2011/relationships/chartColorStyle" Target="colors149.xml"/><Relationship Id="rId1" Type="http://schemas.microsoft.com/office/2011/relationships/chartStyle" Target="style14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9.xlsx"/><Relationship Id="rId2" Type="http://schemas.microsoft.com/office/2011/relationships/chartColorStyle" Target="colors150.xml"/><Relationship Id="rId1" Type="http://schemas.microsoft.com/office/2011/relationships/chartStyle" Target="style150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0.xlsx"/><Relationship Id="rId2" Type="http://schemas.microsoft.com/office/2011/relationships/chartColorStyle" Target="colors151.xml"/><Relationship Id="rId1" Type="http://schemas.microsoft.com/office/2011/relationships/chartStyle" Target="style151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1.xlsx"/><Relationship Id="rId2" Type="http://schemas.microsoft.com/office/2011/relationships/chartColorStyle" Target="colors152.xml"/><Relationship Id="rId1" Type="http://schemas.microsoft.com/office/2011/relationships/chartStyle" Target="style152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2.xlsx"/><Relationship Id="rId2" Type="http://schemas.microsoft.com/office/2011/relationships/chartColorStyle" Target="colors153.xml"/><Relationship Id="rId1" Type="http://schemas.microsoft.com/office/2011/relationships/chartStyle" Target="style15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4.xlsx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chartUserShapes" Target="../drawings/drawing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</a:t>
            </a:r>
            <a:r>
              <a:rPr lang="en-US" baseline="0" dirty="0" err="1"/>
              <a:t>Atual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31-CB4A-8136-A302D8744F6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3581</c:v>
                </c:pt>
                <c:pt idx="8">
                  <c:v>3938</c:v>
                </c:pt>
                <c:pt idx="9">
                  <c:v>4136</c:v>
                </c:pt>
                <c:pt idx="10">
                  <c:v>4356</c:v>
                </c:pt>
                <c:pt idx="11">
                  <c:v>4850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1-CB4A-8136-A302D8744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FATURAMENTO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8-6E45-BF3D-2A3DE285244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ln w="412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C8-6E45-BF3D-2A3DE2852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Planilha1!$C$2:$C$13</c:f>
              <c:numCache>
                <c:formatCode>General</c:formatCode>
                <c:ptCount val="12"/>
                <c:pt idx="8">
                  <c:v>3.7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C8-6E45-BF3D-2A3DE2852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0128290038512E-2"/>
          <c:y val="1.7304710459290773E-2"/>
          <c:w val="0.87533774755428295"/>
          <c:h val="0.81711905361657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solidFill>
              <a:schemeClr val="accent1"/>
            </a:solidFill>
            <a:ln w="57150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A-6446-93D9-10CD3E876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80037775651876E-2"/>
          <c:y val="0.19046313855916919"/>
          <c:w val="0.31310103760394437"/>
          <c:h val="0.14220100396567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0128290038512E-2"/>
          <c:y val="2.4055222586417575E-2"/>
          <c:w val="0.87533774755428295"/>
          <c:h val="0.8617062508532721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01-2A42-B8FF-6BBBE7B1AC93}"/>
            </c:ext>
          </c:extLst>
        </c:ser>
        <c:ser>
          <c:idx val="1"/>
          <c:order val="1"/>
          <c:tx>
            <c:strRef>
              <c:f>Planilha1!$D$1</c:f>
              <c:strCache>
                <c:ptCount val="1"/>
                <c:pt idx="0">
                  <c:v>Lucro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Planilha1!$D$2:$D$9</c:f>
              <c:numCache>
                <c:formatCode>General</c:formatCode>
                <c:ptCount val="8"/>
                <c:pt idx="0">
                  <c:v>26644.100000000002</c:v>
                </c:pt>
                <c:pt idx="1">
                  <c:v>20163.870000000003</c:v>
                </c:pt>
                <c:pt idx="2">
                  <c:v>25018.559999999998</c:v>
                </c:pt>
                <c:pt idx="3">
                  <c:v>51459.360000000001</c:v>
                </c:pt>
                <c:pt idx="4">
                  <c:v>37187.54</c:v>
                </c:pt>
                <c:pt idx="5">
                  <c:v>37544.400000000001</c:v>
                </c:pt>
                <c:pt idx="6">
                  <c:v>40087.25</c:v>
                </c:pt>
                <c:pt idx="7">
                  <c:v>84429.66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01-2A42-B8FF-6BBBE7B1A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7015296"/>
        <c:axId val="1067016528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ax val="2200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0128290038512E-2"/>
          <c:y val="1.7304710459290773E-2"/>
          <c:w val="0.87533774755428295"/>
          <c:h val="0.81711905361657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solidFill>
              <a:schemeClr val="accent1"/>
            </a:solidFill>
            <a:ln w="57150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F-B740-A69C-643D4F0C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067015296"/>
        <c:axId val="1067016528"/>
      </c:barChart>
      <c:catAx>
        <c:axId val="1067015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80037775651876E-2"/>
          <c:y val="0.19046313855916919"/>
          <c:w val="0.31310103760394437"/>
          <c:h val="0.14220100396567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AC-0A4C-97C4-91FF94A95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Planilha1!$A$2:$A$13</c:f>
              <c:strCache>
                <c:ptCount val="12"/>
                <c:pt idx="0">
                  <c:v>Lojas Grandes - TRI1</c:v>
                </c:pt>
                <c:pt idx="1">
                  <c:v>Lojas Grandes - TRI2</c:v>
                </c:pt>
                <c:pt idx="2">
                  <c:v>Lojas Grandes - TRI3</c:v>
                </c:pt>
                <c:pt idx="3">
                  <c:v>Lojas Grandes - TRI4</c:v>
                </c:pt>
                <c:pt idx="4">
                  <c:v>Lojas Médias - TRI1</c:v>
                </c:pt>
                <c:pt idx="5">
                  <c:v>Lojas Médias - TRI2</c:v>
                </c:pt>
                <c:pt idx="6">
                  <c:v>Lojas Médias - TRI3</c:v>
                </c:pt>
                <c:pt idx="7">
                  <c:v>Lojas Médias - TRI4</c:v>
                </c:pt>
                <c:pt idx="8">
                  <c:v>Lojas Pequenas - TRI1</c:v>
                </c:pt>
                <c:pt idx="9">
                  <c:v>Lojas Pequenas - TRI2</c:v>
                </c:pt>
                <c:pt idx="10">
                  <c:v>Lojas Pequenas - TRI3</c:v>
                </c:pt>
                <c:pt idx="11">
                  <c:v>Lojas Pequenas - TRI4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3.9</c:v>
                </c:pt>
                <c:pt idx="5">
                  <c:v>2.4</c:v>
                </c:pt>
                <c:pt idx="6">
                  <c:v>3.9</c:v>
                </c:pt>
                <c:pt idx="7">
                  <c:v>4.3</c:v>
                </c:pt>
                <c:pt idx="8">
                  <c:v>2.2999999999999998</c:v>
                </c:pt>
                <c:pt idx="9">
                  <c:v>2.5</c:v>
                </c:pt>
                <c:pt idx="10">
                  <c:v>2.9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B-0543-B033-9C6407088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63500">
                <a:noFill/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1">
                  <c:v>2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7A-5C46-B8E4-AB3F9C1B846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Valores Y2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Planilha1!$C$2:$C$16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5">
                  <c:v>0.4</c:v>
                </c:pt>
                <c:pt idx="6">
                  <c:v>0.1</c:v>
                </c:pt>
                <c:pt idx="10">
                  <c:v>2</c:v>
                </c:pt>
                <c:pt idx="12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7A-5C46-B8E4-AB3F9C1B8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AC-0A4C-97C4-91FF94A95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27-004F-BA69-A896FE321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AC-0A4C-97C4-91FF94A95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27-004F-BA69-A896FE321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FATURAMENTO POR TIPO DE LOJA</a:t>
            </a:r>
            <a:endParaRPr lang="en-US" sz="2000" b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1-D246-B1B7-6849701172D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1-D246-B1B7-6849701172D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1-D246-B1B7-6849701172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FATURAMENTO MENSAL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2.378038092797247E-2"/>
          <c:w val="0.93888888888888888"/>
          <c:h val="0.86777069791625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,&quot; 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Planilha1!$B$2:$B$10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</c:strCache>
            </c:strRef>
          </c:cat>
          <c:val>
            <c:numRef>
              <c:f>Planilha1!$C$2:$C$10</c:f>
              <c:numCache>
                <c:formatCode>General</c:formatCode>
                <c:ptCount val="9"/>
                <c:pt idx="0">
                  <c:v>15401</c:v>
                </c:pt>
                <c:pt idx="1">
                  <c:v>45770</c:v>
                </c:pt>
                <c:pt idx="2">
                  <c:v>51353</c:v>
                </c:pt>
                <c:pt idx="3">
                  <c:v>55769</c:v>
                </c:pt>
                <c:pt idx="4">
                  <c:v>72183</c:v>
                </c:pt>
                <c:pt idx="5">
                  <c:v>81611</c:v>
                </c:pt>
                <c:pt idx="6">
                  <c:v>91771</c:v>
                </c:pt>
                <c:pt idx="7">
                  <c:v>110388</c:v>
                </c:pt>
                <c:pt idx="8">
                  <c:v>118059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F-7B4C-B38E-968FF3368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27"/>
        <c:axId val="647874111"/>
        <c:axId val="647481535"/>
      </c:barChart>
      <c:catAx>
        <c:axId val="64787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7481535"/>
        <c:crosses val="autoZero"/>
        <c:auto val="1"/>
        <c:lblAlgn val="ctr"/>
        <c:lblOffset val="100"/>
        <c:noMultiLvlLbl val="0"/>
      </c:catAx>
      <c:valAx>
        <c:axId val="647481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787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9-5640-9155-747C08BBF06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9-5640-9155-747C08BB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in val="0.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FATURAMENTO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ln w="412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A6-8E48-B99E-2429D69AE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Planilha1!$C$2:$C$13</c:f>
              <c:numCache>
                <c:formatCode>General</c:formatCode>
                <c:ptCount val="12"/>
                <c:pt idx="8">
                  <c:v>3.7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A6-8E48-B99E-2429D69AE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FATURAMENTO POR TIPO DE LOJA</a:t>
            </a:r>
            <a:endParaRPr lang="en-US" sz="2000" b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PRINCIPAIS</a:t>
            </a:r>
            <a:r>
              <a:rPr lang="pt-BR" b="1" baseline="0" dirty="0"/>
              <a:t> PRODUTOS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4-7B4A-A45A-236C9E344E69}"/>
              </c:ext>
            </c:extLst>
          </c:dPt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9-5640-9155-747C08BBF06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9-5640-9155-747C08BB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9-5640-9155-747C08BBF06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9-5640-9155-747C08BB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Novo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4-C548-8BFF-E2320DADAE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 (Novo CD)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4300</c:v>
                </c:pt>
                <c:pt idx="8">
                  <c:v>5200</c:v>
                </c:pt>
                <c:pt idx="9">
                  <c:v>6100</c:v>
                </c:pt>
                <c:pt idx="10">
                  <c:v>7000</c:v>
                </c:pt>
                <c:pt idx="11">
                  <c:v>7900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4-C548-8BFF-E2320DAD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9-5640-9155-747C08BBF06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Planilha1!$C$2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9-5640-9155-747C08BB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</c:scaling>
        <c:delete val="0"/>
        <c:axPos val="l"/>
        <c:numFmt formatCode="0,&quot; k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504D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BB-DF46-AE8B-222CFC798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0128290038512E-2"/>
          <c:y val="1.7304710459290773E-2"/>
          <c:w val="0.87533774755428295"/>
          <c:h val="0.8171190536165766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dLbls>
            <c:numFmt formatCode="0,&quot; 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067015296"/>
        <c:axId val="1067016528"/>
      </c:barChar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4-C549-A74E-CB273D913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58192"/>
        <c:axId val="1015073216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ax val="4500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valAx>
        <c:axId val="1015073216"/>
        <c:scaling>
          <c:orientation val="minMax"/>
          <c:max val="0.45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5158192"/>
        <c:crosses val="max"/>
        <c:crossBetween val="between"/>
      </c:valAx>
      <c:catAx>
        <c:axId val="101515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0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9913165059973"/>
          <c:y val="0.92850457611464077"/>
          <c:w val="0.56448634925307228"/>
          <c:h val="5.8510133898569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0128290038512E-2"/>
          <c:y val="2.4055222586417575E-2"/>
          <c:w val="0.87533774755428295"/>
          <c:h val="0.861706250853272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dLbls>
            <c:numFmt formatCode="0,&quot; 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1-3149-B86C-4B28092AA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067015296"/>
        <c:axId val="1067016528"/>
      </c:bar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ax val="2200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9913165059973"/>
          <c:y val="0.92850457611464077"/>
          <c:w val="0.56448634925307228"/>
          <c:h val="5.8510133898569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0128290038512E-2"/>
          <c:y val="1.7304710459290773E-2"/>
          <c:w val="0.87533774755428295"/>
          <c:h val="0.81711905361657666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Margem de Lucro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0.24</c:v>
                </c:pt>
                <c:pt idx="4">
                  <c:v>0.26</c:v>
                </c:pt>
                <c:pt idx="5">
                  <c:v>0.3</c:v>
                </c:pt>
                <c:pt idx="6">
                  <c:v>0.35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47-2B4B-B6C1-FE04E49B5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7015296"/>
        <c:axId val="1067016528"/>
      </c:lineChart>
      <c:catAx>
        <c:axId val="1067015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80037775651876E-2"/>
          <c:y val="0.19046313855916919"/>
          <c:w val="0.30591937105992589"/>
          <c:h val="5.8510133898569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Planilha1!$A$2:$A$13</c:f>
              <c:strCache>
                <c:ptCount val="12"/>
                <c:pt idx="0">
                  <c:v>Lojas Grandes - TRI1</c:v>
                </c:pt>
                <c:pt idx="1">
                  <c:v>Lojas Grandes - TRI2</c:v>
                </c:pt>
                <c:pt idx="2">
                  <c:v>Lojas Grandes - TRI3</c:v>
                </c:pt>
                <c:pt idx="3">
                  <c:v>Lojas Grandes - TRI4</c:v>
                </c:pt>
                <c:pt idx="4">
                  <c:v>Lojas Médias - TRI1</c:v>
                </c:pt>
                <c:pt idx="5">
                  <c:v>Lojas Médias - TRI2</c:v>
                </c:pt>
                <c:pt idx="6">
                  <c:v>Lojas Médias - TRI3</c:v>
                </c:pt>
                <c:pt idx="7">
                  <c:v>Lojas Médias - TRI4</c:v>
                </c:pt>
                <c:pt idx="8">
                  <c:v>Lojas Pequenas - TRI1</c:v>
                </c:pt>
                <c:pt idx="9">
                  <c:v>Lojas Pequenas - TRI2</c:v>
                </c:pt>
                <c:pt idx="10">
                  <c:v>Lojas Pequenas - TRI3</c:v>
                </c:pt>
                <c:pt idx="11">
                  <c:v>Lojas Pequenas - TRI4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3.9</c:v>
                </c:pt>
                <c:pt idx="5">
                  <c:v>2.4</c:v>
                </c:pt>
                <c:pt idx="6">
                  <c:v>3.9</c:v>
                </c:pt>
                <c:pt idx="7">
                  <c:v>4.3</c:v>
                </c:pt>
                <c:pt idx="8">
                  <c:v>2.2999999999999998</c:v>
                </c:pt>
                <c:pt idx="9">
                  <c:v>2.5</c:v>
                </c:pt>
                <c:pt idx="10">
                  <c:v>2.9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E-CC4D-8C68-3F95EA97E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CA-9044-8B33-A530C47B3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5-024E-92C7-F56CBA6ADA5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5-024E-92C7-F56CBA6ADA5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5-024E-92C7-F56CBA6AD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</a:t>
            </a:r>
            <a:r>
              <a:rPr lang="en-US" baseline="0" dirty="0" err="1"/>
              <a:t>Atual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05-4541-895C-7A0A1D45580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3581</c:v>
                </c:pt>
                <c:pt idx="8">
                  <c:v>3938</c:v>
                </c:pt>
                <c:pt idx="9">
                  <c:v>4136</c:v>
                </c:pt>
                <c:pt idx="10">
                  <c:v>4356</c:v>
                </c:pt>
                <c:pt idx="11">
                  <c:v>4850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05-4541-895C-7A0A1D455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Novo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8-144A-8DF2-E42F8DA1925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 (Novo CD)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4300</c:v>
                </c:pt>
                <c:pt idx="8">
                  <c:v>5200</c:v>
                </c:pt>
                <c:pt idx="9">
                  <c:v>6100</c:v>
                </c:pt>
                <c:pt idx="10">
                  <c:v>7000</c:v>
                </c:pt>
                <c:pt idx="11">
                  <c:v>7900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8-144A-8DF2-E42F8DA19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</a:t>
            </a:r>
            <a:r>
              <a:rPr lang="en-US" baseline="0" dirty="0" err="1"/>
              <a:t>Atual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05-4541-895C-7A0A1D45580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3581</c:v>
                </c:pt>
                <c:pt idx="8">
                  <c:v>3938</c:v>
                </c:pt>
                <c:pt idx="9">
                  <c:v>4136</c:v>
                </c:pt>
                <c:pt idx="10">
                  <c:v>4356</c:v>
                </c:pt>
                <c:pt idx="11">
                  <c:v>4850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05-4541-895C-7A0A1D455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Novo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8-144A-8DF2-E42F8DA1925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 (Novo CD)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4300</c:v>
                </c:pt>
                <c:pt idx="8">
                  <c:v>5200</c:v>
                </c:pt>
                <c:pt idx="9">
                  <c:v>6100</c:v>
                </c:pt>
                <c:pt idx="10">
                  <c:v>7000</c:v>
                </c:pt>
                <c:pt idx="11">
                  <c:v>7900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8-144A-8DF2-E42F8DA19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Planilha1!$A$2:$A$13</c:f>
              <c:strCache>
                <c:ptCount val="12"/>
                <c:pt idx="0">
                  <c:v>Lojas Grandes - TRI1</c:v>
                </c:pt>
                <c:pt idx="1">
                  <c:v>Lojas Grandes - TRI2</c:v>
                </c:pt>
                <c:pt idx="2">
                  <c:v>Lojas Grandes - TRI3</c:v>
                </c:pt>
                <c:pt idx="3">
                  <c:v>Lojas Grandes - TRI4</c:v>
                </c:pt>
                <c:pt idx="4">
                  <c:v>Lojas Médias - TRI1</c:v>
                </c:pt>
                <c:pt idx="5">
                  <c:v>Lojas Médias - TRI2</c:v>
                </c:pt>
                <c:pt idx="6">
                  <c:v>Lojas Médias - TRI3</c:v>
                </c:pt>
                <c:pt idx="7">
                  <c:v>Lojas Médias - TRI4</c:v>
                </c:pt>
                <c:pt idx="8">
                  <c:v>Lojas Pequenas - TRI1</c:v>
                </c:pt>
                <c:pt idx="9">
                  <c:v>Lojas Pequenas - TRI2</c:v>
                </c:pt>
                <c:pt idx="10">
                  <c:v>Lojas Pequenas - TRI3</c:v>
                </c:pt>
                <c:pt idx="11">
                  <c:v>Lojas Pequenas - TRI4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3.9</c:v>
                </c:pt>
                <c:pt idx="5">
                  <c:v>2.4</c:v>
                </c:pt>
                <c:pt idx="6">
                  <c:v>3.9</c:v>
                </c:pt>
                <c:pt idx="7">
                  <c:v>4.3</c:v>
                </c:pt>
                <c:pt idx="8">
                  <c:v>2.2999999999999998</c:v>
                </c:pt>
                <c:pt idx="9">
                  <c:v>2.5</c:v>
                </c:pt>
                <c:pt idx="10">
                  <c:v>2.9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6-314B-A808-BD903AC18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36-6E46-B75B-CBC630993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36-6E46-B75B-CBC630993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2F-9344-9C4F-5036A4D95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Planilha1!$A$2:$A$13</c:f>
              <c:strCache>
                <c:ptCount val="12"/>
                <c:pt idx="0">
                  <c:v>Lojas Grandes - TRI1</c:v>
                </c:pt>
                <c:pt idx="1">
                  <c:v>Lojas Grandes - TRI2</c:v>
                </c:pt>
                <c:pt idx="2">
                  <c:v>Lojas Grandes - TRI3</c:v>
                </c:pt>
                <c:pt idx="3">
                  <c:v>Lojas Grandes - TRI4</c:v>
                </c:pt>
                <c:pt idx="4">
                  <c:v>Lojas Médias - TRI1</c:v>
                </c:pt>
                <c:pt idx="5">
                  <c:v>Lojas Médias - TRI2</c:v>
                </c:pt>
                <c:pt idx="6">
                  <c:v>Lojas Médias - TRI3</c:v>
                </c:pt>
                <c:pt idx="7">
                  <c:v>Lojas Médias - TRI4</c:v>
                </c:pt>
                <c:pt idx="8">
                  <c:v>Lojas Pequenas - TRI1</c:v>
                </c:pt>
                <c:pt idx="9">
                  <c:v>Lojas Pequenas - TRI2</c:v>
                </c:pt>
                <c:pt idx="10">
                  <c:v>Lojas Pequenas - TRI3</c:v>
                </c:pt>
                <c:pt idx="11">
                  <c:v>Lojas Pequenas - TRI4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3.9</c:v>
                </c:pt>
                <c:pt idx="5">
                  <c:v>2.4</c:v>
                </c:pt>
                <c:pt idx="6">
                  <c:v>3.9</c:v>
                </c:pt>
                <c:pt idx="7">
                  <c:v>4.3</c:v>
                </c:pt>
                <c:pt idx="8">
                  <c:v>2.2999999999999998</c:v>
                </c:pt>
                <c:pt idx="9">
                  <c:v>2.5</c:v>
                </c:pt>
                <c:pt idx="10">
                  <c:v>2.9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E-CC4D-8C68-3F95EA97E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CA-9044-8B33-A530C47B3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5-024E-92C7-F56CBA6ADA5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5-024E-92C7-F56CBA6ADA5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5-024E-92C7-F56CBA6AD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5-1A40-84D4-9652F02F8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F15-6645-8D6E-11A66C5190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15-6645-8D6E-11A66C51900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F15-6645-8D6E-11A66C51900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F15-6645-8D6E-11A66C51900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15-6645-8D6E-11A66C51900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15-6645-8D6E-11A66C51900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15-6645-8D6E-11A66C519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F15-6645-8D6E-11A66C51900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15-6645-8D6E-11A66C51900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15-6645-8D6E-11A66C51900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15-6645-8D6E-11A66C51900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15-6645-8D6E-11A66C51900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15-6645-8D6E-11A66C51900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15-6645-8D6E-11A66C51900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15-6645-8D6E-11A66C519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F15-6645-8D6E-11A66C51900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TMA</c:v>
                </c:pt>
              </c:strCache>
            </c:strRef>
          </c:tx>
          <c:spPr>
            <a:ln w="38100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15-6645-8D6E-11A66C51900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15-6645-8D6E-11A66C51900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15-6645-8D6E-11A66C51900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F15-6645-8D6E-11A66C519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Planilha1!$D$2:$D$13</c:f>
              <c:numCache>
                <c:formatCode>General</c:formatCode>
                <c:ptCount val="12"/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F15-6645-8D6E-11A66C519000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Coluna2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F15-6645-8D6E-11A66C51900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15-6645-8D6E-11A66C51900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F15-6645-8D6E-11A66C51900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F15-6645-8D6E-11A66C519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Planilha1!$E$2:$E$13</c:f>
              <c:numCache>
                <c:formatCode>General</c:formatCode>
                <c:ptCount val="12"/>
                <c:pt idx="5">
                  <c:v>1910</c:v>
                </c:pt>
                <c:pt idx="6">
                  <c:v>2546</c:v>
                </c:pt>
                <c:pt idx="7">
                  <c:v>3581</c:v>
                </c:pt>
                <c:pt idx="8">
                  <c:v>3938</c:v>
                </c:pt>
                <c:pt idx="9">
                  <c:v>4136</c:v>
                </c:pt>
                <c:pt idx="10">
                  <c:v>4356</c:v>
                </c:pt>
                <c:pt idx="11">
                  <c:v>4850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F15-6645-8D6E-11A66C519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7A-0842-B4B9-476C46ACA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TRI1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4.3</c:v>
                </c:pt>
                <c:pt idx="1">
                  <c:v>3.9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TRI2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2.5</c:v>
                </c:pt>
                <c:pt idx="1">
                  <c:v>2.4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TRI3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Planilha1!$D$2:$D$4</c:f>
              <c:numCache>
                <c:formatCode>General</c:formatCode>
                <c:ptCount val="3"/>
                <c:pt idx="0">
                  <c:v>3.5</c:v>
                </c:pt>
                <c:pt idx="1">
                  <c:v>3.9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TRI4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Planilha1!$E$2:$E$4</c:f>
              <c:numCache>
                <c:formatCode>General</c:formatCode>
                <c:ptCount val="3"/>
                <c:pt idx="0">
                  <c:v>4.5</c:v>
                </c:pt>
                <c:pt idx="1">
                  <c:v>4.3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7-684B-BDB0-3C98503B66D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7-684B-BDB0-3C98503B66D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7-684B-BDB0-3C98503B6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E8-AD43-AFB3-D5B3CD003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TRI1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4.3</c:v>
                </c:pt>
                <c:pt idx="1">
                  <c:v>3.9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TRI2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2.5</c:v>
                </c:pt>
                <c:pt idx="1">
                  <c:v>2.4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TRI3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Planilha1!$D$2:$D$4</c:f>
              <c:numCache>
                <c:formatCode>General</c:formatCode>
                <c:ptCount val="3"/>
                <c:pt idx="0">
                  <c:v>3.5</c:v>
                </c:pt>
                <c:pt idx="1">
                  <c:v>3.9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TRI4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Lojas Grandes</c:v>
                </c:pt>
                <c:pt idx="1">
                  <c:v>Lojas Médias</c:v>
                </c:pt>
                <c:pt idx="2">
                  <c:v>Lojas Pequenas</c:v>
                </c:pt>
              </c:strCache>
            </c:strRef>
          </c:cat>
          <c:val>
            <c:numRef>
              <c:f>Planilha1!$E$2:$E$4</c:f>
              <c:numCache>
                <c:formatCode>General</c:formatCode>
                <c:ptCount val="3"/>
                <c:pt idx="0">
                  <c:v>4.5</c:v>
                </c:pt>
                <c:pt idx="1">
                  <c:v>4.3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3-1B4B-9092-97282F05D2D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3-1B4B-9092-97282F05D2D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D3-1B4B-9092-97282F05D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DD-9043-ADEC-45BE17262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7622079"/>
        <c:axId val="1987623727"/>
      </c:line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4-2247-99F3-778481F43E4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4-2247-99F3-778481F43E4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4-2247-99F3-778481F43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Planilha1!$B$1</c:f>
              <c:strCache>
                <c:ptCount val="1"/>
                <c:pt idx="0">
                  <c:v>Sem CD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810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E-2C4E-BEF9-CDE835583D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E-2C4E-BEF9-CDE835583D8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E-2C4E-BEF9-CDE835583D8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E-2C4E-BEF9-CDE835583D8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4E-2C4E-BEF9-CDE835583D8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4E-2C4E-BEF9-CDE835583D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6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4E-2C4E-BEF9-CDE835583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989360"/>
        <c:axId val="1323981872"/>
      </c:barChart>
      <c:dateAx>
        <c:axId val="13239893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F-7E4F-B94B-00306A99C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C-374A-9319-CE44DBDFC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63500">
                <a:noFill/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1">
                  <c:v>2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69-A945-9794-2BEDA4F3B5A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Valores Y2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Planilha1!$C$2:$C$16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5">
                  <c:v>0.4</c:v>
                </c:pt>
                <c:pt idx="6">
                  <c:v>0.1</c:v>
                </c:pt>
                <c:pt idx="10">
                  <c:v>2</c:v>
                </c:pt>
                <c:pt idx="12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69-A945-9794-2BEDA4F3B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accent1"/>
              </a:solidFill>
              <a:ln w="127000">
                <a:noFill/>
              </a:ln>
              <a:effectLst/>
            </c:spPr>
          </c:marker>
          <c:xVal>
            <c:numRef>
              <c:f>Planilha1!$A$2:$A$17</c:f>
              <c:numCache>
                <c:formatCode>General</c:formatCode>
                <c:ptCount val="16"/>
                <c:pt idx="0">
                  <c:v>1.9</c:v>
                </c:pt>
                <c:pt idx="1">
                  <c:v>1.4</c:v>
                </c:pt>
                <c:pt idx="2">
                  <c:v>1.7</c:v>
                </c:pt>
                <c:pt idx="3">
                  <c:v>1.6</c:v>
                </c:pt>
                <c:pt idx="4">
                  <c:v>0.9</c:v>
                </c:pt>
                <c:pt idx="5">
                  <c:v>0</c:v>
                </c:pt>
                <c:pt idx="6">
                  <c:v>0.9</c:v>
                </c:pt>
                <c:pt idx="7">
                  <c:v>0.1</c:v>
                </c:pt>
                <c:pt idx="8">
                  <c:v>2</c:v>
                </c:pt>
                <c:pt idx="9">
                  <c:v>1.5</c:v>
                </c:pt>
                <c:pt idx="10">
                  <c:v>1.8</c:v>
                </c:pt>
                <c:pt idx="11">
                  <c:v>1.9</c:v>
                </c:pt>
                <c:pt idx="12">
                  <c:v>1</c:v>
                </c:pt>
                <c:pt idx="13">
                  <c:v>1.7</c:v>
                </c:pt>
                <c:pt idx="14">
                  <c:v>0.7</c:v>
                </c:pt>
                <c:pt idx="15">
                  <c:v>0.3</c:v>
                </c:pt>
              </c:numCache>
            </c:numRef>
          </c:xVal>
          <c:yVal>
            <c:numRef>
              <c:f>Planilha1!$B$2:$B$17</c:f>
              <c:numCache>
                <c:formatCode>General</c:formatCode>
                <c:ptCount val="16"/>
                <c:pt idx="0">
                  <c:v>0.7</c:v>
                </c:pt>
                <c:pt idx="1">
                  <c:v>0</c:v>
                </c:pt>
                <c:pt idx="3">
                  <c:v>1.3</c:v>
                </c:pt>
                <c:pt idx="5">
                  <c:v>1.2</c:v>
                </c:pt>
                <c:pt idx="7">
                  <c:v>0.3</c:v>
                </c:pt>
                <c:pt idx="9">
                  <c:v>1.8</c:v>
                </c:pt>
                <c:pt idx="11">
                  <c:v>0.6</c:v>
                </c:pt>
                <c:pt idx="14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6F-1046-BBD3-25257840AC9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Valores Y1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accent2"/>
              </a:solidFill>
              <a:ln w="127000" cap="sq">
                <a:noFill/>
              </a:ln>
              <a:effectLst/>
            </c:spPr>
          </c:marker>
          <c:xVal>
            <c:numRef>
              <c:f>Planilha1!$A$2:$A$17</c:f>
              <c:numCache>
                <c:formatCode>General</c:formatCode>
                <c:ptCount val="16"/>
                <c:pt idx="0">
                  <c:v>1.9</c:v>
                </c:pt>
                <c:pt idx="1">
                  <c:v>1.4</c:v>
                </c:pt>
                <c:pt idx="2">
                  <c:v>1.7</c:v>
                </c:pt>
                <c:pt idx="3">
                  <c:v>1.6</c:v>
                </c:pt>
                <c:pt idx="4">
                  <c:v>0.9</c:v>
                </c:pt>
                <c:pt idx="5">
                  <c:v>0</c:v>
                </c:pt>
                <c:pt idx="6">
                  <c:v>0.9</c:v>
                </c:pt>
                <c:pt idx="7">
                  <c:v>0.1</c:v>
                </c:pt>
                <c:pt idx="8">
                  <c:v>2</c:v>
                </c:pt>
                <c:pt idx="9">
                  <c:v>1.5</c:v>
                </c:pt>
                <c:pt idx="10">
                  <c:v>1.8</c:v>
                </c:pt>
                <c:pt idx="11">
                  <c:v>1.9</c:v>
                </c:pt>
                <c:pt idx="12">
                  <c:v>1</c:v>
                </c:pt>
                <c:pt idx="13">
                  <c:v>1.7</c:v>
                </c:pt>
                <c:pt idx="14">
                  <c:v>0.7</c:v>
                </c:pt>
                <c:pt idx="15">
                  <c:v>0.3</c:v>
                </c:pt>
              </c:numCache>
            </c:numRef>
          </c:xVal>
          <c:yVal>
            <c:numRef>
              <c:f>Planilha1!$C$2:$C$17</c:f>
              <c:numCache>
                <c:formatCode>General</c:formatCode>
                <c:ptCount val="16"/>
                <c:pt idx="0">
                  <c:v>1.1000000000000001</c:v>
                </c:pt>
                <c:pt idx="1">
                  <c:v>0.5</c:v>
                </c:pt>
                <c:pt idx="2">
                  <c:v>0.2</c:v>
                </c:pt>
                <c:pt idx="6">
                  <c:v>1.4</c:v>
                </c:pt>
                <c:pt idx="7">
                  <c:v>1.1000000000000001</c:v>
                </c:pt>
                <c:pt idx="8">
                  <c:v>0.4</c:v>
                </c:pt>
                <c:pt idx="9">
                  <c:v>1.7</c:v>
                </c:pt>
                <c:pt idx="10">
                  <c:v>1.3</c:v>
                </c:pt>
                <c:pt idx="11">
                  <c:v>1.6</c:v>
                </c:pt>
                <c:pt idx="12">
                  <c:v>0.6</c:v>
                </c:pt>
                <c:pt idx="13">
                  <c:v>0.4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6F-1046-BBD3-25257840AC9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Valores Y2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3"/>
              </a:solidFill>
              <a:ln w="127000">
                <a:noFill/>
              </a:ln>
              <a:effectLst/>
            </c:spPr>
          </c:marker>
          <c:xVal>
            <c:numRef>
              <c:f>Planilha1!$A$2:$A$17</c:f>
              <c:numCache>
                <c:formatCode>General</c:formatCode>
                <c:ptCount val="16"/>
                <c:pt idx="0">
                  <c:v>1.9</c:v>
                </c:pt>
                <c:pt idx="1">
                  <c:v>1.4</c:v>
                </c:pt>
                <c:pt idx="2">
                  <c:v>1.7</c:v>
                </c:pt>
                <c:pt idx="3">
                  <c:v>1.6</c:v>
                </c:pt>
                <c:pt idx="4">
                  <c:v>0.9</c:v>
                </c:pt>
                <c:pt idx="5">
                  <c:v>0</c:v>
                </c:pt>
                <c:pt idx="6">
                  <c:v>0.9</c:v>
                </c:pt>
                <c:pt idx="7">
                  <c:v>0.1</c:v>
                </c:pt>
                <c:pt idx="8">
                  <c:v>2</c:v>
                </c:pt>
                <c:pt idx="9">
                  <c:v>1.5</c:v>
                </c:pt>
                <c:pt idx="10">
                  <c:v>1.8</c:v>
                </c:pt>
                <c:pt idx="11">
                  <c:v>1.9</c:v>
                </c:pt>
                <c:pt idx="12">
                  <c:v>1</c:v>
                </c:pt>
                <c:pt idx="13">
                  <c:v>1.7</c:v>
                </c:pt>
                <c:pt idx="14">
                  <c:v>0.7</c:v>
                </c:pt>
                <c:pt idx="15">
                  <c:v>0.3</c:v>
                </c:pt>
              </c:numCache>
            </c:numRef>
          </c:xVal>
          <c:yVal>
            <c:numRef>
              <c:f>Planilha1!$D$2:$D$17</c:f>
              <c:numCache>
                <c:formatCode>General</c:formatCode>
                <c:ptCount val="16"/>
                <c:pt idx="0">
                  <c:v>1.6</c:v>
                </c:pt>
                <c:pt idx="2">
                  <c:v>0.1</c:v>
                </c:pt>
                <c:pt idx="3">
                  <c:v>0.9</c:v>
                </c:pt>
                <c:pt idx="4">
                  <c:v>1.1000000000000001</c:v>
                </c:pt>
                <c:pt idx="6">
                  <c:v>0.4</c:v>
                </c:pt>
                <c:pt idx="7">
                  <c:v>1.1000000000000001</c:v>
                </c:pt>
                <c:pt idx="8">
                  <c:v>0.8</c:v>
                </c:pt>
                <c:pt idx="11">
                  <c:v>0.3</c:v>
                </c:pt>
                <c:pt idx="14">
                  <c:v>1.4</c:v>
                </c:pt>
                <c:pt idx="15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16F-1046-BBD3-25257840A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8-B342-8653-CF53E71A0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</a:t>
            </a:r>
            <a:r>
              <a:rPr lang="en-US" baseline="0" dirty="0" err="1"/>
              <a:t>Atual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37-A045-8965-4B7EA53F8DE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3581</c:v>
                </c:pt>
                <c:pt idx="8">
                  <c:v>3938</c:v>
                </c:pt>
                <c:pt idx="9">
                  <c:v>4136</c:v>
                </c:pt>
                <c:pt idx="10">
                  <c:v>4356</c:v>
                </c:pt>
                <c:pt idx="11">
                  <c:v>4850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37-A045-8965-4B7EA53F8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6A-BC44-ACC1-87DDBB431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58-9B46-AB0E-65F653F8C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F6-5F44-AC94-14D7BC61E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476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39-3742-91BC-ED8FB25E9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58-9B46-AB0E-65F653F8C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Pedidos</a:t>
            </a:r>
            <a:r>
              <a:rPr lang="en-US" baseline="0" dirty="0"/>
              <a:t> e </a:t>
            </a:r>
            <a:r>
              <a:rPr lang="en-US" baseline="0" dirty="0" err="1"/>
              <a:t>Entregas</a:t>
            </a:r>
            <a:r>
              <a:rPr lang="en-US" baseline="0" dirty="0"/>
              <a:t> no </a:t>
            </a:r>
            <a:r>
              <a:rPr lang="en-US" baseline="0" dirty="0" err="1"/>
              <a:t>Cenário</a:t>
            </a:r>
            <a:r>
              <a:rPr lang="en-US" baseline="0" dirty="0"/>
              <a:t> Novo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Pedidos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1572</c:v>
                </c:pt>
                <c:pt idx="5">
                  <c:v>2122</c:v>
                </c:pt>
                <c:pt idx="6">
                  <c:v>3183</c:v>
                </c:pt>
                <c:pt idx="7">
                  <c:v>4775</c:v>
                </c:pt>
                <c:pt idx="8">
                  <c:v>5251</c:v>
                </c:pt>
                <c:pt idx="9">
                  <c:v>5779</c:v>
                </c:pt>
                <c:pt idx="10">
                  <c:v>6355</c:v>
                </c:pt>
                <c:pt idx="11">
                  <c:v>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1A-E343-80B1-ECF1F3EA8BF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Entrega (Novo CD)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Planilha1!$A$2:$A$13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44532</c:v>
                </c:pt>
                <c:pt idx="3">
                  <c:v>44563</c:v>
                </c:pt>
                <c:pt idx="4">
                  <c:v>44594</c:v>
                </c:pt>
                <c:pt idx="5">
                  <c:v>44625</c:v>
                </c:pt>
                <c:pt idx="6">
                  <c:v>44656</c:v>
                </c:pt>
                <c:pt idx="7">
                  <c:v>44687</c:v>
                </c:pt>
                <c:pt idx="8">
                  <c:v>44718</c:v>
                </c:pt>
                <c:pt idx="9">
                  <c:v>44749</c:v>
                </c:pt>
                <c:pt idx="10">
                  <c:v>44780</c:v>
                </c:pt>
                <c:pt idx="11">
                  <c:v>44811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  <c:pt idx="0">
                  <c:v>1230</c:v>
                </c:pt>
                <c:pt idx="1">
                  <c:v>1235</c:v>
                </c:pt>
                <c:pt idx="2">
                  <c:v>1280</c:v>
                </c:pt>
                <c:pt idx="3">
                  <c:v>1310</c:v>
                </c:pt>
                <c:pt idx="4">
                  <c:v>1493</c:v>
                </c:pt>
                <c:pt idx="5">
                  <c:v>1910</c:v>
                </c:pt>
                <c:pt idx="6">
                  <c:v>2546</c:v>
                </c:pt>
                <c:pt idx="7">
                  <c:v>4300</c:v>
                </c:pt>
                <c:pt idx="8">
                  <c:v>5200</c:v>
                </c:pt>
                <c:pt idx="9">
                  <c:v>6100</c:v>
                </c:pt>
                <c:pt idx="10">
                  <c:v>7000</c:v>
                </c:pt>
                <c:pt idx="11">
                  <c:v>7900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1A-E343-80B1-ECF1F3EA8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989360"/>
        <c:axId val="1323981872"/>
      </c:lineChart>
      <c:dateAx>
        <c:axId val="132398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1872"/>
        <c:crosses val="autoZero"/>
        <c:auto val="1"/>
        <c:lblOffset val="100"/>
        <c:baseTimeUnit val="months"/>
      </c:dateAx>
      <c:valAx>
        <c:axId val="13239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9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44-314B-95CA-0D966A5CF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3810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3-6245-90DD-04848DB14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2060"/>
                </a:solidFill>
              </a:ln>
              <a:effectLst/>
            </c:spPr>
          </c:marker>
          <c:xVal>
            <c:numRef>
              <c:f>Planilha1!$A$2:$A$16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1.7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2</c:v>
                </c:pt>
                <c:pt idx="9">
                  <c:v>0.2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0</c:v>
                </c:pt>
                <c:pt idx="14">
                  <c:v>0.05</c:v>
                </c:pt>
              </c:numCache>
            </c:numRef>
          </c:xVal>
          <c:yVal>
            <c:numRef>
              <c:f>Planilha1!$B$2:$B$16</c:f>
              <c:numCache>
                <c:formatCode>General</c:formatCode>
                <c:ptCount val="15"/>
                <c:pt idx="0">
                  <c:v>2</c:v>
                </c:pt>
                <c:pt idx="1">
                  <c:v>1.5</c:v>
                </c:pt>
                <c:pt idx="2">
                  <c:v>1.7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0.1</c:v>
                </c:pt>
                <c:pt idx="7">
                  <c:v>1.8</c:v>
                </c:pt>
                <c:pt idx="8">
                  <c:v>1.7</c:v>
                </c:pt>
                <c:pt idx="9">
                  <c:v>0.3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1.7</c:v>
                </c:pt>
                <c:pt idx="1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EB-A842-86A0-4435711BD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654560"/>
        <c:axId val="1618690528"/>
      </c:scatterChart>
      <c:valAx>
        <c:axId val="161865456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90528"/>
        <c:crosses val="autoZero"/>
        <c:crossBetween val="midCat"/>
        <c:majorUnit val="1"/>
      </c:valAx>
      <c:valAx>
        <c:axId val="161869052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6545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baseline="0" dirty="0"/>
              <a:t> mensal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Planilha1!$A$2:$A$13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3.2</c:v>
                </c:pt>
                <c:pt idx="1">
                  <c:v>4.8</c:v>
                </c:pt>
                <c:pt idx="2">
                  <c:v>2.5</c:v>
                </c:pt>
                <c:pt idx="3">
                  <c:v>1.9</c:v>
                </c:pt>
                <c:pt idx="4">
                  <c:v>2.6</c:v>
                </c:pt>
                <c:pt idx="5">
                  <c:v>2.9000000000000004</c:v>
                </c:pt>
                <c:pt idx="6">
                  <c:v>3</c:v>
                </c:pt>
                <c:pt idx="7">
                  <c:v>3.6</c:v>
                </c:pt>
                <c:pt idx="8">
                  <c:v>3.7000000000000011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3.8000000000000007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D-3842-A5CB-4EF127D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565839"/>
        <c:axId val="1850922143"/>
      </c:lineChart>
      <c:catAx>
        <c:axId val="13065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0922143"/>
        <c:crosses val="autoZero"/>
        <c:auto val="1"/>
        <c:lblAlgn val="ctr"/>
        <c:lblOffset val="100"/>
        <c:noMultiLvlLbl val="0"/>
      </c:catAx>
      <c:valAx>
        <c:axId val="1850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65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Faturamento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loja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C-C043-BED5-C9BE0CF2A61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3.9</c:v>
                </c:pt>
                <c:pt idx="1">
                  <c:v>2.4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C-C043-BED5-C9BE0CF2A61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TRI1</c:v>
                </c:pt>
                <c:pt idx="1">
                  <c:v>TRI2</c:v>
                </c:pt>
                <c:pt idx="2">
                  <c:v>TRI3</c:v>
                </c:pt>
                <c:pt idx="3">
                  <c:v>TRI4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2.9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C-C043-BED5-C9BE0CF2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8"/>
        <c:axId val="1987622079"/>
        <c:axId val="1987623727"/>
      </c:barChart>
      <c:catAx>
        <c:axId val="19876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3727"/>
        <c:crosses val="autoZero"/>
        <c:auto val="1"/>
        <c:lblAlgn val="ctr"/>
        <c:lblOffset val="100"/>
        <c:noMultiLvlLbl val="0"/>
      </c:catAx>
      <c:valAx>
        <c:axId val="19876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62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</a:t>
            </a:r>
            <a:r>
              <a:rPr lang="pt-BR" baseline="0" dirty="0"/>
              <a:t> produtos </a:t>
            </a:r>
            <a:r>
              <a:rPr lang="pt-BR" dirty="0"/>
              <a:t>vendidos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61</c:v>
                </c:pt>
                <c:pt idx="2">
                  <c:v>57</c:v>
                </c:pt>
                <c:pt idx="3">
                  <c:v>32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9-D340-AC42-E698193B6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Lojas Médias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70</c:v>
                </c:pt>
                <c:pt idx="1">
                  <c:v>47</c:v>
                </c:pt>
                <c:pt idx="2">
                  <c:v>101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9-D340-AC42-E698193B624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Lojas Pequenas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99</c:v>
                </c:pt>
                <c:pt idx="1">
                  <c:v>91</c:v>
                </c:pt>
                <c:pt idx="2">
                  <c:v>57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9-D340-AC42-E698193B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57</c:v>
                </c:pt>
                <c:pt idx="3">
                  <c:v>61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E-5048-BCAA-D03654F4D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Lojas Grandes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Item E</c:v>
                </c:pt>
                <c:pt idx="1">
                  <c:v>Item D</c:v>
                </c:pt>
                <c:pt idx="2">
                  <c:v>Item C</c:v>
                </c:pt>
                <c:pt idx="3">
                  <c:v>Item B</c:v>
                </c:pt>
                <c:pt idx="4">
                  <c:v>Item 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57</c:v>
                </c:pt>
                <c:pt idx="3">
                  <c:v>61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9-0F42-90D8-5B85C5E49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285134831"/>
        <c:axId val="1285136479"/>
      </c:barChart>
      <c:catAx>
        <c:axId val="128513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6479"/>
        <c:crosses val="autoZero"/>
        <c:auto val="1"/>
        <c:lblAlgn val="ctr"/>
        <c:lblOffset val="100"/>
        <c:noMultiLvlLbl val="0"/>
      </c:catAx>
      <c:valAx>
        <c:axId val="1285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513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0128290038512E-2"/>
          <c:y val="2.4055222586417575E-2"/>
          <c:w val="0.87533774755428295"/>
          <c:h val="0.8617062508532721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Planilha1!$C$1</c:f>
              <c:strCache>
                <c:ptCount val="1"/>
                <c:pt idx="0">
                  <c:v>Faturamento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 formatCode="0">
                  <c:v>156730</c:v>
                </c:pt>
                <c:pt idx="1">
                  <c:v>118611</c:v>
                </c:pt>
                <c:pt idx="2">
                  <c:v>138992</c:v>
                </c:pt>
                <c:pt idx="3">
                  <c:v>214414</c:v>
                </c:pt>
                <c:pt idx="4">
                  <c:v>143029</c:v>
                </c:pt>
                <c:pt idx="5">
                  <c:v>125148</c:v>
                </c:pt>
                <c:pt idx="6">
                  <c:v>114535</c:v>
                </c:pt>
                <c:pt idx="7">
                  <c:v>201023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6D6-024E-A0A4-F391875F6D6C}"/>
            </c:ext>
          </c:extLst>
        </c:ser>
        <c:ser>
          <c:idx val="1"/>
          <c:order val="1"/>
          <c:tx>
            <c:strRef>
              <c:f>Planilha1!$D$1</c:f>
              <c:strCache>
                <c:ptCount val="1"/>
                <c:pt idx="0">
                  <c:v>Lucro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Planilha1!$D$2:$D$9</c:f>
              <c:numCache>
                <c:formatCode>General</c:formatCode>
                <c:ptCount val="8"/>
                <c:pt idx="0">
                  <c:v>26644.100000000002</c:v>
                </c:pt>
                <c:pt idx="1">
                  <c:v>20163.870000000003</c:v>
                </c:pt>
                <c:pt idx="2">
                  <c:v>25018.559999999998</c:v>
                </c:pt>
                <c:pt idx="3">
                  <c:v>51459.360000000001</c:v>
                </c:pt>
                <c:pt idx="4">
                  <c:v>37187.54</c:v>
                </c:pt>
                <c:pt idx="5">
                  <c:v>37544.400000000001</c:v>
                </c:pt>
                <c:pt idx="6">
                  <c:v>40087.25</c:v>
                </c:pt>
                <c:pt idx="7">
                  <c:v>84429.66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6D6-024E-A0A4-F391875F6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7015296"/>
        <c:axId val="1067016528"/>
      </c:lineChart>
      <c:catAx>
        <c:axId val="10670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6528"/>
        <c:crosses val="autoZero"/>
        <c:auto val="1"/>
        <c:lblAlgn val="ctr"/>
        <c:lblOffset val="100"/>
        <c:noMultiLvlLbl val="0"/>
      </c:catAx>
      <c:valAx>
        <c:axId val="1067016528"/>
        <c:scaling>
          <c:orientation val="minMax"/>
          <c:max val="2200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6F3F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70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0.11628</cdr:x>
      <cdr:y>0.07551</cdr:y>
    </cdr:from>
    <cdr:to>
      <cdr:x>0.90698</cdr:x>
      <cdr:y>0.83057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id="{797FFCAF-F66D-3767-D635-15FAC0F76B86}"/>
            </a:ext>
          </a:extLst>
        </cdr:cNvPr>
        <cdr:cNvSpPr/>
      </cdr:nvSpPr>
      <cdr:spPr>
        <a:xfrm xmlns:a="http://schemas.openxmlformats.org/drawingml/2006/main">
          <a:off x="762000" y="342900"/>
          <a:ext cx="5181600" cy="3429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32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872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79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49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38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7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13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82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51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297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02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692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307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483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458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161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290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961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588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582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85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84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163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849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082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99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414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760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078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2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15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357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09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537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722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863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6842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7813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05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93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677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0296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9449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68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3283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2152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4638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5583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7652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195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704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8511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8127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3485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3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1548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4348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7557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8200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5316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1761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9180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622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Analogia do Colin Ware (Information Visualization: Perception for Design, 2004) –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um </a:t>
            </a:r>
            <a:r>
              <a:rPr lang="en-US" dirty="0" err="1"/>
              <a:t>falcão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céu</a:t>
            </a:r>
            <a:r>
              <a:rPr lang="en-US" dirty="0"/>
              <a:t> </a:t>
            </a:r>
            <a:r>
              <a:rPr lang="en-US" dirty="0" err="1"/>
              <a:t>cheio</a:t>
            </a:r>
            <a:r>
              <a:rPr lang="en-US" dirty="0"/>
              <a:t> de </a:t>
            </a:r>
            <a:r>
              <a:rPr lang="en-US" dirty="0" err="1"/>
              <a:t>pombos</a:t>
            </a:r>
            <a:r>
              <a:rPr lang="en-US" dirty="0"/>
              <a:t>, mas se </a:t>
            </a:r>
            <a:r>
              <a:rPr lang="en-US" dirty="0" err="1"/>
              <a:t>tivermos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pássaros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falcão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9081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Analogia do Colin Ware (Information Visualization: Perception for Design, 2004) –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um </a:t>
            </a:r>
            <a:r>
              <a:rPr lang="en-US" dirty="0" err="1"/>
              <a:t>falcão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céu</a:t>
            </a:r>
            <a:r>
              <a:rPr lang="en-US" dirty="0"/>
              <a:t> </a:t>
            </a:r>
            <a:r>
              <a:rPr lang="en-US" dirty="0" err="1"/>
              <a:t>cheio</a:t>
            </a:r>
            <a:r>
              <a:rPr lang="en-US" dirty="0"/>
              <a:t> de </a:t>
            </a:r>
            <a:r>
              <a:rPr lang="en-US" dirty="0" err="1"/>
              <a:t>pombos</a:t>
            </a:r>
            <a:r>
              <a:rPr lang="en-US" dirty="0"/>
              <a:t>, mas se </a:t>
            </a:r>
            <a:r>
              <a:rPr lang="en-US" dirty="0" err="1"/>
              <a:t>tivermos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pássaros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falcão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3364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Analogia do Colin Ware (Information Visualization: Perception for Design, 2004) –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um </a:t>
            </a:r>
            <a:r>
              <a:rPr lang="en-US" dirty="0" err="1"/>
              <a:t>falcão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céu</a:t>
            </a:r>
            <a:r>
              <a:rPr lang="en-US" dirty="0"/>
              <a:t> </a:t>
            </a:r>
            <a:r>
              <a:rPr lang="en-US" dirty="0" err="1"/>
              <a:t>cheio</a:t>
            </a:r>
            <a:r>
              <a:rPr lang="en-US" dirty="0"/>
              <a:t> de </a:t>
            </a:r>
            <a:r>
              <a:rPr lang="en-US" dirty="0" err="1"/>
              <a:t>pombos</a:t>
            </a:r>
            <a:r>
              <a:rPr lang="en-US" dirty="0"/>
              <a:t>, mas se </a:t>
            </a:r>
            <a:r>
              <a:rPr lang="en-US" dirty="0" err="1"/>
              <a:t>tivermos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pássaros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falcão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6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9931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Analogia do Colin Ware (Information Visualization: Perception for Design, 2004) –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um </a:t>
            </a:r>
            <a:r>
              <a:rPr lang="en-US" dirty="0" err="1"/>
              <a:t>falcão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céu</a:t>
            </a:r>
            <a:r>
              <a:rPr lang="en-US" dirty="0"/>
              <a:t> </a:t>
            </a:r>
            <a:r>
              <a:rPr lang="en-US" dirty="0" err="1"/>
              <a:t>cheio</a:t>
            </a:r>
            <a:r>
              <a:rPr lang="en-US" dirty="0"/>
              <a:t> de </a:t>
            </a:r>
            <a:r>
              <a:rPr lang="en-US" dirty="0" err="1"/>
              <a:t>pombos</a:t>
            </a:r>
            <a:r>
              <a:rPr lang="en-US" dirty="0"/>
              <a:t>, mas se </a:t>
            </a:r>
            <a:r>
              <a:rPr lang="en-US" dirty="0" err="1"/>
              <a:t>tivermos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pássaros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falcão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230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Analogia do Colin Ware (Information Visualization: Perception for Design, 2004) –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um </a:t>
            </a:r>
            <a:r>
              <a:rPr lang="en-US" dirty="0" err="1"/>
              <a:t>falcão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céu</a:t>
            </a:r>
            <a:r>
              <a:rPr lang="en-US" dirty="0"/>
              <a:t> </a:t>
            </a:r>
            <a:r>
              <a:rPr lang="en-US" dirty="0" err="1"/>
              <a:t>cheio</a:t>
            </a:r>
            <a:r>
              <a:rPr lang="en-US" dirty="0"/>
              <a:t> de </a:t>
            </a:r>
            <a:r>
              <a:rPr lang="en-US" dirty="0" err="1"/>
              <a:t>pombos</a:t>
            </a:r>
            <a:r>
              <a:rPr lang="en-US" dirty="0"/>
              <a:t>, mas se </a:t>
            </a:r>
            <a:r>
              <a:rPr lang="en-US" dirty="0" err="1"/>
              <a:t>tivermos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pássaros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falcão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3837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Analogia do Colin Ware (Information Visualization: Perception for Design, 2004) –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um </a:t>
            </a:r>
            <a:r>
              <a:rPr lang="en-US" dirty="0" err="1"/>
              <a:t>falcão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céu</a:t>
            </a:r>
            <a:r>
              <a:rPr lang="en-US" dirty="0"/>
              <a:t> </a:t>
            </a:r>
            <a:r>
              <a:rPr lang="en-US" dirty="0" err="1"/>
              <a:t>cheio</a:t>
            </a:r>
            <a:r>
              <a:rPr lang="en-US" dirty="0"/>
              <a:t> de </a:t>
            </a:r>
            <a:r>
              <a:rPr lang="en-US" dirty="0" err="1"/>
              <a:t>pombos</a:t>
            </a:r>
            <a:r>
              <a:rPr lang="en-US" dirty="0"/>
              <a:t>, mas se </a:t>
            </a:r>
            <a:r>
              <a:rPr lang="en-US" dirty="0" err="1"/>
              <a:t>tivermos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pássaros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reconhecer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falcão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646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6974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4241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0794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7350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352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1487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0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6186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6476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247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5289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91762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4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7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9.xml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8.xml"/><Relationship Id="rId5" Type="http://schemas.openxmlformats.org/officeDocument/2006/relationships/chart" Target="../charts/chart87.xml"/><Relationship Id="rId4" Type="http://schemas.openxmlformats.org/officeDocument/2006/relationships/chart" Target="../charts/chart8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3.xml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6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8.xml"/><Relationship Id="rId3" Type="http://schemas.openxmlformats.org/officeDocument/2006/relationships/image" Target="../media/image1.jpeg"/><Relationship Id="rId7" Type="http://schemas.openxmlformats.org/officeDocument/2006/relationships/chart" Target="../charts/chart9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0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1.xml"/><Relationship Id="rId5" Type="http://schemas.openxmlformats.org/officeDocument/2006/relationships/chart" Target="../charts/chart100.xml"/><Relationship Id="rId4" Type="http://schemas.openxmlformats.org/officeDocument/2006/relationships/chart" Target="../charts/chart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5.xml"/><Relationship Id="rId5" Type="http://schemas.openxmlformats.org/officeDocument/2006/relationships/chart" Target="../charts/chart104.xml"/><Relationship Id="rId4" Type="http://schemas.openxmlformats.org/officeDocument/2006/relationships/chart" Target="../charts/chart10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8.xml"/><Relationship Id="rId5" Type="http://schemas.openxmlformats.org/officeDocument/2006/relationships/chart" Target="../charts/chart107.xml"/><Relationship Id="rId4" Type="http://schemas.openxmlformats.org/officeDocument/2006/relationships/chart" Target="../charts/chart10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0.xml"/><Relationship Id="rId4" Type="http://schemas.openxmlformats.org/officeDocument/2006/relationships/chart" Target="../charts/chart10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4.xml"/><Relationship Id="rId4" Type="http://schemas.openxmlformats.org/officeDocument/2006/relationships/chart" Target="../charts/chart1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7.xml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0.xml"/><Relationship Id="rId5" Type="http://schemas.openxmlformats.org/officeDocument/2006/relationships/chart" Target="../charts/chart119.xml"/><Relationship Id="rId4" Type="http://schemas.openxmlformats.org/officeDocument/2006/relationships/chart" Target="../charts/chart1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3.xml"/><Relationship Id="rId5" Type="http://schemas.openxmlformats.org/officeDocument/2006/relationships/chart" Target="../charts/chart122.xml"/><Relationship Id="rId4" Type="http://schemas.openxmlformats.org/officeDocument/2006/relationships/chart" Target="../charts/chart1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6.xml"/><Relationship Id="rId5" Type="http://schemas.openxmlformats.org/officeDocument/2006/relationships/chart" Target="../charts/chart125.xml"/><Relationship Id="rId4" Type="http://schemas.openxmlformats.org/officeDocument/2006/relationships/chart" Target="../charts/chart1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9.xml"/><Relationship Id="rId5" Type="http://schemas.openxmlformats.org/officeDocument/2006/relationships/chart" Target="../charts/chart128.xml"/><Relationship Id="rId4" Type="http://schemas.openxmlformats.org/officeDocument/2006/relationships/chart" Target="../charts/chart1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2.xml"/><Relationship Id="rId5" Type="http://schemas.openxmlformats.org/officeDocument/2006/relationships/chart" Target="../charts/chart131.xml"/><Relationship Id="rId4" Type="http://schemas.openxmlformats.org/officeDocument/2006/relationships/chart" Target="../charts/chart13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5.xml"/><Relationship Id="rId5" Type="http://schemas.openxmlformats.org/officeDocument/2006/relationships/chart" Target="../charts/chart134.xml"/><Relationship Id="rId4" Type="http://schemas.openxmlformats.org/officeDocument/2006/relationships/chart" Target="../charts/chart1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8.xml"/><Relationship Id="rId5" Type="http://schemas.openxmlformats.org/officeDocument/2006/relationships/chart" Target="../charts/chart137.xml"/><Relationship Id="rId4" Type="http://schemas.openxmlformats.org/officeDocument/2006/relationships/chart" Target="../charts/chart1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1.xml"/><Relationship Id="rId5" Type="http://schemas.openxmlformats.org/officeDocument/2006/relationships/chart" Target="../charts/chart140.xml"/><Relationship Id="rId4" Type="http://schemas.openxmlformats.org/officeDocument/2006/relationships/chart" Target="../charts/chart13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4.xml"/><Relationship Id="rId5" Type="http://schemas.openxmlformats.org/officeDocument/2006/relationships/chart" Target="../charts/chart143.xml"/><Relationship Id="rId4" Type="http://schemas.openxmlformats.org/officeDocument/2006/relationships/chart" Target="../charts/chart14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7.xml"/><Relationship Id="rId5" Type="http://schemas.openxmlformats.org/officeDocument/2006/relationships/chart" Target="../charts/chart146.xml"/><Relationship Id="rId4" Type="http://schemas.openxmlformats.org/officeDocument/2006/relationships/chart" Target="../charts/chart14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0.xml"/><Relationship Id="rId5" Type="http://schemas.openxmlformats.org/officeDocument/2006/relationships/chart" Target="../charts/chart149.xml"/><Relationship Id="rId4" Type="http://schemas.openxmlformats.org/officeDocument/2006/relationships/chart" Target="../charts/chart14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3.xml"/><Relationship Id="rId5" Type="http://schemas.openxmlformats.org/officeDocument/2006/relationships/chart" Target="../charts/chart152.xml"/><Relationship Id="rId4" Type="http://schemas.openxmlformats.org/officeDocument/2006/relationships/chart" Target="../charts/chart1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APRESENTAÇÃO DE DADOS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TODAS AS PESSOAS CONSEGUEM APRESENTAR DADOS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F0729FF-45FA-8D66-5CFF-AD9BBB96C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912795"/>
              </p:ext>
            </p:extLst>
          </p:nvPr>
        </p:nvGraphicFramePr>
        <p:xfrm>
          <a:off x="893646" y="3361471"/>
          <a:ext cx="4572001" cy="327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7F40A7B-5033-B5FA-7CC7-4DECF6BF7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563717"/>
              </p:ext>
            </p:extLst>
          </p:nvPr>
        </p:nvGraphicFramePr>
        <p:xfrm>
          <a:off x="893646" y="6543434"/>
          <a:ext cx="4572000" cy="327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30597F8-0DB0-B0EC-660B-2EEB0AE20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46690"/>
              </p:ext>
            </p:extLst>
          </p:nvPr>
        </p:nvGraphicFramePr>
        <p:xfrm>
          <a:off x="5884563" y="3223123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046760C-1024-7DF5-3D03-47A04AD66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105573"/>
              </p:ext>
            </p:extLst>
          </p:nvPr>
        </p:nvGraphicFramePr>
        <p:xfrm>
          <a:off x="9410773" y="5143500"/>
          <a:ext cx="772714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423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SEUS DADOS NÃO PODEM CONFUNDIR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Qual dos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dois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gráficos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apresenta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crescimento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853657"/>
              </p:ext>
            </p:extLst>
          </p:nvPr>
        </p:nvGraphicFramePr>
        <p:xfrm>
          <a:off x="2857500" y="384810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B1F1A3A-454B-4625-9AA8-836CD0E67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569639"/>
              </p:ext>
            </p:extLst>
          </p:nvPr>
        </p:nvGraphicFramePr>
        <p:xfrm>
          <a:off x="10096500" y="386715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075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SEUS DADOS NÃO PODEM CONFUNDIR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Qual dos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dois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gráficos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apresenta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crescimento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/>
        </p:nvGraphicFramePr>
        <p:xfrm>
          <a:off x="2857500" y="384810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B1F1A3A-454B-4625-9AA8-836CD0E6714A}"/>
              </a:ext>
            </a:extLst>
          </p:cNvPr>
          <p:cNvGraphicFramePr/>
          <p:nvPr/>
        </p:nvGraphicFramePr>
        <p:xfrm>
          <a:off x="10096500" y="386715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921FB98-5106-407B-D9CD-060C6BF31274}"/>
              </a:ext>
            </a:extLst>
          </p:cNvPr>
          <p:cNvSpPr/>
          <p:nvPr/>
        </p:nvSpPr>
        <p:spPr>
          <a:xfrm>
            <a:off x="2781300" y="8191500"/>
            <a:ext cx="6477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BB135C-11C4-699E-59EB-30171895DBD5}"/>
              </a:ext>
            </a:extLst>
          </p:cNvPr>
          <p:cNvSpPr/>
          <p:nvPr/>
        </p:nvSpPr>
        <p:spPr>
          <a:xfrm>
            <a:off x="9944100" y="8191500"/>
            <a:ext cx="6477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4F437BC-35BA-BF20-CADE-72098B6827B1}"/>
              </a:ext>
            </a:extLst>
          </p:cNvPr>
          <p:cNvSpPr txBox="1"/>
          <p:nvPr/>
        </p:nvSpPr>
        <p:spPr>
          <a:xfrm>
            <a:off x="1059656" y="5488495"/>
            <a:ext cx="16168687" cy="1081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just">
              <a:lnSpc>
                <a:spcPts val="2801"/>
              </a:lnSpc>
            </a:pPr>
            <a:r>
              <a:rPr lang="en-US" sz="3200" spc="76" dirty="0">
                <a:solidFill>
                  <a:srgbClr val="072D4D"/>
                </a:solidFill>
                <a:latin typeface="Lato"/>
              </a:rPr>
              <a:t>Como o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nosso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cérebro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vai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comparar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tamanho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das barras,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é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importante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que a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gente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sempre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comece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do zero para que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essa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comparação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seja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feita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da forma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correta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743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459453"/>
              </p:ext>
            </p:extLst>
          </p:nvPr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604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700204"/>
              </p:ext>
            </p:extLst>
          </p:nvPr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D3B1717-F866-F430-CBED-AB6EE2AC3920}"/>
              </a:ext>
            </a:extLst>
          </p:cNvPr>
          <p:cNvSpPr/>
          <p:nvPr/>
        </p:nvSpPr>
        <p:spPr>
          <a:xfrm>
            <a:off x="8212676" y="5372100"/>
            <a:ext cx="6477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3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920426"/>
              </p:ext>
            </p:extLst>
          </p:nvPr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FB504C6-AEFE-D99B-747D-D51DACC1357E}"/>
              </a:ext>
            </a:extLst>
          </p:cNvPr>
          <p:cNvCxnSpPr>
            <a:cxnSpLocks/>
          </p:cNvCxnSpPr>
          <p:nvPr/>
        </p:nvCxnSpPr>
        <p:spPr>
          <a:xfrm flipH="1">
            <a:off x="3733800" y="5676900"/>
            <a:ext cx="44788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6936DB9-3E64-CFA6-746A-2719750C9F55}"/>
              </a:ext>
            </a:extLst>
          </p:cNvPr>
          <p:cNvCxnSpPr>
            <a:cxnSpLocks/>
          </p:cNvCxnSpPr>
          <p:nvPr/>
        </p:nvCxnSpPr>
        <p:spPr>
          <a:xfrm>
            <a:off x="8860376" y="5676900"/>
            <a:ext cx="59224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8DEB03C-8B1B-9F66-D1E3-4892A5770B2C}"/>
              </a:ext>
            </a:extLst>
          </p:cNvPr>
          <p:cNvSpPr/>
          <p:nvPr/>
        </p:nvSpPr>
        <p:spPr>
          <a:xfrm>
            <a:off x="8212676" y="5372100"/>
            <a:ext cx="6477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15209A87-4EA7-7F7C-3847-9B59F6BDB871}"/>
              </a:ext>
            </a:extLst>
          </p:cNvPr>
          <p:cNvSpPr txBox="1"/>
          <p:nvPr/>
        </p:nvSpPr>
        <p:spPr>
          <a:xfrm>
            <a:off x="5408754" y="6243220"/>
            <a:ext cx="6255544" cy="72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ponto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é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~130k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~24%?</a:t>
            </a:r>
          </a:p>
        </p:txBody>
      </p:sp>
    </p:spTree>
    <p:extLst>
      <p:ext uri="{BB962C8B-B14F-4D97-AF65-F5344CB8AC3E}">
        <p14:creationId xmlns:p14="http://schemas.microsoft.com/office/powerpoint/2010/main" val="400007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504418"/>
              </p:ext>
            </p:extLst>
          </p:nvPr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FB504C6-AEFE-D99B-747D-D51DACC1357E}"/>
              </a:ext>
            </a:extLst>
          </p:cNvPr>
          <p:cNvCxnSpPr>
            <a:cxnSpLocks/>
          </p:cNvCxnSpPr>
          <p:nvPr/>
        </p:nvCxnSpPr>
        <p:spPr>
          <a:xfrm flipH="1">
            <a:off x="3733800" y="5676900"/>
            <a:ext cx="44788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6936DB9-3E64-CFA6-746A-2719750C9F55}"/>
              </a:ext>
            </a:extLst>
          </p:cNvPr>
          <p:cNvCxnSpPr>
            <a:cxnSpLocks/>
          </p:cNvCxnSpPr>
          <p:nvPr/>
        </p:nvCxnSpPr>
        <p:spPr>
          <a:xfrm>
            <a:off x="8860376" y="5676900"/>
            <a:ext cx="59224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8DEB03C-8B1B-9F66-D1E3-4892A5770B2C}"/>
              </a:ext>
            </a:extLst>
          </p:cNvPr>
          <p:cNvSpPr/>
          <p:nvPr/>
        </p:nvSpPr>
        <p:spPr>
          <a:xfrm>
            <a:off x="8212676" y="5372100"/>
            <a:ext cx="6477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15209A87-4EA7-7F7C-3847-9B59F6BDB871}"/>
              </a:ext>
            </a:extLst>
          </p:cNvPr>
          <p:cNvSpPr txBox="1"/>
          <p:nvPr/>
        </p:nvSpPr>
        <p:spPr>
          <a:xfrm>
            <a:off x="5408754" y="6243220"/>
            <a:ext cx="6255544" cy="72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ponto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é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~130k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~24%?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53CCA7F9-8075-757A-8CB6-BA427A85EA85}"/>
              </a:ext>
            </a:extLst>
          </p:cNvPr>
          <p:cNvSpPr txBox="1"/>
          <p:nvPr/>
        </p:nvSpPr>
        <p:spPr>
          <a:xfrm>
            <a:off x="4763902" y="8217761"/>
            <a:ext cx="7545246" cy="1081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>
                <a:solidFill>
                  <a:srgbClr val="072D4D"/>
                </a:solidFill>
                <a:latin typeface="Lato"/>
              </a:rPr>
              <a:t>Se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tão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claro para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você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vai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estar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ainda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pro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seu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público</a:t>
            </a:r>
            <a:endParaRPr lang="en-US" sz="3200" spc="76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6" name="Triângulo 5">
            <a:extLst>
              <a:ext uri="{FF2B5EF4-FFF2-40B4-BE49-F238E27FC236}">
                <a16:creationId xmlns:a16="http://schemas.microsoft.com/office/drawing/2014/main" id="{2BC8EDB9-1804-25F4-2F17-02188936A8B3}"/>
              </a:ext>
            </a:extLst>
          </p:cNvPr>
          <p:cNvSpPr/>
          <p:nvPr/>
        </p:nvSpPr>
        <p:spPr>
          <a:xfrm rot="10800000">
            <a:off x="6977474" y="7319906"/>
            <a:ext cx="3118104" cy="47469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25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141989"/>
              </p:ext>
            </p:extLst>
          </p:nvPr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22810F96-137F-6FE6-37D2-ABDB71EA3E34}"/>
              </a:ext>
            </a:extLst>
          </p:cNvPr>
          <p:cNvSpPr/>
          <p:nvPr/>
        </p:nvSpPr>
        <p:spPr>
          <a:xfrm>
            <a:off x="2819400" y="3390900"/>
            <a:ext cx="914400" cy="475066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DDAA28F-CAA3-1834-9FC7-291C917B4D11}"/>
              </a:ext>
            </a:extLst>
          </p:cNvPr>
          <p:cNvSpPr/>
          <p:nvPr/>
        </p:nvSpPr>
        <p:spPr>
          <a:xfrm>
            <a:off x="14630400" y="3397015"/>
            <a:ext cx="914400" cy="475066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EFF8A0A-3AA8-57D8-39A7-1D160EEC0940}"/>
              </a:ext>
            </a:extLst>
          </p:cNvPr>
          <p:cNvSpPr/>
          <p:nvPr/>
        </p:nvSpPr>
        <p:spPr>
          <a:xfrm>
            <a:off x="4038600" y="3390900"/>
            <a:ext cx="10363200" cy="4953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em Curva 7">
            <a:extLst>
              <a:ext uri="{FF2B5EF4-FFF2-40B4-BE49-F238E27FC236}">
                <a16:creationId xmlns:a16="http://schemas.microsoft.com/office/drawing/2014/main" id="{59230C27-3FB9-E886-A2D3-FD4C86FCEF9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40209" y="4959309"/>
            <a:ext cx="2578182" cy="4191000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em Curva 13">
            <a:extLst>
              <a:ext uri="{FF2B5EF4-FFF2-40B4-BE49-F238E27FC236}">
                <a16:creationId xmlns:a16="http://schemas.microsoft.com/office/drawing/2014/main" id="{2DB7244E-1867-8A64-C067-2296DFF2437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245809" y="4959309"/>
            <a:ext cx="2578182" cy="4191000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/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22810F96-137F-6FE6-37D2-ABDB71EA3E34}"/>
              </a:ext>
            </a:extLst>
          </p:cNvPr>
          <p:cNvSpPr/>
          <p:nvPr/>
        </p:nvSpPr>
        <p:spPr>
          <a:xfrm>
            <a:off x="2819400" y="3390900"/>
            <a:ext cx="914400" cy="475066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DDAA28F-CAA3-1834-9FC7-291C917B4D11}"/>
              </a:ext>
            </a:extLst>
          </p:cNvPr>
          <p:cNvSpPr/>
          <p:nvPr/>
        </p:nvSpPr>
        <p:spPr>
          <a:xfrm>
            <a:off x="14630400" y="3397015"/>
            <a:ext cx="914400" cy="475066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EFF8A0A-3AA8-57D8-39A7-1D160EEC0940}"/>
              </a:ext>
            </a:extLst>
          </p:cNvPr>
          <p:cNvSpPr/>
          <p:nvPr/>
        </p:nvSpPr>
        <p:spPr>
          <a:xfrm>
            <a:off x="4038600" y="3390900"/>
            <a:ext cx="10363200" cy="4953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em Curva 7">
            <a:extLst>
              <a:ext uri="{FF2B5EF4-FFF2-40B4-BE49-F238E27FC236}">
                <a16:creationId xmlns:a16="http://schemas.microsoft.com/office/drawing/2014/main" id="{59230C27-3FB9-E886-A2D3-FD4C86FCEF9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40209" y="4959309"/>
            <a:ext cx="2578182" cy="4191000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em Curva 13">
            <a:extLst>
              <a:ext uri="{FF2B5EF4-FFF2-40B4-BE49-F238E27FC236}">
                <a16:creationId xmlns:a16="http://schemas.microsoft.com/office/drawing/2014/main" id="{2DB7244E-1867-8A64-C067-2296DFF2437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245809" y="4959309"/>
            <a:ext cx="2578182" cy="4191000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1A55EB57-A2B0-AA10-8D5B-3885C6357664}"/>
              </a:ext>
            </a:extLst>
          </p:cNvPr>
          <p:cNvSpPr txBox="1"/>
          <p:nvPr/>
        </p:nvSpPr>
        <p:spPr>
          <a:xfrm>
            <a:off x="5367927" y="4199790"/>
            <a:ext cx="7545246" cy="1081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Todas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as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pessoas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estão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assistindo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sua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apresentação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sabem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disso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041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58672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JORNADA DO ENTENDIMENTO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D78A70A2-8122-017A-28D6-47AD7267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40760"/>
            <a:ext cx="1447800" cy="14478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8611CEA-68FC-E79F-BAAC-369A0D5829D8}"/>
              </a:ext>
            </a:extLst>
          </p:cNvPr>
          <p:cNvSpPr txBox="1"/>
          <p:nvPr/>
        </p:nvSpPr>
        <p:spPr>
          <a:xfrm>
            <a:off x="723900" y="5822915"/>
            <a:ext cx="2286000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PROBLEMA IDENTIFICADO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51CFDD1-EF58-FBFC-71C0-F9888DB88870}"/>
              </a:ext>
            </a:extLst>
          </p:cNvPr>
          <p:cNvSpPr/>
          <p:nvPr/>
        </p:nvSpPr>
        <p:spPr>
          <a:xfrm>
            <a:off x="4152900" y="2718483"/>
            <a:ext cx="12026506" cy="533254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F1478362-C621-8546-31F7-63E96E5AD18D}"/>
              </a:ext>
            </a:extLst>
          </p:cNvPr>
          <p:cNvSpPr/>
          <p:nvPr/>
        </p:nvSpPr>
        <p:spPr>
          <a:xfrm rot="5400000">
            <a:off x="2611344" y="519094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D56B9CF0-907C-FAA3-5C5C-AEA36D3EF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0" y="4264995"/>
            <a:ext cx="1447800" cy="1447800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D310561-A6A8-8D05-C405-8369ECBF0FBB}"/>
              </a:ext>
            </a:extLst>
          </p:cNvPr>
          <p:cNvSpPr txBox="1"/>
          <p:nvPr/>
        </p:nvSpPr>
        <p:spPr>
          <a:xfrm>
            <a:off x="4439933" y="5822915"/>
            <a:ext cx="2037266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EXPLICAR O PROBLEMA</a:t>
            </a:r>
          </a:p>
        </p:txBody>
      </p:sp>
      <p:sp>
        <p:nvSpPr>
          <p:cNvPr id="25" name="Triângulo 24">
            <a:extLst>
              <a:ext uri="{FF2B5EF4-FFF2-40B4-BE49-F238E27FC236}">
                <a16:creationId xmlns:a16="http://schemas.microsoft.com/office/drawing/2014/main" id="{34979DEA-503C-9301-1608-7D587DC1DFC4}"/>
              </a:ext>
            </a:extLst>
          </p:cNvPr>
          <p:cNvSpPr/>
          <p:nvPr/>
        </p:nvSpPr>
        <p:spPr>
          <a:xfrm rot="5400000">
            <a:off x="6082479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F7E2270-6F19-AC73-84CD-B54054DF2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9" y="4264995"/>
            <a:ext cx="1447800" cy="14478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67EA297A-F71C-0A6B-E709-1ACC6598E983}"/>
              </a:ext>
            </a:extLst>
          </p:cNvPr>
          <p:cNvSpPr txBox="1"/>
          <p:nvPr/>
        </p:nvSpPr>
        <p:spPr>
          <a:xfrm>
            <a:off x="7549809" y="5822915"/>
            <a:ext cx="2286000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APRESENTAR OS DADOS</a:t>
            </a:r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A4EA9E5-08EC-7DAB-08E2-D41ED0626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7" y="1485900"/>
            <a:ext cx="1840732" cy="1840732"/>
          </a:xfrm>
          <a:prstGeom prst="rect">
            <a:avLst/>
          </a:prstGeom>
        </p:spPr>
      </p:pic>
      <p:sp>
        <p:nvSpPr>
          <p:cNvPr id="31" name="Triângulo 30">
            <a:extLst>
              <a:ext uri="{FF2B5EF4-FFF2-40B4-BE49-F238E27FC236}">
                <a16:creationId xmlns:a16="http://schemas.microsoft.com/office/drawing/2014/main" id="{2742F35A-36EF-5A7D-12D2-AB8B4D783745}"/>
              </a:ext>
            </a:extLst>
          </p:cNvPr>
          <p:cNvSpPr/>
          <p:nvPr/>
        </p:nvSpPr>
        <p:spPr>
          <a:xfrm rot="5400000">
            <a:off x="9313258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62AD331-29F7-8C72-B47E-41F6FD055F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88" y="4264995"/>
            <a:ext cx="1447800" cy="14478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C8932CEF-4C21-174B-1DBF-09B34E718C8D}"/>
              </a:ext>
            </a:extLst>
          </p:cNvPr>
          <p:cNvSpPr txBox="1"/>
          <p:nvPr/>
        </p:nvSpPr>
        <p:spPr>
          <a:xfrm>
            <a:off x="10647704" y="5822915"/>
            <a:ext cx="2551767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ENTENDIMENTO</a:t>
            </a:r>
          </a:p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DOS DADOS</a:t>
            </a:r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E9090ACC-F792-2BE0-149E-804260950C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264995"/>
            <a:ext cx="1447800" cy="1447800"/>
          </a:xfrm>
          <a:prstGeom prst="rect">
            <a:avLst/>
          </a:prstGeom>
        </p:spPr>
      </p:pic>
      <p:sp>
        <p:nvSpPr>
          <p:cNvPr id="41" name="Triângulo 40">
            <a:extLst>
              <a:ext uri="{FF2B5EF4-FFF2-40B4-BE49-F238E27FC236}">
                <a16:creationId xmlns:a16="http://schemas.microsoft.com/office/drawing/2014/main" id="{ED8A6C63-AEF1-3920-40F6-65117CE34843}"/>
              </a:ext>
            </a:extLst>
          </p:cNvPr>
          <p:cNvSpPr/>
          <p:nvPr/>
        </p:nvSpPr>
        <p:spPr>
          <a:xfrm rot="5400000">
            <a:off x="12544037" y="5090362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4AB10102-4A51-D57E-79FD-D05951317BED}"/>
              </a:ext>
            </a:extLst>
          </p:cNvPr>
          <p:cNvSpPr txBox="1"/>
          <p:nvPr/>
        </p:nvSpPr>
        <p:spPr>
          <a:xfrm>
            <a:off x="14025403" y="6002484"/>
            <a:ext cx="2226712" cy="32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38629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58672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JORNADA DO ENTENDIMENTO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D78A70A2-8122-017A-28D6-47AD7267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40760"/>
            <a:ext cx="1447800" cy="14478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8611CEA-68FC-E79F-BAAC-369A0D5829D8}"/>
              </a:ext>
            </a:extLst>
          </p:cNvPr>
          <p:cNvSpPr txBox="1"/>
          <p:nvPr/>
        </p:nvSpPr>
        <p:spPr>
          <a:xfrm>
            <a:off x="723900" y="5822915"/>
            <a:ext cx="2286000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PROBLEMA IDENTIFICADO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51CFDD1-EF58-FBFC-71C0-F9888DB88870}"/>
              </a:ext>
            </a:extLst>
          </p:cNvPr>
          <p:cNvSpPr/>
          <p:nvPr/>
        </p:nvSpPr>
        <p:spPr>
          <a:xfrm>
            <a:off x="4152900" y="2718483"/>
            <a:ext cx="12026506" cy="533254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F1478362-C621-8546-31F7-63E96E5AD18D}"/>
              </a:ext>
            </a:extLst>
          </p:cNvPr>
          <p:cNvSpPr/>
          <p:nvPr/>
        </p:nvSpPr>
        <p:spPr>
          <a:xfrm rot="5400000">
            <a:off x="2611344" y="519094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D56B9CF0-907C-FAA3-5C5C-AEA36D3EF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0" y="4264995"/>
            <a:ext cx="1447800" cy="1447800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D310561-A6A8-8D05-C405-8369ECBF0FBB}"/>
              </a:ext>
            </a:extLst>
          </p:cNvPr>
          <p:cNvSpPr txBox="1"/>
          <p:nvPr/>
        </p:nvSpPr>
        <p:spPr>
          <a:xfrm>
            <a:off x="4439933" y="5822915"/>
            <a:ext cx="2037266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EXPLICAR O PROBLEMA</a:t>
            </a:r>
          </a:p>
        </p:txBody>
      </p:sp>
      <p:sp>
        <p:nvSpPr>
          <p:cNvPr id="25" name="Triângulo 24">
            <a:extLst>
              <a:ext uri="{FF2B5EF4-FFF2-40B4-BE49-F238E27FC236}">
                <a16:creationId xmlns:a16="http://schemas.microsoft.com/office/drawing/2014/main" id="{34979DEA-503C-9301-1608-7D587DC1DFC4}"/>
              </a:ext>
            </a:extLst>
          </p:cNvPr>
          <p:cNvSpPr/>
          <p:nvPr/>
        </p:nvSpPr>
        <p:spPr>
          <a:xfrm rot="5400000">
            <a:off x="6082479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F7E2270-6F19-AC73-84CD-B54054DF2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9" y="4264995"/>
            <a:ext cx="1447800" cy="14478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67EA297A-F71C-0A6B-E709-1ACC6598E983}"/>
              </a:ext>
            </a:extLst>
          </p:cNvPr>
          <p:cNvSpPr txBox="1"/>
          <p:nvPr/>
        </p:nvSpPr>
        <p:spPr>
          <a:xfrm>
            <a:off x="7549809" y="5822915"/>
            <a:ext cx="2286000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APRESENTAR OS DADOS</a:t>
            </a:r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A4EA9E5-08EC-7DAB-08E2-D41ED0626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7" y="1485900"/>
            <a:ext cx="1840732" cy="1840732"/>
          </a:xfrm>
          <a:prstGeom prst="rect">
            <a:avLst/>
          </a:prstGeom>
        </p:spPr>
      </p:pic>
      <p:sp>
        <p:nvSpPr>
          <p:cNvPr id="31" name="Triângulo 30">
            <a:extLst>
              <a:ext uri="{FF2B5EF4-FFF2-40B4-BE49-F238E27FC236}">
                <a16:creationId xmlns:a16="http://schemas.microsoft.com/office/drawing/2014/main" id="{2742F35A-36EF-5A7D-12D2-AB8B4D783745}"/>
              </a:ext>
            </a:extLst>
          </p:cNvPr>
          <p:cNvSpPr/>
          <p:nvPr/>
        </p:nvSpPr>
        <p:spPr>
          <a:xfrm rot="5400000">
            <a:off x="9313258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62AD331-29F7-8C72-B47E-41F6FD055F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88" y="4264995"/>
            <a:ext cx="1447800" cy="14478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C8932CEF-4C21-174B-1DBF-09B34E718C8D}"/>
              </a:ext>
            </a:extLst>
          </p:cNvPr>
          <p:cNvSpPr txBox="1"/>
          <p:nvPr/>
        </p:nvSpPr>
        <p:spPr>
          <a:xfrm>
            <a:off x="10647704" y="5822915"/>
            <a:ext cx="2551767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ENTENDIMENTO</a:t>
            </a:r>
          </a:p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DOS DADOS</a:t>
            </a:r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E9090ACC-F792-2BE0-149E-804260950C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264995"/>
            <a:ext cx="1447800" cy="1447800"/>
          </a:xfrm>
          <a:prstGeom prst="rect">
            <a:avLst/>
          </a:prstGeom>
        </p:spPr>
      </p:pic>
      <p:sp>
        <p:nvSpPr>
          <p:cNvPr id="41" name="Triângulo 40">
            <a:extLst>
              <a:ext uri="{FF2B5EF4-FFF2-40B4-BE49-F238E27FC236}">
                <a16:creationId xmlns:a16="http://schemas.microsoft.com/office/drawing/2014/main" id="{ED8A6C63-AEF1-3920-40F6-65117CE34843}"/>
              </a:ext>
            </a:extLst>
          </p:cNvPr>
          <p:cNvSpPr/>
          <p:nvPr/>
        </p:nvSpPr>
        <p:spPr>
          <a:xfrm rot="5400000">
            <a:off x="12544037" y="5090362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4AB10102-4A51-D57E-79FD-D05951317BED}"/>
              </a:ext>
            </a:extLst>
          </p:cNvPr>
          <p:cNvSpPr txBox="1"/>
          <p:nvPr/>
        </p:nvSpPr>
        <p:spPr>
          <a:xfrm>
            <a:off x="14025403" y="6002484"/>
            <a:ext cx="2226712" cy="32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CONCLUSÃO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33CCBB3D-FF87-AFD6-6C1E-4F8FF956C065}"/>
              </a:ext>
            </a:extLst>
          </p:cNvPr>
          <p:cNvSpPr/>
          <p:nvPr/>
        </p:nvSpPr>
        <p:spPr>
          <a:xfrm>
            <a:off x="5947487" y="7311190"/>
            <a:ext cx="9400434" cy="2328110"/>
          </a:xfrm>
          <a:prstGeom prst="roundRect">
            <a:avLst>
              <a:gd name="adj" fmla="val 104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AFEBA2E1-CB05-3CFA-35D0-A8ED9CCD3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2" y="7347310"/>
            <a:ext cx="1447800" cy="1447800"/>
          </a:xfrm>
          <a:prstGeom prst="rect">
            <a:avLst/>
          </a:prstGeom>
        </p:spPr>
      </p:pic>
      <p:sp>
        <p:nvSpPr>
          <p:cNvPr id="29" name="Triângulo 28">
            <a:extLst>
              <a:ext uri="{FF2B5EF4-FFF2-40B4-BE49-F238E27FC236}">
                <a16:creationId xmlns:a16="http://schemas.microsoft.com/office/drawing/2014/main" id="{17452626-0372-EF3F-276E-C4C9922B2D8C}"/>
              </a:ext>
            </a:extLst>
          </p:cNvPr>
          <p:cNvSpPr/>
          <p:nvPr/>
        </p:nvSpPr>
        <p:spPr>
          <a:xfrm rot="10800000">
            <a:off x="7976363" y="6699176"/>
            <a:ext cx="1432891" cy="33113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31">
            <a:extLst>
              <a:ext uri="{FF2B5EF4-FFF2-40B4-BE49-F238E27FC236}">
                <a16:creationId xmlns:a16="http://schemas.microsoft.com/office/drawing/2014/main" id="{1987244C-0534-4701-5247-041597750142}"/>
              </a:ext>
            </a:extLst>
          </p:cNvPr>
          <p:cNvSpPr/>
          <p:nvPr/>
        </p:nvSpPr>
        <p:spPr>
          <a:xfrm>
            <a:off x="11207141" y="6704111"/>
            <a:ext cx="1432891" cy="33113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6DE502F1-D01A-2B37-6A52-54E0392B1F50}"/>
              </a:ext>
            </a:extLst>
          </p:cNvPr>
          <p:cNvSpPr txBox="1"/>
          <p:nvPr/>
        </p:nvSpPr>
        <p:spPr>
          <a:xfrm>
            <a:off x="5943600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ENTENDER OS GRÁFICOS</a:t>
            </a:r>
          </a:p>
        </p:txBody>
      </p:sp>
      <p:pic>
        <p:nvPicPr>
          <p:cNvPr id="10" name="Imagem 9" descr="Ícone&#10;&#10;Descrição gerada automaticamente com confiança média">
            <a:extLst>
              <a:ext uri="{FF2B5EF4-FFF2-40B4-BE49-F238E27FC236}">
                <a16:creationId xmlns:a16="http://schemas.microsoft.com/office/drawing/2014/main" id="{285CE10C-E452-993B-C715-6C4E55A834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54" y="7200900"/>
            <a:ext cx="1740621" cy="1740621"/>
          </a:xfrm>
          <a:prstGeom prst="rect">
            <a:avLst/>
          </a:prstGeom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0E612895-24F9-EE6C-C601-DE34D8086F6B}"/>
              </a:ext>
            </a:extLst>
          </p:cNvPr>
          <p:cNvSpPr txBox="1"/>
          <p:nvPr/>
        </p:nvSpPr>
        <p:spPr>
          <a:xfrm>
            <a:off x="8226489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QUESTIONAR VALORES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C4BA0CAE-361F-BB72-F447-B6E801F7E5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142" y="7475092"/>
            <a:ext cx="1192237" cy="1192237"/>
          </a:xfrm>
          <a:prstGeom prst="rect">
            <a:avLst/>
          </a:prstGeom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91CCCE21-A0B8-34A0-B303-E3607676EF51}"/>
              </a:ext>
            </a:extLst>
          </p:cNvPr>
          <p:cNvSpPr txBox="1"/>
          <p:nvPr/>
        </p:nvSpPr>
        <p:spPr>
          <a:xfrm>
            <a:off x="10509378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EXPLICAR CONTEÚDO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61DA878E-F953-66AA-BAB0-38B19A337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301" y="7453362"/>
            <a:ext cx="1235697" cy="1235697"/>
          </a:xfrm>
          <a:prstGeom prst="rect">
            <a:avLst/>
          </a:prstGeom>
        </p:spPr>
      </p:pic>
      <p:sp>
        <p:nvSpPr>
          <p:cNvPr id="39" name="TextBox 4">
            <a:extLst>
              <a:ext uri="{FF2B5EF4-FFF2-40B4-BE49-F238E27FC236}">
                <a16:creationId xmlns:a16="http://schemas.microsoft.com/office/drawing/2014/main" id="{B381AC13-5377-15A9-05C6-A3C7FEAB6BEE}"/>
              </a:ext>
            </a:extLst>
          </p:cNvPr>
          <p:cNvSpPr txBox="1"/>
          <p:nvPr/>
        </p:nvSpPr>
        <p:spPr>
          <a:xfrm>
            <a:off x="12792267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JUSTIFICAR ENGANOS</a:t>
            </a:r>
          </a:p>
        </p:txBody>
      </p:sp>
    </p:spTree>
    <p:extLst>
      <p:ext uri="{BB962C8B-B14F-4D97-AF65-F5344CB8AC3E}">
        <p14:creationId xmlns:p14="http://schemas.microsoft.com/office/powerpoint/2010/main" val="79745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APRESENTAÇÃO DE DADOS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TODAS AS PESSOAS CONSEGUEM APRESENTAR DADOS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11A8A7-049F-B2D1-93D3-BF4281104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133699"/>
            <a:ext cx="5438941" cy="6621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riângulo 15">
            <a:extLst>
              <a:ext uri="{FF2B5EF4-FFF2-40B4-BE49-F238E27FC236}">
                <a16:creationId xmlns:a16="http://schemas.microsoft.com/office/drawing/2014/main" id="{C9882524-3ACA-4A4C-3C4C-11533D609DE4}"/>
              </a:ext>
            </a:extLst>
          </p:cNvPr>
          <p:cNvSpPr/>
          <p:nvPr/>
        </p:nvSpPr>
        <p:spPr>
          <a:xfrm rot="5400000">
            <a:off x="7258457" y="6250547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5787EB-C2DC-220A-A04B-AC0544869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854" y="4302927"/>
            <a:ext cx="7105650" cy="4282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3123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58672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JORNADA DO ENTENDIMENTO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D78A70A2-8122-017A-28D6-47AD7267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40760"/>
            <a:ext cx="1447800" cy="14478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8611CEA-68FC-E79F-BAAC-369A0D5829D8}"/>
              </a:ext>
            </a:extLst>
          </p:cNvPr>
          <p:cNvSpPr txBox="1"/>
          <p:nvPr/>
        </p:nvSpPr>
        <p:spPr>
          <a:xfrm>
            <a:off x="723900" y="5822915"/>
            <a:ext cx="2286000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PROBLEMA IDENTIFICADO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51CFDD1-EF58-FBFC-71C0-F9888DB88870}"/>
              </a:ext>
            </a:extLst>
          </p:cNvPr>
          <p:cNvSpPr/>
          <p:nvPr/>
        </p:nvSpPr>
        <p:spPr>
          <a:xfrm>
            <a:off x="4152900" y="2718483"/>
            <a:ext cx="12026506" cy="533254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F1478362-C621-8546-31F7-63E96E5AD18D}"/>
              </a:ext>
            </a:extLst>
          </p:cNvPr>
          <p:cNvSpPr/>
          <p:nvPr/>
        </p:nvSpPr>
        <p:spPr>
          <a:xfrm rot="5400000">
            <a:off x="2611344" y="519094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D56B9CF0-907C-FAA3-5C5C-AEA36D3EF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0" y="4264995"/>
            <a:ext cx="1447800" cy="1447800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D310561-A6A8-8D05-C405-8369ECBF0FBB}"/>
              </a:ext>
            </a:extLst>
          </p:cNvPr>
          <p:cNvSpPr txBox="1"/>
          <p:nvPr/>
        </p:nvSpPr>
        <p:spPr>
          <a:xfrm>
            <a:off x="4439933" y="5822915"/>
            <a:ext cx="2037266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EXPLICAR O PROBLEMA</a:t>
            </a:r>
          </a:p>
        </p:txBody>
      </p:sp>
      <p:sp>
        <p:nvSpPr>
          <p:cNvPr id="25" name="Triângulo 24">
            <a:extLst>
              <a:ext uri="{FF2B5EF4-FFF2-40B4-BE49-F238E27FC236}">
                <a16:creationId xmlns:a16="http://schemas.microsoft.com/office/drawing/2014/main" id="{34979DEA-503C-9301-1608-7D587DC1DFC4}"/>
              </a:ext>
            </a:extLst>
          </p:cNvPr>
          <p:cNvSpPr/>
          <p:nvPr/>
        </p:nvSpPr>
        <p:spPr>
          <a:xfrm rot="5400000">
            <a:off x="6082479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F7E2270-6F19-AC73-84CD-B54054DF2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9" y="4264995"/>
            <a:ext cx="1447800" cy="14478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67EA297A-F71C-0A6B-E709-1ACC6598E983}"/>
              </a:ext>
            </a:extLst>
          </p:cNvPr>
          <p:cNvSpPr txBox="1"/>
          <p:nvPr/>
        </p:nvSpPr>
        <p:spPr>
          <a:xfrm>
            <a:off x="7549809" y="5822915"/>
            <a:ext cx="2286000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APRESENTAR OS DADOS</a:t>
            </a:r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A4EA9E5-08EC-7DAB-08E2-D41ED0626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7" y="1485900"/>
            <a:ext cx="1840732" cy="1840732"/>
          </a:xfrm>
          <a:prstGeom prst="rect">
            <a:avLst/>
          </a:prstGeom>
        </p:spPr>
      </p:pic>
      <p:sp>
        <p:nvSpPr>
          <p:cNvPr id="31" name="Triângulo 30">
            <a:extLst>
              <a:ext uri="{FF2B5EF4-FFF2-40B4-BE49-F238E27FC236}">
                <a16:creationId xmlns:a16="http://schemas.microsoft.com/office/drawing/2014/main" id="{2742F35A-36EF-5A7D-12D2-AB8B4D783745}"/>
              </a:ext>
            </a:extLst>
          </p:cNvPr>
          <p:cNvSpPr/>
          <p:nvPr/>
        </p:nvSpPr>
        <p:spPr>
          <a:xfrm rot="5400000">
            <a:off x="9313258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62AD331-29F7-8C72-B47E-41F6FD055F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88" y="4264995"/>
            <a:ext cx="1447800" cy="14478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C8932CEF-4C21-174B-1DBF-09B34E718C8D}"/>
              </a:ext>
            </a:extLst>
          </p:cNvPr>
          <p:cNvSpPr txBox="1"/>
          <p:nvPr/>
        </p:nvSpPr>
        <p:spPr>
          <a:xfrm>
            <a:off x="10647704" y="5822915"/>
            <a:ext cx="2551767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ENTENDIMENTO</a:t>
            </a:r>
          </a:p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DOS DADOS</a:t>
            </a:r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E9090ACC-F792-2BE0-149E-804260950C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264995"/>
            <a:ext cx="1447800" cy="1447800"/>
          </a:xfrm>
          <a:prstGeom prst="rect">
            <a:avLst/>
          </a:prstGeom>
        </p:spPr>
      </p:pic>
      <p:sp>
        <p:nvSpPr>
          <p:cNvPr id="41" name="Triângulo 40">
            <a:extLst>
              <a:ext uri="{FF2B5EF4-FFF2-40B4-BE49-F238E27FC236}">
                <a16:creationId xmlns:a16="http://schemas.microsoft.com/office/drawing/2014/main" id="{ED8A6C63-AEF1-3920-40F6-65117CE34843}"/>
              </a:ext>
            </a:extLst>
          </p:cNvPr>
          <p:cNvSpPr/>
          <p:nvPr/>
        </p:nvSpPr>
        <p:spPr>
          <a:xfrm rot="5400000">
            <a:off x="12544037" y="5090362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4AB10102-4A51-D57E-79FD-D05951317BED}"/>
              </a:ext>
            </a:extLst>
          </p:cNvPr>
          <p:cNvSpPr txBox="1"/>
          <p:nvPr/>
        </p:nvSpPr>
        <p:spPr>
          <a:xfrm>
            <a:off x="14025403" y="6002484"/>
            <a:ext cx="2226712" cy="32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CONCLUSÃO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33CCBB3D-FF87-AFD6-6C1E-4F8FF956C065}"/>
              </a:ext>
            </a:extLst>
          </p:cNvPr>
          <p:cNvSpPr/>
          <p:nvPr/>
        </p:nvSpPr>
        <p:spPr>
          <a:xfrm>
            <a:off x="5947487" y="7311190"/>
            <a:ext cx="9400434" cy="2328110"/>
          </a:xfrm>
          <a:prstGeom prst="roundRect">
            <a:avLst>
              <a:gd name="adj" fmla="val 104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AFEBA2E1-CB05-3CFA-35D0-A8ED9CCD3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2" y="7347310"/>
            <a:ext cx="1447800" cy="1447800"/>
          </a:xfrm>
          <a:prstGeom prst="rect">
            <a:avLst/>
          </a:prstGeom>
        </p:spPr>
      </p:pic>
      <p:sp>
        <p:nvSpPr>
          <p:cNvPr id="29" name="Triângulo 28">
            <a:extLst>
              <a:ext uri="{FF2B5EF4-FFF2-40B4-BE49-F238E27FC236}">
                <a16:creationId xmlns:a16="http://schemas.microsoft.com/office/drawing/2014/main" id="{17452626-0372-EF3F-276E-C4C9922B2D8C}"/>
              </a:ext>
            </a:extLst>
          </p:cNvPr>
          <p:cNvSpPr/>
          <p:nvPr/>
        </p:nvSpPr>
        <p:spPr>
          <a:xfrm rot="10800000">
            <a:off x="7976363" y="6699176"/>
            <a:ext cx="1432891" cy="33113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31">
            <a:extLst>
              <a:ext uri="{FF2B5EF4-FFF2-40B4-BE49-F238E27FC236}">
                <a16:creationId xmlns:a16="http://schemas.microsoft.com/office/drawing/2014/main" id="{1987244C-0534-4701-5247-041597750142}"/>
              </a:ext>
            </a:extLst>
          </p:cNvPr>
          <p:cNvSpPr/>
          <p:nvPr/>
        </p:nvSpPr>
        <p:spPr>
          <a:xfrm>
            <a:off x="11207141" y="6704111"/>
            <a:ext cx="1432891" cy="33113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6DE502F1-D01A-2B37-6A52-54E0392B1F50}"/>
              </a:ext>
            </a:extLst>
          </p:cNvPr>
          <p:cNvSpPr txBox="1"/>
          <p:nvPr/>
        </p:nvSpPr>
        <p:spPr>
          <a:xfrm>
            <a:off x="5943600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ENTENDER OS GRÁFICOS</a:t>
            </a:r>
          </a:p>
        </p:txBody>
      </p:sp>
      <p:pic>
        <p:nvPicPr>
          <p:cNvPr id="10" name="Imagem 9" descr="Ícone&#10;&#10;Descrição gerada automaticamente com confiança média">
            <a:extLst>
              <a:ext uri="{FF2B5EF4-FFF2-40B4-BE49-F238E27FC236}">
                <a16:creationId xmlns:a16="http://schemas.microsoft.com/office/drawing/2014/main" id="{285CE10C-E452-993B-C715-6C4E55A834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54" y="7200900"/>
            <a:ext cx="1740621" cy="1740621"/>
          </a:xfrm>
          <a:prstGeom prst="rect">
            <a:avLst/>
          </a:prstGeom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0E612895-24F9-EE6C-C601-DE34D8086F6B}"/>
              </a:ext>
            </a:extLst>
          </p:cNvPr>
          <p:cNvSpPr txBox="1"/>
          <p:nvPr/>
        </p:nvSpPr>
        <p:spPr>
          <a:xfrm>
            <a:off x="8226489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QUESTIONAR VALORES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C4BA0CAE-361F-BB72-F447-B6E801F7E5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142" y="7475092"/>
            <a:ext cx="1192237" cy="1192237"/>
          </a:xfrm>
          <a:prstGeom prst="rect">
            <a:avLst/>
          </a:prstGeom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91CCCE21-A0B8-34A0-B303-E3607676EF51}"/>
              </a:ext>
            </a:extLst>
          </p:cNvPr>
          <p:cNvSpPr txBox="1"/>
          <p:nvPr/>
        </p:nvSpPr>
        <p:spPr>
          <a:xfrm>
            <a:off x="10509378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EXPLICAR CONTEÚDO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61DA878E-F953-66AA-BAB0-38B19A337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301" y="7453362"/>
            <a:ext cx="1235697" cy="1235697"/>
          </a:xfrm>
          <a:prstGeom prst="rect">
            <a:avLst/>
          </a:prstGeom>
        </p:spPr>
      </p:pic>
      <p:sp>
        <p:nvSpPr>
          <p:cNvPr id="39" name="TextBox 4">
            <a:extLst>
              <a:ext uri="{FF2B5EF4-FFF2-40B4-BE49-F238E27FC236}">
                <a16:creationId xmlns:a16="http://schemas.microsoft.com/office/drawing/2014/main" id="{B381AC13-5377-15A9-05C6-A3C7FEAB6BEE}"/>
              </a:ext>
            </a:extLst>
          </p:cNvPr>
          <p:cNvSpPr txBox="1"/>
          <p:nvPr/>
        </p:nvSpPr>
        <p:spPr>
          <a:xfrm>
            <a:off x="12792267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JUSTIFICAR ENGANOS</a:t>
            </a: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0D61C3C7-CBAA-7A1C-88ED-E76917D47E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34" y="709165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58672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JORNADA DO ENTENDIMENTO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D78A70A2-8122-017A-28D6-47AD7267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40760"/>
            <a:ext cx="1447800" cy="14478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8611CEA-68FC-E79F-BAAC-369A0D5829D8}"/>
              </a:ext>
            </a:extLst>
          </p:cNvPr>
          <p:cNvSpPr txBox="1"/>
          <p:nvPr/>
        </p:nvSpPr>
        <p:spPr>
          <a:xfrm>
            <a:off x="723900" y="5822915"/>
            <a:ext cx="2286000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PROBLEMA IDENTIFICADO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51CFDD1-EF58-FBFC-71C0-F9888DB88870}"/>
              </a:ext>
            </a:extLst>
          </p:cNvPr>
          <p:cNvSpPr/>
          <p:nvPr/>
        </p:nvSpPr>
        <p:spPr>
          <a:xfrm>
            <a:off x="4152900" y="2718483"/>
            <a:ext cx="12026506" cy="533254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F1478362-C621-8546-31F7-63E96E5AD18D}"/>
              </a:ext>
            </a:extLst>
          </p:cNvPr>
          <p:cNvSpPr/>
          <p:nvPr/>
        </p:nvSpPr>
        <p:spPr>
          <a:xfrm rot="5400000">
            <a:off x="2611344" y="519094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D56B9CF0-907C-FAA3-5C5C-AEA36D3EF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0" y="4264995"/>
            <a:ext cx="1447800" cy="1447800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D310561-A6A8-8D05-C405-8369ECBF0FBB}"/>
              </a:ext>
            </a:extLst>
          </p:cNvPr>
          <p:cNvSpPr txBox="1"/>
          <p:nvPr/>
        </p:nvSpPr>
        <p:spPr>
          <a:xfrm>
            <a:off x="4439933" y="5822915"/>
            <a:ext cx="2037266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EXPLICAR O PROBLEMA</a:t>
            </a:r>
          </a:p>
        </p:txBody>
      </p:sp>
      <p:sp>
        <p:nvSpPr>
          <p:cNvPr id="25" name="Triângulo 24">
            <a:extLst>
              <a:ext uri="{FF2B5EF4-FFF2-40B4-BE49-F238E27FC236}">
                <a16:creationId xmlns:a16="http://schemas.microsoft.com/office/drawing/2014/main" id="{34979DEA-503C-9301-1608-7D587DC1DFC4}"/>
              </a:ext>
            </a:extLst>
          </p:cNvPr>
          <p:cNvSpPr/>
          <p:nvPr/>
        </p:nvSpPr>
        <p:spPr>
          <a:xfrm rot="5400000">
            <a:off x="6082479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F7E2270-6F19-AC73-84CD-B54054DF2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9" y="4264995"/>
            <a:ext cx="1447800" cy="14478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67EA297A-F71C-0A6B-E709-1ACC6598E983}"/>
              </a:ext>
            </a:extLst>
          </p:cNvPr>
          <p:cNvSpPr txBox="1"/>
          <p:nvPr/>
        </p:nvSpPr>
        <p:spPr>
          <a:xfrm>
            <a:off x="7549809" y="5822915"/>
            <a:ext cx="2286000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APRESENTAR OS DADOS</a:t>
            </a:r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A4EA9E5-08EC-7DAB-08E2-D41ED0626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7" y="1485900"/>
            <a:ext cx="1840732" cy="1840732"/>
          </a:xfrm>
          <a:prstGeom prst="rect">
            <a:avLst/>
          </a:prstGeom>
        </p:spPr>
      </p:pic>
      <p:sp>
        <p:nvSpPr>
          <p:cNvPr id="31" name="Triângulo 30">
            <a:extLst>
              <a:ext uri="{FF2B5EF4-FFF2-40B4-BE49-F238E27FC236}">
                <a16:creationId xmlns:a16="http://schemas.microsoft.com/office/drawing/2014/main" id="{2742F35A-36EF-5A7D-12D2-AB8B4D783745}"/>
              </a:ext>
            </a:extLst>
          </p:cNvPr>
          <p:cNvSpPr/>
          <p:nvPr/>
        </p:nvSpPr>
        <p:spPr>
          <a:xfrm rot="5400000">
            <a:off x="9313258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62AD331-29F7-8C72-B47E-41F6FD055F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88" y="4264995"/>
            <a:ext cx="1447800" cy="14478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C8932CEF-4C21-174B-1DBF-09B34E718C8D}"/>
              </a:ext>
            </a:extLst>
          </p:cNvPr>
          <p:cNvSpPr txBox="1"/>
          <p:nvPr/>
        </p:nvSpPr>
        <p:spPr>
          <a:xfrm>
            <a:off x="10647704" y="5822915"/>
            <a:ext cx="2551767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ENTENDIMENTO</a:t>
            </a:r>
          </a:p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DOS DADOS</a:t>
            </a:r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E9090ACC-F792-2BE0-149E-804260950C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264995"/>
            <a:ext cx="1447800" cy="1447800"/>
          </a:xfrm>
          <a:prstGeom prst="rect">
            <a:avLst/>
          </a:prstGeom>
        </p:spPr>
      </p:pic>
      <p:sp>
        <p:nvSpPr>
          <p:cNvPr id="41" name="Triângulo 40">
            <a:extLst>
              <a:ext uri="{FF2B5EF4-FFF2-40B4-BE49-F238E27FC236}">
                <a16:creationId xmlns:a16="http://schemas.microsoft.com/office/drawing/2014/main" id="{ED8A6C63-AEF1-3920-40F6-65117CE34843}"/>
              </a:ext>
            </a:extLst>
          </p:cNvPr>
          <p:cNvSpPr/>
          <p:nvPr/>
        </p:nvSpPr>
        <p:spPr>
          <a:xfrm rot="5400000">
            <a:off x="12544037" y="5090362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4AB10102-4A51-D57E-79FD-D05951317BED}"/>
              </a:ext>
            </a:extLst>
          </p:cNvPr>
          <p:cNvSpPr txBox="1"/>
          <p:nvPr/>
        </p:nvSpPr>
        <p:spPr>
          <a:xfrm>
            <a:off x="14025403" y="6002484"/>
            <a:ext cx="2226712" cy="32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CONCLUSÃO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33CCBB3D-FF87-AFD6-6C1E-4F8FF956C065}"/>
              </a:ext>
            </a:extLst>
          </p:cNvPr>
          <p:cNvSpPr/>
          <p:nvPr/>
        </p:nvSpPr>
        <p:spPr>
          <a:xfrm>
            <a:off x="5947487" y="7311190"/>
            <a:ext cx="9400434" cy="2328110"/>
          </a:xfrm>
          <a:prstGeom prst="roundRect">
            <a:avLst>
              <a:gd name="adj" fmla="val 104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AFEBA2E1-CB05-3CFA-35D0-A8ED9CCD3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2" y="7347310"/>
            <a:ext cx="1447800" cy="1447800"/>
          </a:xfrm>
          <a:prstGeom prst="rect">
            <a:avLst/>
          </a:prstGeom>
        </p:spPr>
      </p:pic>
      <p:sp>
        <p:nvSpPr>
          <p:cNvPr id="29" name="Triângulo 28">
            <a:extLst>
              <a:ext uri="{FF2B5EF4-FFF2-40B4-BE49-F238E27FC236}">
                <a16:creationId xmlns:a16="http://schemas.microsoft.com/office/drawing/2014/main" id="{17452626-0372-EF3F-276E-C4C9922B2D8C}"/>
              </a:ext>
            </a:extLst>
          </p:cNvPr>
          <p:cNvSpPr/>
          <p:nvPr/>
        </p:nvSpPr>
        <p:spPr>
          <a:xfrm rot="10800000">
            <a:off x="7976363" y="6699176"/>
            <a:ext cx="1432891" cy="33113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31">
            <a:extLst>
              <a:ext uri="{FF2B5EF4-FFF2-40B4-BE49-F238E27FC236}">
                <a16:creationId xmlns:a16="http://schemas.microsoft.com/office/drawing/2014/main" id="{1987244C-0534-4701-5247-041597750142}"/>
              </a:ext>
            </a:extLst>
          </p:cNvPr>
          <p:cNvSpPr/>
          <p:nvPr/>
        </p:nvSpPr>
        <p:spPr>
          <a:xfrm>
            <a:off x="11207141" y="6704111"/>
            <a:ext cx="1432891" cy="33113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6DE502F1-D01A-2B37-6A52-54E0392B1F50}"/>
              </a:ext>
            </a:extLst>
          </p:cNvPr>
          <p:cNvSpPr txBox="1"/>
          <p:nvPr/>
        </p:nvSpPr>
        <p:spPr>
          <a:xfrm>
            <a:off x="5943600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ENTENDER OS GRÁFICOS</a:t>
            </a:r>
          </a:p>
        </p:txBody>
      </p:sp>
      <p:pic>
        <p:nvPicPr>
          <p:cNvPr id="10" name="Imagem 9" descr="Ícone&#10;&#10;Descrição gerada automaticamente com confiança média">
            <a:extLst>
              <a:ext uri="{FF2B5EF4-FFF2-40B4-BE49-F238E27FC236}">
                <a16:creationId xmlns:a16="http://schemas.microsoft.com/office/drawing/2014/main" id="{285CE10C-E452-993B-C715-6C4E55A834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54" y="7200900"/>
            <a:ext cx="1740621" cy="1740621"/>
          </a:xfrm>
          <a:prstGeom prst="rect">
            <a:avLst/>
          </a:prstGeom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0E612895-24F9-EE6C-C601-DE34D8086F6B}"/>
              </a:ext>
            </a:extLst>
          </p:cNvPr>
          <p:cNvSpPr txBox="1"/>
          <p:nvPr/>
        </p:nvSpPr>
        <p:spPr>
          <a:xfrm>
            <a:off x="8226489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QUESTIONAR VALORES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C4BA0CAE-361F-BB72-F447-B6E801F7E5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142" y="7475092"/>
            <a:ext cx="1192237" cy="1192237"/>
          </a:xfrm>
          <a:prstGeom prst="rect">
            <a:avLst/>
          </a:prstGeom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91CCCE21-A0B8-34A0-B303-E3607676EF51}"/>
              </a:ext>
            </a:extLst>
          </p:cNvPr>
          <p:cNvSpPr txBox="1"/>
          <p:nvPr/>
        </p:nvSpPr>
        <p:spPr>
          <a:xfrm>
            <a:off x="10509378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EXPLICAR CONTEÚDO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61DA878E-F953-66AA-BAB0-38B19A337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301" y="7453362"/>
            <a:ext cx="1235697" cy="1235697"/>
          </a:xfrm>
          <a:prstGeom prst="rect">
            <a:avLst/>
          </a:prstGeom>
        </p:spPr>
      </p:pic>
      <p:sp>
        <p:nvSpPr>
          <p:cNvPr id="39" name="TextBox 4">
            <a:extLst>
              <a:ext uri="{FF2B5EF4-FFF2-40B4-BE49-F238E27FC236}">
                <a16:creationId xmlns:a16="http://schemas.microsoft.com/office/drawing/2014/main" id="{B381AC13-5377-15A9-05C6-A3C7FEAB6BEE}"/>
              </a:ext>
            </a:extLst>
          </p:cNvPr>
          <p:cNvSpPr txBox="1"/>
          <p:nvPr/>
        </p:nvSpPr>
        <p:spPr>
          <a:xfrm>
            <a:off x="12792267" y="8811647"/>
            <a:ext cx="2551767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02060"/>
                </a:solidFill>
                <a:latin typeface="Lato"/>
              </a:rPr>
              <a:t>JUSTIFICAR ENGANOS</a:t>
            </a: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0D61C3C7-CBAA-7A1C-88ED-E76917D47E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34" y="7091650"/>
            <a:ext cx="1447800" cy="1447800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DC981AA6-039D-3637-D773-4044C126F7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20" y="4512002"/>
            <a:ext cx="1200793" cy="12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58672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JORNADA DO ENTENDIMENTO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D78A70A2-8122-017A-28D6-47AD7267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40760"/>
            <a:ext cx="1447800" cy="14478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8611CEA-68FC-E79F-BAAC-369A0D5829D8}"/>
              </a:ext>
            </a:extLst>
          </p:cNvPr>
          <p:cNvSpPr txBox="1"/>
          <p:nvPr/>
        </p:nvSpPr>
        <p:spPr>
          <a:xfrm>
            <a:off x="723900" y="5822915"/>
            <a:ext cx="2286000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PROBLEMA IDENTIFICADO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51CFDD1-EF58-FBFC-71C0-F9888DB88870}"/>
              </a:ext>
            </a:extLst>
          </p:cNvPr>
          <p:cNvSpPr/>
          <p:nvPr/>
        </p:nvSpPr>
        <p:spPr>
          <a:xfrm>
            <a:off x="4152900" y="2718483"/>
            <a:ext cx="12026506" cy="533254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F1478362-C621-8546-31F7-63E96E5AD18D}"/>
              </a:ext>
            </a:extLst>
          </p:cNvPr>
          <p:cNvSpPr/>
          <p:nvPr/>
        </p:nvSpPr>
        <p:spPr>
          <a:xfrm rot="5400000">
            <a:off x="2611344" y="519094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D56B9CF0-907C-FAA3-5C5C-AEA36D3EF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0" y="4264995"/>
            <a:ext cx="1447800" cy="1447800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D310561-A6A8-8D05-C405-8369ECBF0FBB}"/>
              </a:ext>
            </a:extLst>
          </p:cNvPr>
          <p:cNvSpPr txBox="1"/>
          <p:nvPr/>
        </p:nvSpPr>
        <p:spPr>
          <a:xfrm>
            <a:off x="4439933" y="5822915"/>
            <a:ext cx="2037266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EXPLICAR O PROBLEMA</a:t>
            </a:r>
          </a:p>
        </p:txBody>
      </p:sp>
      <p:sp>
        <p:nvSpPr>
          <p:cNvPr id="25" name="Triângulo 24">
            <a:extLst>
              <a:ext uri="{FF2B5EF4-FFF2-40B4-BE49-F238E27FC236}">
                <a16:creationId xmlns:a16="http://schemas.microsoft.com/office/drawing/2014/main" id="{34979DEA-503C-9301-1608-7D587DC1DFC4}"/>
              </a:ext>
            </a:extLst>
          </p:cNvPr>
          <p:cNvSpPr/>
          <p:nvPr/>
        </p:nvSpPr>
        <p:spPr>
          <a:xfrm rot="5400000">
            <a:off x="6082479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A4EA9E5-08EC-7DAB-08E2-D41ED0626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7" y="1485900"/>
            <a:ext cx="1840732" cy="1840732"/>
          </a:xfrm>
          <a:prstGeom prst="rect">
            <a:avLst/>
          </a:prstGeom>
        </p:spPr>
      </p:pic>
      <p:sp>
        <p:nvSpPr>
          <p:cNvPr id="31" name="Triângulo 30">
            <a:extLst>
              <a:ext uri="{FF2B5EF4-FFF2-40B4-BE49-F238E27FC236}">
                <a16:creationId xmlns:a16="http://schemas.microsoft.com/office/drawing/2014/main" id="{2742F35A-36EF-5A7D-12D2-AB8B4D783745}"/>
              </a:ext>
            </a:extLst>
          </p:cNvPr>
          <p:cNvSpPr/>
          <p:nvPr/>
        </p:nvSpPr>
        <p:spPr>
          <a:xfrm rot="5400000">
            <a:off x="9313258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62AD331-29F7-8C72-B47E-41F6FD055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88" y="4264995"/>
            <a:ext cx="1447800" cy="14478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C8932CEF-4C21-174B-1DBF-09B34E718C8D}"/>
              </a:ext>
            </a:extLst>
          </p:cNvPr>
          <p:cNvSpPr txBox="1"/>
          <p:nvPr/>
        </p:nvSpPr>
        <p:spPr>
          <a:xfrm>
            <a:off x="10647704" y="5822915"/>
            <a:ext cx="2551767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ENTENDIMENTO</a:t>
            </a:r>
          </a:p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DOS DADOS</a:t>
            </a:r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E9090ACC-F792-2BE0-149E-804260950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264995"/>
            <a:ext cx="1447800" cy="1447800"/>
          </a:xfrm>
          <a:prstGeom prst="rect">
            <a:avLst/>
          </a:prstGeom>
        </p:spPr>
      </p:pic>
      <p:sp>
        <p:nvSpPr>
          <p:cNvPr id="41" name="Triângulo 40">
            <a:extLst>
              <a:ext uri="{FF2B5EF4-FFF2-40B4-BE49-F238E27FC236}">
                <a16:creationId xmlns:a16="http://schemas.microsoft.com/office/drawing/2014/main" id="{ED8A6C63-AEF1-3920-40F6-65117CE34843}"/>
              </a:ext>
            </a:extLst>
          </p:cNvPr>
          <p:cNvSpPr/>
          <p:nvPr/>
        </p:nvSpPr>
        <p:spPr>
          <a:xfrm rot="5400000">
            <a:off x="12544037" y="5090362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4AB10102-4A51-D57E-79FD-D05951317BED}"/>
              </a:ext>
            </a:extLst>
          </p:cNvPr>
          <p:cNvSpPr txBox="1"/>
          <p:nvPr/>
        </p:nvSpPr>
        <p:spPr>
          <a:xfrm>
            <a:off x="14025403" y="6002484"/>
            <a:ext cx="2226712" cy="32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CONCLUSÃO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159900F-AA43-B900-FE32-F0D4FE1D4616}"/>
              </a:ext>
            </a:extLst>
          </p:cNvPr>
          <p:cNvSpPr/>
          <p:nvPr/>
        </p:nvSpPr>
        <p:spPr>
          <a:xfrm>
            <a:off x="7543800" y="4010981"/>
            <a:ext cx="2286000" cy="2808919"/>
          </a:xfrm>
          <a:prstGeom prst="roundRect">
            <a:avLst>
              <a:gd name="adj" fmla="val 9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F7E2270-6F19-AC73-84CD-B54054DF2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9" y="4264995"/>
            <a:ext cx="1447800" cy="14478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67EA297A-F71C-0A6B-E709-1ACC6598E983}"/>
              </a:ext>
            </a:extLst>
          </p:cNvPr>
          <p:cNvSpPr txBox="1"/>
          <p:nvPr/>
        </p:nvSpPr>
        <p:spPr>
          <a:xfrm>
            <a:off x="7549809" y="5822915"/>
            <a:ext cx="2286000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APRESENTAR OS DADOS</a:t>
            </a:r>
          </a:p>
        </p:txBody>
      </p:sp>
      <p:cxnSp>
        <p:nvCxnSpPr>
          <p:cNvPr id="9" name="Conector em Curva 8">
            <a:extLst>
              <a:ext uri="{FF2B5EF4-FFF2-40B4-BE49-F238E27FC236}">
                <a16:creationId xmlns:a16="http://schemas.microsoft.com/office/drawing/2014/main" id="{5E11F8BC-E45F-15C2-1ACD-01E1D4EC7502}"/>
              </a:ext>
            </a:extLst>
          </p:cNvPr>
          <p:cNvCxnSpPr>
            <a:cxnSpLocks/>
            <a:stCxn id="6" idx="2"/>
            <a:endCxn id="34" idx="2"/>
          </p:cNvCxnSpPr>
          <p:nvPr/>
        </p:nvCxnSpPr>
        <p:spPr>
          <a:xfrm rot="5400000" flipH="1" flipV="1">
            <a:off x="10150546" y="5046858"/>
            <a:ext cx="309296" cy="3236788"/>
          </a:xfrm>
          <a:prstGeom prst="curvedConnector3">
            <a:avLst>
              <a:gd name="adj1" fmla="val -19061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23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58672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JORNADA DO ENTENDIMENTO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D78A70A2-8122-017A-28D6-47AD7267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40760"/>
            <a:ext cx="1447800" cy="14478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8611CEA-68FC-E79F-BAAC-369A0D5829D8}"/>
              </a:ext>
            </a:extLst>
          </p:cNvPr>
          <p:cNvSpPr txBox="1"/>
          <p:nvPr/>
        </p:nvSpPr>
        <p:spPr>
          <a:xfrm>
            <a:off x="723900" y="5822915"/>
            <a:ext cx="2286000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PROBLEMA IDENTIFICADO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51CFDD1-EF58-FBFC-71C0-F9888DB88870}"/>
              </a:ext>
            </a:extLst>
          </p:cNvPr>
          <p:cNvSpPr/>
          <p:nvPr/>
        </p:nvSpPr>
        <p:spPr>
          <a:xfrm>
            <a:off x="4152900" y="2718483"/>
            <a:ext cx="12026506" cy="533254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F1478362-C621-8546-31F7-63E96E5AD18D}"/>
              </a:ext>
            </a:extLst>
          </p:cNvPr>
          <p:cNvSpPr/>
          <p:nvPr/>
        </p:nvSpPr>
        <p:spPr>
          <a:xfrm rot="5400000">
            <a:off x="2611344" y="519094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D56B9CF0-907C-FAA3-5C5C-AEA36D3EF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0" y="4264995"/>
            <a:ext cx="1447800" cy="1447800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D310561-A6A8-8D05-C405-8369ECBF0FBB}"/>
              </a:ext>
            </a:extLst>
          </p:cNvPr>
          <p:cNvSpPr txBox="1"/>
          <p:nvPr/>
        </p:nvSpPr>
        <p:spPr>
          <a:xfrm>
            <a:off x="4439933" y="5822915"/>
            <a:ext cx="2037266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EXPLICAR O PROBLEMA</a:t>
            </a:r>
          </a:p>
        </p:txBody>
      </p:sp>
      <p:sp>
        <p:nvSpPr>
          <p:cNvPr id="25" name="Triângulo 24">
            <a:extLst>
              <a:ext uri="{FF2B5EF4-FFF2-40B4-BE49-F238E27FC236}">
                <a16:creationId xmlns:a16="http://schemas.microsoft.com/office/drawing/2014/main" id="{34979DEA-503C-9301-1608-7D587DC1DFC4}"/>
              </a:ext>
            </a:extLst>
          </p:cNvPr>
          <p:cNvSpPr/>
          <p:nvPr/>
        </p:nvSpPr>
        <p:spPr>
          <a:xfrm rot="5400000">
            <a:off x="6082479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A4EA9E5-08EC-7DAB-08E2-D41ED0626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7" y="1485900"/>
            <a:ext cx="1840732" cy="1840732"/>
          </a:xfrm>
          <a:prstGeom prst="rect">
            <a:avLst/>
          </a:prstGeom>
        </p:spPr>
      </p:pic>
      <p:sp>
        <p:nvSpPr>
          <p:cNvPr id="31" name="Triângulo 30">
            <a:extLst>
              <a:ext uri="{FF2B5EF4-FFF2-40B4-BE49-F238E27FC236}">
                <a16:creationId xmlns:a16="http://schemas.microsoft.com/office/drawing/2014/main" id="{2742F35A-36EF-5A7D-12D2-AB8B4D783745}"/>
              </a:ext>
            </a:extLst>
          </p:cNvPr>
          <p:cNvSpPr/>
          <p:nvPr/>
        </p:nvSpPr>
        <p:spPr>
          <a:xfrm rot="5400000">
            <a:off x="9313258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62AD331-29F7-8C72-B47E-41F6FD055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88" y="4264995"/>
            <a:ext cx="1447800" cy="14478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C8932CEF-4C21-174B-1DBF-09B34E718C8D}"/>
              </a:ext>
            </a:extLst>
          </p:cNvPr>
          <p:cNvSpPr txBox="1"/>
          <p:nvPr/>
        </p:nvSpPr>
        <p:spPr>
          <a:xfrm>
            <a:off x="10647704" y="5822915"/>
            <a:ext cx="2551767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ENTENDIMENTO</a:t>
            </a:r>
          </a:p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DOS DADOS</a:t>
            </a:r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E9090ACC-F792-2BE0-149E-804260950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264995"/>
            <a:ext cx="1447800" cy="1447800"/>
          </a:xfrm>
          <a:prstGeom prst="rect">
            <a:avLst/>
          </a:prstGeom>
        </p:spPr>
      </p:pic>
      <p:sp>
        <p:nvSpPr>
          <p:cNvPr id="41" name="Triângulo 40">
            <a:extLst>
              <a:ext uri="{FF2B5EF4-FFF2-40B4-BE49-F238E27FC236}">
                <a16:creationId xmlns:a16="http://schemas.microsoft.com/office/drawing/2014/main" id="{ED8A6C63-AEF1-3920-40F6-65117CE34843}"/>
              </a:ext>
            </a:extLst>
          </p:cNvPr>
          <p:cNvSpPr/>
          <p:nvPr/>
        </p:nvSpPr>
        <p:spPr>
          <a:xfrm rot="5400000">
            <a:off x="12544037" y="5090362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4AB10102-4A51-D57E-79FD-D05951317BED}"/>
              </a:ext>
            </a:extLst>
          </p:cNvPr>
          <p:cNvSpPr txBox="1"/>
          <p:nvPr/>
        </p:nvSpPr>
        <p:spPr>
          <a:xfrm>
            <a:off x="14025403" y="6002484"/>
            <a:ext cx="2226712" cy="32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CONCLUSÃO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159900F-AA43-B900-FE32-F0D4FE1D4616}"/>
              </a:ext>
            </a:extLst>
          </p:cNvPr>
          <p:cNvSpPr/>
          <p:nvPr/>
        </p:nvSpPr>
        <p:spPr>
          <a:xfrm>
            <a:off x="7543800" y="4010981"/>
            <a:ext cx="2286000" cy="2808919"/>
          </a:xfrm>
          <a:prstGeom prst="roundRect">
            <a:avLst>
              <a:gd name="adj" fmla="val 9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F7E2270-6F19-AC73-84CD-B54054DF2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9" y="4264995"/>
            <a:ext cx="1447800" cy="14478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67EA297A-F71C-0A6B-E709-1ACC6598E983}"/>
              </a:ext>
            </a:extLst>
          </p:cNvPr>
          <p:cNvSpPr txBox="1"/>
          <p:nvPr/>
        </p:nvSpPr>
        <p:spPr>
          <a:xfrm>
            <a:off x="7549809" y="5822915"/>
            <a:ext cx="2286000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APRESENTAR OS DADOS</a:t>
            </a:r>
          </a:p>
        </p:txBody>
      </p:sp>
      <p:cxnSp>
        <p:nvCxnSpPr>
          <p:cNvPr id="9" name="Conector em Curva 8">
            <a:extLst>
              <a:ext uri="{FF2B5EF4-FFF2-40B4-BE49-F238E27FC236}">
                <a16:creationId xmlns:a16="http://schemas.microsoft.com/office/drawing/2014/main" id="{5E11F8BC-E45F-15C2-1ACD-01E1D4EC7502}"/>
              </a:ext>
            </a:extLst>
          </p:cNvPr>
          <p:cNvCxnSpPr>
            <a:cxnSpLocks/>
            <a:stCxn id="6" idx="2"/>
            <a:endCxn id="34" idx="2"/>
          </p:cNvCxnSpPr>
          <p:nvPr/>
        </p:nvCxnSpPr>
        <p:spPr>
          <a:xfrm rot="5400000" flipH="1" flipV="1">
            <a:off x="10150546" y="5046858"/>
            <a:ext cx="309296" cy="3236788"/>
          </a:xfrm>
          <a:prstGeom prst="curvedConnector3">
            <a:avLst>
              <a:gd name="adj1" fmla="val -19061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4925336A-DF32-2E2B-5ADC-AD57B714563C}"/>
              </a:ext>
            </a:extLst>
          </p:cNvPr>
          <p:cNvSpPr txBox="1"/>
          <p:nvPr/>
        </p:nvSpPr>
        <p:spPr>
          <a:xfrm>
            <a:off x="3541273" y="7571567"/>
            <a:ext cx="7545246" cy="1081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>
                <a:solidFill>
                  <a:srgbClr val="072D4D"/>
                </a:solidFill>
                <a:latin typeface="Lato"/>
              </a:rPr>
              <a:t>Fazer com que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essa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etapa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seja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tranquila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6" dirty="0" err="1">
                <a:solidFill>
                  <a:srgbClr val="072D4D"/>
                </a:solidFill>
                <a:latin typeface="Lato"/>
              </a:rPr>
              <a:t>possível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para o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usuário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8871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58672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JORNADA DO ENTENDIMENTO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D78A70A2-8122-017A-28D6-47AD7267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40760"/>
            <a:ext cx="1447800" cy="14478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8611CEA-68FC-E79F-BAAC-369A0D5829D8}"/>
              </a:ext>
            </a:extLst>
          </p:cNvPr>
          <p:cNvSpPr txBox="1"/>
          <p:nvPr/>
        </p:nvSpPr>
        <p:spPr>
          <a:xfrm>
            <a:off x="723900" y="5822915"/>
            <a:ext cx="2286000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PROBLEMA IDENTIFICADO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51CFDD1-EF58-FBFC-71C0-F9888DB88870}"/>
              </a:ext>
            </a:extLst>
          </p:cNvPr>
          <p:cNvSpPr/>
          <p:nvPr/>
        </p:nvSpPr>
        <p:spPr>
          <a:xfrm>
            <a:off x="4152900" y="2718483"/>
            <a:ext cx="12026506" cy="533254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F1478362-C621-8546-31F7-63E96E5AD18D}"/>
              </a:ext>
            </a:extLst>
          </p:cNvPr>
          <p:cNvSpPr/>
          <p:nvPr/>
        </p:nvSpPr>
        <p:spPr>
          <a:xfrm rot="5400000">
            <a:off x="2611344" y="519094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D56B9CF0-907C-FAA3-5C5C-AEA36D3EF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0" y="4264995"/>
            <a:ext cx="1447800" cy="1447800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D310561-A6A8-8D05-C405-8369ECBF0FBB}"/>
              </a:ext>
            </a:extLst>
          </p:cNvPr>
          <p:cNvSpPr txBox="1"/>
          <p:nvPr/>
        </p:nvSpPr>
        <p:spPr>
          <a:xfrm>
            <a:off x="4439933" y="5822915"/>
            <a:ext cx="2037266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EXPLICAR O PROBLEMA</a:t>
            </a:r>
          </a:p>
        </p:txBody>
      </p:sp>
      <p:sp>
        <p:nvSpPr>
          <p:cNvPr id="25" name="Triângulo 24">
            <a:extLst>
              <a:ext uri="{FF2B5EF4-FFF2-40B4-BE49-F238E27FC236}">
                <a16:creationId xmlns:a16="http://schemas.microsoft.com/office/drawing/2014/main" id="{34979DEA-503C-9301-1608-7D587DC1DFC4}"/>
              </a:ext>
            </a:extLst>
          </p:cNvPr>
          <p:cNvSpPr/>
          <p:nvPr/>
        </p:nvSpPr>
        <p:spPr>
          <a:xfrm rot="5400000">
            <a:off x="6082479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A4EA9E5-08EC-7DAB-08E2-D41ED0626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7" y="1485900"/>
            <a:ext cx="1840732" cy="1840732"/>
          </a:xfrm>
          <a:prstGeom prst="rect">
            <a:avLst/>
          </a:prstGeom>
        </p:spPr>
      </p:pic>
      <p:sp>
        <p:nvSpPr>
          <p:cNvPr id="31" name="Triângulo 30">
            <a:extLst>
              <a:ext uri="{FF2B5EF4-FFF2-40B4-BE49-F238E27FC236}">
                <a16:creationId xmlns:a16="http://schemas.microsoft.com/office/drawing/2014/main" id="{2742F35A-36EF-5A7D-12D2-AB8B4D783745}"/>
              </a:ext>
            </a:extLst>
          </p:cNvPr>
          <p:cNvSpPr/>
          <p:nvPr/>
        </p:nvSpPr>
        <p:spPr>
          <a:xfrm rot="5400000">
            <a:off x="9313258" y="5239419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62AD331-29F7-8C72-B47E-41F6FD055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88" y="4264995"/>
            <a:ext cx="1447800" cy="14478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C8932CEF-4C21-174B-1DBF-09B34E718C8D}"/>
              </a:ext>
            </a:extLst>
          </p:cNvPr>
          <p:cNvSpPr txBox="1"/>
          <p:nvPr/>
        </p:nvSpPr>
        <p:spPr>
          <a:xfrm>
            <a:off x="10647704" y="5822915"/>
            <a:ext cx="2551767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ENTENDIMENTO</a:t>
            </a:r>
          </a:p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DOS DADOS</a:t>
            </a:r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E9090ACC-F792-2BE0-149E-804260950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264995"/>
            <a:ext cx="1447800" cy="1447800"/>
          </a:xfrm>
          <a:prstGeom prst="rect">
            <a:avLst/>
          </a:prstGeom>
        </p:spPr>
      </p:pic>
      <p:sp>
        <p:nvSpPr>
          <p:cNvPr id="41" name="Triângulo 40">
            <a:extLst>
              <a:ext uri="{FF2B5EF4-FFF2-40B4-BE49-F238E27FC236}">
                <a16:creationId xmlns:a16="http://schemas.microsoft.com/office/drawing/2014/main" id="{ED8A6C63-AEF1-3920-40F6-65117CE34843}"/>
              </a:ext>
            </a:extLst>
          </p:cNvPr>
          <p:cNvSpPr/>
          <p:nvPr/>
        </p:nvSpPr>
        <p:spPr>
          <a:xfrm rot="5400000">
            <a:off x="12544037" y="5090362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4AB10102-4A51-D57E-79FD-D05951317BED}"/>
              </a:ext>
            </a:extLst>
          </p:cNvPr>
          <p:cNvSpPr txBox="1"/>
          <p:nvPr/>
        </p:nvSpPr>
        <p:spPr>
          <a:xfrm>
            <a:off x="14025403" y="6002484"/>
            <a:ext cx="2226712" cy="32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CONCLUSÃO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159900F-AA43-B900-FE32-F0D4FE1D4616}"/>
              </a:ext>
            </a:extLst>
          </p:cNvPr>
          <p:cNvSpPr/>
          <p:nvPr/>
        </p:nvSpPr>
        <p:spPr>
          <a:xfrm>
            <a:off x="7543800" y="4010981"/>
            <a:ext cx="2286000" cy="2808919"/>
          </a:xfrm>
          <a:prstGeom prst="roundRect">
            <a:avLst>
              <a:gd name="adj" fmla="val 9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F7E2270-6F19-AC73-84CD-B54054DF2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9" y="4264995"/>
            <a:ext cx="1447800" cy="14478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67EA297A-F71C-0A6B-E709-1ACC6598E983}"/>
              </a:ext>
            </a:extLst>
          </p:cNvPr>
          <p:cNvSpPr txBox="1"/>
          <p:nvPr/>
        </p:nvSpPr>
        <p:spPr>
          <a:xfrm>
            <a:off x="7549809" y="5822915"/>
            <a:ext cx="2286000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171" b="1" spc="76" dirty="0">
                <a:solidFill>
                  <a:srgbClr val="072D4D"/>
                </a:solidFill>
                <a:latin typeface="Lato"/>
              </a:rPr>
              <a:t>APRESENTAR OS DADOS</a:t>
            </a:r>
          </a:p>
        </p:txBody>
      </p:sp>
      <p:cxnSp>
        <p:nvCxnSpPr>
          <p:cNvPr id="9" name="Conector em Curva 8">
            <a:extLst>
              <a:ext uri="{FF2B5EF4-FFF2-40B4-BE49-F238E27FC236}">
                <a16:creationId xmlns:a16="http://schemas.microsoft.com/office/drawing/2014/main" id="{5E11F8BC-E45F-15C2-1ACD-01E1D4EC7502}"/>
              </a:ext>
            </a:extLst>
          </p:cNvPr>
          <p:cNvCxnSpPr>
            <a:cxnSpLocks/>
            <a:stCxn id="6" idx="2"/>
            <a:endCxn id="34" idx="2"/>
          </p:cNvCxnSpPr>
          <p:nvPr/>
        </p:nvCxnSpPr>
        <p:spPr>
          <a:xfrm rot="5400000" flipH="1" flipV="1">
            <a:off x="10150546" y="5046858"/>
            <a:ext cx="309296" cy="3236788"/>
          </a:xfrm>
          <a:prstGeom prst="curvedConnector3">
            <a:avLst>
              <a:gd name="adj1" fmla="val -19061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CA9ACAFB-2C87-E07D-E0FE-F3C624AC3CA0}"/>
              </a:ext>
            </a:extLst>
          </p:cNvPr>
          <p:cNvSpPr/>
          <p:nvPr/>
        </p:nvSpPr>
        <p:spPr>
          <a:xfrm>
            <a:off x="-111884" y="-36052"/>
            <a:ext cx="18458555" cy="105135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4925336A-DF32-2E2B-5ADC-AD57B714563C}"/>
              </a:ext>
            </a:extLst>
          </p:cNvPr>
          <p:cNvSpPr txBox="1"/>
          <p:nvPr/>
        </p:nvSpPr>
        <p:spPr>
          <a:xfrm>
            <a:off x="893646" y="6510207"/>
            <a:ext cx="11338209" cy="28257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just"/>
            <a:r>
              <a:rPr lang="en-US" sz="3200" spc="76" dirty="0">
                <a:solidFill>
                  <a:srgbClr val="072D4D"/>
                </a:solidFill>
                <a:latin typeface="Lato"/>
              </a:rPr>
              <a:t>“No que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diz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respeito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às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nossas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comunicações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visuais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, o que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importa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é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a carga cognitive </a:t>
            </a:r>
            <a:r>
              <a:rPr lang="en-US" sz="3200" b="1" i="1" spc="76" dirty="0" err="1">
                <a:solidFill>
                  <a:srgbClr val="C00000"/>
                </a:solidFill>
                <a:latin typeface="Lato"/>
              </a:rPr>
              <a:t>percebida</a:t>
            </a:r>
            <a:r>
              <a:rPr lang="en-US" sz="3200" i="1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por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parte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nosso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público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: o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quanto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ele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6" dirty="0" err="1">
                <a:solidFill>
                  <a:srgbClr val="C00000"/>
                </a:solidFill>
                <a:latin typeface="Lato"/>
              </a:rPr>
              <a:t>acredita</a:t>
            </a:r>
            <a:r>
              <a:rPr lang="en-US" sz="3200" b="1" spc="76" dirty="0">
                <a:solidFill>
                  <a:srgbClr val="C00000"/>
                </a:solidFill>
                <a:latin typeface="Lato"/>
              </a:rPr>
              <a:t> que </a:t>
            </a:r>
            <a:r>
              <a:rPr lang="en-US" sz="3200" b="1" spc="76" dirty="0" err="1">
                <a:solidFill>
                  <a:srgbClr val="C00000"/>
                </a:solidFill>
                <a:latin typeface="Lato"/>
              </a:rPr>
              <a:t>precisará</a:t>
            </a:r>
            <a:r>
              <a:rPr lang="en-US" sz="3200" b="1" spc="76" dirty="0">
                <a:solidFill>
                  <a:srgbClr val="C00000"/>
                </a:solidFill>
                <a:latin typeface="Lato"/>
              </a:rPr>
              <a:t> se </a:t>
            </a:r>
            <a:r>
              <a:rPr lang="en-US" sz="3200" b="1" spc="76" dirty="0" err="1">
                <a:solidFill>
                  <a:srgbClr val="C00000"/>
                </a:solidFill>
                <a:latin typeface="Lato"/>
              </a:rPr>
              <a:t>esforçar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para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entender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informação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sua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comunicação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”</a:t>
            </a:r>
          </a:p>
          <a:p>
            <a:pPr algn="r"/>
            <a:r>
              <a:rPr lang="en-US" sz="3200" i="1" spc="76" dirty="0">
                <a:solidFill>
                  <a:srgbClr val="072D4D"/>
                </a:solidFill>
                <a:latin typeface="Lato"/>
              </a:rPr>
              <a:t>Storytelling com Dados -  Cole </a:t>
            </a:r>
            <a:r>
              <a:rPr lang="en-US" sz="3200" i="1" spc="76" dirty="0" err="1">
                <a:solidFill>
                  <a:srgbClr val="072D4D"/>
                </a:solidFill>
                <a:latin typeface="Lato"/>
              </a:rPr>
              <a:t>Nussbaumer</a:t>
            </a:r>
            <a:r>
              <a:rPr lang="en-US" sz="3200" i="1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i="1" spc="76" dirty="0" err="1">
                <a:solidFill>
                  <a:srgbClr val="072D4D"/>
                </a:solidFill>
                <a:latin typeface="Lato"/>
              </a:rPr>
              <a:t>Knaflic</a:t>
            </a:r>
            <a:endParaRPr lang="en-US" sz="3200" i="1" spc="76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0254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512031"/>
              </p:ext>
            </p:extLst>
          </p:nvPr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50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928401"/>
              </p:ext>
            </p:extLst>
          </p:nvPr>
        </p:nvGraphicFramePr>
        <p:xfrm>
          <a:off x="3124200" y="3440839"/>
          <a:ext cx="120396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092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EIXO SECUNDÁRIO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Geralmente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eixo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secundário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boa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ideia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699349"/>
              </p:ext>
            </p:extLst>
          </p:nvPr>
        </p:nvGraphicFramePr>
        <p:xfrm>
          <a:off x="411200" y="3440839"/>
          <a:ext cx="8153400" cy="654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343E127-B927-7250-3945-9609EDC8E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08831"/>
              </p:ext>
            </p:extLst>
          </p:nvPr>
        </p:nvGraphicFramePr>
        <p:xfrm>
          <a:off x="8991600" y="5496864"/>
          <a:ext cx="8153400" cy="436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6B01059-87D9-1842-53BB-68970B4D6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478485"/>
              </p:ext>
            </p:extLst>
          </p:nvPr>
        </p:nvGraphicFramePr>
        <p:xfrm>
          <a:off x="8975800" y="2462315"/>
          <a:ext cx="8153400" cy="52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68541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MELHORANDO SEU VISUAL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Algumas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dicas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ajudar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muito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melhorar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seu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visual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1B73AAB-E9CA-1880-B563-3234D1164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313367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6349D04-5E98-9C58-ACF5-C45A22631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511846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792B56F-7B12-5BCF-6CCF-5AD060238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716948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69248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SATURAÇÃO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São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elementos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visuais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ocupam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espaço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mas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aumentam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entendimento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670E612-23EE-B277-CA88-DB13F2B36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260822"/>
              </p:ext>
            </p:extLst>
          </p:nvPr>
        </p:nvGraphicFramePr>
        <p:xfrm>
          <a:off x="2362200" y="5428549"/>
          <a:ext cx="6705601" cy="458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743CBCE-7F52-7144-AD65-C19FC9BD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84500"/>
              </p:ext>
            </p:extLst>
          </p:nvPr>
        </p:nvGraphicFramePr>
        <p:xfrm>
          <a:off x="9220201" y="5428549"/>
          <a:ext cx="6705600" cy="458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EAC45D-3D63-5C36-64F4-9855AFC21986}"/>
              </a:ext>
            </a:extLst>
          </p:cNvPr>
          <p:cNvSpPr txBox="1"/>
          <p:nvPr/>
        </p:nvSpPr>
        <p:spPr>
          <a:xfrm>
            <a:off x="381366" y="3273999"/>
            <a:ext cx="1752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situação é extremamente crítica pois nossas vendas estão crescendo muito e nossa distribuição não consegue acompanhar. Dessa forma a entrega está ficando muito atrasada e a previsão é que os pedidos de abril possam levar muito mais tempo para serem entregues, prejudicando muito os nossos clientes</a:t>
            </a:r>
          </a:p>
          <a:p>
            <a:r>
              <a:rPr lang="pt-BR" sz="2400" dirty="0"/>
              <a:t>Por isso, é fundamental o investimento no novo Centro de Distribuição para resolver esse problema. Com o novo CD a situação será normalizada até setembro!</a:t>
            </a:r>
          </a:p>
        </p:txBody>
      </p:sp>
    </p:spTree>
    <p:extLst>
      <p:ext uri="{BB962C8B-B14F-4D97-AF65-F5344CB8AC3E}">
        <p14:creationId xmlns:p14="http://schemas.microsoft.com/office/powerpoint/2010/main" val="51243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APRESENTAÇÃO DE DADOS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O QUE DIFERENCIA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FORMA QUE ELAS APRESENTAM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5DF7096-74D5-5EBD-09A0-9E5425606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049283"/>
              </p:ext>
            </p:extLst>
          </p:nvPr>
        </p:nvGraphicFramePr>
        <p:xfrm>
          <a:off x="6937548" y="5346614"/>
          <a:ext cx="9840686" cy="355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7AFD67F-3C94-29A5-416D-965C015EA62A}"/>
              </a:ext>
            </a:extLst>
          </p:cNvPr>
          <p:cNvSpPr txBox="1"/>
          <p:nvPr/>
        </p:nvSpPr>
        <p:spPr>
          <a:xfrm rot="16200000">
            <a:off x="6837671" y="450492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84A2DC-B768-217A-39D6-0C76294D0C3F}"/>
              </a:ext>
            </a:extLst>
          </p:cNvPr>
          <p:cNvSpPr txBox="1"/>
          <p:nvPr/>
        </p:nvSpPr>
        <p:spPr>
          <a:xfrm rot="16200000">
            <a:off x="6173803" y="6745703"/>
            <a:ext cx="19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Pedidos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x </a:t>
            </a:r>
            <a:r>
              <a:rPr lang="en-US" b="1" dirty="0" err="1">
                <a:solidFill>
                  <a:srgbClr val="C00000"/>
                </a:solidFill>
              </a:rPr>
              <a:t>Entregas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EF7322-7324-7341-93B5-F4CAE1E75559}"/>
              </a:ext>
            </a:extLst>
          </p:cNvPr>
          <p:cNvSpPr txBox="1"/>
          <p:nvPr/>
        </p:nvSpPr>
        <p:spPr>
          <a:xfrm>
            <a:off x="16473026" y="4151081"/>
            <a:ext cx="167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TMA </a:t>
            </a:r>
          </a:p>
          <a:p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(Tempo 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</a:rPr>
              <a:t>Médio</a:t>
            </a:r>
            <a:endParaRPr lang="en-US" sz="11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</a:rPr>
              <a:t>Atendimento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780557-D174-34F7-2D2C-1AC389068E14}"/>
              </a:ext>
            </a:extLst>
          </p:cNvPr>
          <p:cNvSpPr txBox="1"/>
          <p:nvPr/>
        </p:nvSpPr>
        <p:spPr>
          <a:xfrm>
            <a:off x="16471462" y="5602031"/>
            <a:ext cx="152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Pedidos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5B454DA-FD26-FBFD-A533-D41517584A29}"/>
              </a:ext>
            </a:extLst>
          </p:cNvPr>
          <p:cNvSpPr txBox="1"/>
          <p:nvPr/>
        </p:nvSpPr>
        <p:spPr>
          <a:xfrm>
            <a:off x="16471462" y="6508983"/>
            <a:ext cx="13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Entregas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17BEE18-AF29-DDEF-0F70-298E5AEB3ED5}"/>
              </a:ext>
            </a:extLst>
          </p:cNvPr>
          <p:cNvSpPr txBox="1"/>
          <p:nvPr/>
        </p:nvSpPr>
        <p:spPr>
          <a:xfrm>
            <a:off x="14363222" y="3661201"/>
            <a:ext cx="120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PROJETADO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63456AF-26CB-B842-F790-1AD01AB8D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764306"/>
              </p:ext>
            </p:extLst>
          </p:nvPr>
        </p:nvGraphicFramePr>
        <p:xfrm>
          <a:off x="7093472" y="3848100"/>
          <a:ext cx="9698154" cy="149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35FE9C24-4922-6D4B-805D-D68C8BDD3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873747"/>
              </p:ext>
            </p:extLst>
          </p:nvPr>
        </p:nvGraphicFramePr>
        <p:xfrm>
          <a:off x="893646" y="3361471"/>
          <a:ext cx="4572001" cy="327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872AB4D-06F2-C9D2-80B3-1550CF146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130848"/>
              </p:ext>
            </p:extLst>
          </p:nvPr>
        </p:nvGraphicFramePr>
        <p:xfrm>
          <a:off x="893646" y="6543434"/>
          <a:ext cx="4572000" cy="327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riângulo 17">
            <a:extLst>
              <a:ext uri="{FF2B5EF4-FFF2-40B4-BE49-F238E27FC236}">
                <a16:creationId xmlns:a16="http://schemas.microsoft.com/office/drawing/2014/main" id="{7C0A8FE0-053F-14BE-4496-8457C149F6EC}"/>
              </a:ext>
            </a:extLst>
          </p:cNvPr>
          <p:cNvSpPr/>
          <p:nvPr/>
        </p:nvSpPr>
        <p:spPr>
          <a:xfrm rot="5400000">
            <a:off x="5364351" y="5841758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43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SATURAÇÃO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São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elementos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visuais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ocupam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espaço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mas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aumentam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entendimento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670E612-23EE-B277-CA88-DB13F2B36C68}"/>
              </a:ext>
            </a:extLst>
          </p:cNvPr>
          <p:cNvGraphicFramePr/>
          <p:nvPr/>
        </p:nvGraphicFramePr>
        <p:xfrm>
          <a:off x="2362200" y="5428549"/>
          <a:ext cx="6705601" cy="458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743CBCE-7F52-7144-AD65-C19FC9BD7D6C}"/>
              </a:ext>
            </a:extLst>
          </p:cNvPr>
          <p:cNvGraphicFramePr/>
          <p:nvPr/>
        </p:nvGraphicFramePr>
        <p:xfrm>
          <a:off x="9220201" y="5428549"/>
          <a:ext cx="6705600" cy="458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EAC45D-3D63-5C36-64F4-9855AFC21986}"/>
              </a:ext>
            </a:extLst>
          </p:cNvPr>
          <p:cNvSpPr txBox="1"/>
          <p:nvPr/>
        </p:nvSpPr>
        <p:spPr>
          <a:xfrm>
            <a:off x="381366" y="3273999"/>
            <a:ext cx="1752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situação é extremamente crítica pois nossas vendas estão crescendo muito e nossa distribuição não consegue acompanhar. Dessa forma a entrega está ficando muito atrasada e a previsão é que os pedidos de abril possam levar muito mais tempo para serem entregues, prejudicando muito os nossos clientes</a:t>
            </a:r>
          </a:p>
          <a:p>
            <a:r>
              <a:rPr lang="pt-BR" sz="2400" dirty="0"/>
              <a:t>Por isso, é fundamental o investimento no novo Centro de Distribuição para resolver esse problema. Com o novo CD a situação será normalizada até setembro!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0789D47-7204-B470-D9AC-E9C9825C74CB}"/>
              </a:ext>
            </a:extLst>
          </p:cNvPr>
          <p:cNvSpPr txBox="1"/>
          <p:nvPr/>
        </p:nvSpPr>
        <p:spPr>
          <a:xfrm>
            <a:off x="12725400" y="3834697"/>
            <a:ext cx="2934422" cy="72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Muito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texto</a:t>
            </a:r>
            <a:endParaRPr lang="en-US" sz="3200" spc="76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533D8A7A-6B19-26D3-89E9-81CFC3AAD950}"/>
              </a:ext>
            </a:extLst>
          </p:cNvPr>
          <p:cNvSpPr txBox="1"/>
          <p:nvPr/>
        </p:nvSpPr>
        <p:spPr>
          <a:xfrm>
            <a:off x="4554715" y="6126472"/>
            <a:ext cx="3981811" cy="1081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Linhas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de grade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muito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fortes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EE0E81E-FE41-ACD2-225A-FDFBA69BAE6B}"/>
              </a:ext>
            </a:extLst>
          </p:cNvPr>
          <p:cNvSpPr txBox="1"/>
          <p:nvPr/>
        </p:nvSpPr>
        <p:spPr>
          <a:xfrm>
            <a:off x="8915400" y="7721407"/>
            <a:ext cx="3981811" cy="1081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Gráficos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com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eixos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diferentes</a:t>
            </a:r>
            <a:endParaRPr lang="en-US" sz="3200" spc="76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E74C2416-8C7E-1F41-F5BE-1628198120F5}"/>
              </a:ext>
            </a:extLst>
          </p:cNvPr>
          <p:cNvSpPr txBox="1"/>
          <p:nvPr/>
        </p:nvSpPr>
        <p:spPr>
          <a:xfrm>
            <a:off x="685983" y="7886700"/>
            <a:ext cx="3047634" cy="1081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Eixo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y com </a:t>
            </a:r>
            <a:r>
              <a:rPr lang="en-US" sz="3200" spc="76" dirty="0" err="1">
                <a:solidFill>
                  <a:srgbClr val="072D4D"/>
                </a:solidFill>
                <a:latin typeface="Lato"/>
              </a:rPr>
              <a:t>muitos</a:t>
            </a:r>
            <a:r>
              <a:rPr lang="en-US" sz="3200" spc="76" dirty="0">
                <a:solidFill>
                  <a:srgbClr val="072D4D"/>
                </a:solidFill>
                <a:latin typeface="Lato"/>
              </a:rPr>
              <a:t> zeros</a:t>
            </a:r>
          </a:p>
        </p:txBody>
      </p:sp>
    </p:spTree>
    <p:extLst>
      <p:ext uri="{BB962C8B-B14F-4D97-AF65-F5344CB8AC3E}">
        <p14:creationId xmlns:p14="http://schemas.microsoft.com/office/powerpoint/2010/main" val="142247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7B77A3A-4236-DAB2-53FF-AF80109A9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74305"/>
              </p:ext>
            </p:extLst>
          </p:nvPr>
        </p:nvGraphicFramePr>
        <p:xfrm>
          <a:off x="1447800" y="3929573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a 11">
            <a:extLst>
              <a:ext uri="{FF2B5EF4-FFF2-40B4-BE49-F238E27FC236}">
                <a16:creationId xmlns:a16="http://schemas.microsoft.com/office/drawing/2014/main" id="{217240BA-169D-0A60-E491-4626E0FB2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76066"/>
              </p:ext>
            </p:extLst>
          </p:nvPr>
        </p:nvGraphicFramePr>
        <p:xfrm>
          <a:off x="8991600" y="3929573"/>
          <a:ext cx="6553200" cy="49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Produto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Mês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82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7B77A3A-4236-DAB2-53FF-AF80109A9A6B}"/>
              </a:ext>
            </a:extLst>
          </p:cNvPr>
          <p:cNvGraphicFramePr/>
          <p:nvPr/>
        </p:nvGraphicFramePr>
        <p:xfrm>
          <a:off x="1447800" y="3929573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riângulo 8">
            <a:extLst>
              <a:ext uri="{FF2B5EF4-FFF2-40B4-BE49-F238E27FC236}">
                <a16:creationId xmlns:a16="http://schemas.microsoft.com/office/drawing/2014/main" id="{E7BDE670-5AE2-3A23-3E9F-B762389AD0E3}"/>
              </a:ext>
            </a:extLst>
          </p:cNvPr>
          <p:cNvSpPr/>
          <p:nvPr/>
        </p:nvSpPr>
        <p:spPr>
          <a:xfrm rot="5400000">
            <a:off x="7735395" y="6006426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F5F3788-9205-8C2F-B966-253DCC6C4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88522"/>
              </p:ext>
            </p:extLst>
          </p:nvPr>
        </p:nvGraphicFramePr>
        <p:xfrm>
          <a:off x="9459671" y="3951259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E1292C9-8FD0-F283-018A-00FC39787C80}"/>
              </a:ext>
            </a:extLst>
          </p:cNvPr>
          <p:cNvSpPr/>
          <p:nvPr/>
        </p:nvSpPr>
        <p:spPr>
          <a:xfrm>
            <a:off x="9459670" y="3929572"/>
            <a:ext cx="1132129" cy="106152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DF46B3-6A25-A6AE-09CC-EC0AF496AEC1}"/>
              </a:ext>
            </a:extLst>
          </p:cNvPr>
          <p:cNvSpPr/>
          <p:nvPr/>
        </p:nvSpPr>
        <p:spPr>
          <a:xfrm>
            <a:off x="14706600" y="3771900"/>
            <a:ext cx="1472806" cy="1667197"/>
          </a:xfrm>
          <a:prstGeom prst="ellipse">
            <a:avLst/>
          </a:prstGeom>
          <a:noFill/>
          <a:ln w="57150">
            <a:solidFill>
              <a:srgbClr val="003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C4980A-F5DF-15B4-244C-7BA66D434504}"/>
              </a:ext>
            </a:extLst>
          </p:cNvPr>
          <p:cNvSpPr/>
          <p:nvPr/>
        </p:nvSpPr>
        <p:spPr>
          <a:xfrm>
            <a:off x="9512915" y="6819900"/>
            <a:ext cx="1688485" cy="142038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24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61795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Tabela 11">
            <a:extLst>
              <a:ext uri="{FF2B5EF4-FFF2-40B4-BE49-F238E27FC236}">
                <a16:creationId xmlns:a16="http://schemas.microsoft.com/office/drawing/2014/main" id="{217240BA-169D-0A60-E491-4626E0FB2080}"/>
              </a:ext>
            </a:extLst>
          </p:cNvPr>
          <p:cNvGraphicFramePr>
            <a:graphicFrameLocks noGrp="1"/>
          </p:cNvGraphicFramePr>
          <p:nvPr/>
        </p:nvGraphicFramePr>
        <p:xfrm>
          <a:off x="8991600" y="3929573"/>
          <a:ext cx="6553200" cy="49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Produto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Mês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  <p:sp>
        <p:nvSpPr>
          <p:cNvPr id="9" name="Triângulo 8">
            <a:extLst>
              <a:ext uri="{FF2B5EF4-FFF2-40B4-BE49-F238E27FC236}">
                <a16:creationId xmlns:a16="http://schemas.microsoft.com/office/drawing/2014/main" id="{BF08AB04-2DD0-A89E-5EAB-634F1E6C986A}"/>
              </a:ext>
            </a:extLst>
          </p:cNvPr>
          <p:cNvSpPr/>
          <p:nvPr/>
        </p:nvSpPr>
        <p:spPr>
          <a:xfrm rot="16200000" flipH="1">
            <a:off x="7735395" y="6006426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B924CB9-DDD3-7B68-1545-6A7852FF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93021"/>
              </p:ext>
            </p:extLst>
          </p:nvPr>
        </p:nvGraphicFramePr>
        <p:xfrm>
          <a:off x="1447800" y="3929573"/>
          <a:ext cx="6553200" cy="49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Produto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Mês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46E51735-FE11-AC5C-9D23-D6FEBAA1F742}"/>
              </a:ext>
            </a:extLst>
          </p:cNvPr>
          <p:cNvSpPr/>
          <p:nvPr/>
        </p:nvSpPr>
        <p:spPr>
          <a:xfrm>
            <a:off x="1676400" y="3937193"/>
            <a:ext cx="1143000" cy="4924530"/>
          </a:xfrm>
          <a:prstGeom prst="roundRect">
            <a:avLst>
              <a:gd name="adj" fmla="val 6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E88E916B-4371-1D81-7AA0-E95B21A555FE}"/>
              </a:ext>
            </a:extLst>
          </p:cNvPr>
          <p:cNvSpPr/>
          <p:nvPr/>
        </p:nvSpPr>
        <p:spPr>
          <a:xfrm>
            <a:off x="3312574" y="3929573"/>
            <a:ext cx="1143000" cy="4924530"/>
          </a:xfrm>
          <a:prstGeom prst="roundRect">
            <a:avLst>
              <a:gd name="adj" fmla="val 6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E00EBC4C-2640-2743-88F8-99DD3C95E6C8}"/>
              </a:ext>
            </a:extLst>
          </p:cNvPr>
          <p:cNvSpPr/>
          <p:nvPr/>
        </p:nvSpPr>
        <p:spPr>
          <a:xfrm>
            <a:off x="4950874" y="3941272"/>
            <a:ext cx="1143000" cy="4924530"/>
          </a:xfrm>
          <a:prstGeom prst="roundRect">
            <a:avLst>
              <a:gd name="adj" fmla="val 6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82AE56E7-2F2C-5F52-9000-55FEC67513C6}"/>
              </a:ext>
            </a:extLst>
          </p:cNvPr>
          <p:cNvSpPr/>
          <p:nvPr/>
        </p:nvSpPr>
        <p:spPr>
          <a:xfrm>
            <a:off x="6629400" y="3937193"/>
            <a:ext cx="1143000" cy="4924530"/>
          </a:xfrm>
          <a:prstGeom prst="roundRect">
            <a:avLst>
              <a:gd name="adj" fmla="val 6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49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61795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Tabela 11">
            <a:extLst>
              <a:ext uri="{FF2B5EF4-FFF2-40B4-BE49-F238E27FC236}">
                <a16:creationId xmlns:a16="http://schemas.microsoft.com/office/drawing/2014/main" id="{217240BA-169D-0A60-E491-4626E0FB2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01977"/>
              </p:ext>
            </p:extLst>
          </p:nvPr>
        </p:nvGraphicFramePr>
        <p:xfrm>
          <a:off x="8991600" y="3929573"/>
          <a:ext cx="6553200" cy="49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Produto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Mês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  <p:sp>
        <p:nvSpPr>
          <p:cNvPr id="9" name="Triângulo 8">
            <a:extLst>
              <a:ext uri="{FF2B5EF4-FFF2-40B4-BE49-F238E27FC236}">
                <a16:creationId xmlns:a16="http://schemas.microsoft.com/office/drawing/2014/main" id="{BF08AB04-2DD0-A89E-5EAB-634F1E6C986A}"/>
              </a:ext>
            </a:extLst>
          </p:cNvPr>
          <p:cNvSpPr/>
          <p:nvPr/>
        </p:nvSpPr>
        <p:spPr>
          <a:xfrm rot="16200000" flipH="1">
            <a:off x="7735395" y="6006426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Tabela 11">
            <a:extLst>
              <a:ext uri="{FF2B5EF4-FFF2-40B4-BE49-F238E27FC236}">
                <a16:creationId xmlns:a16="http://schemas.microsoft.com/office/drawing/2014/main" id="{770CE2F5-068F-FD0C-7211-24B799CA7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89184"/>
              </p:ext>
            </p:extLst>
          </p:nvPr>
        </p:nvGraphicFramePr>
        <p:xfrm>
          <a:off x="2573434" y="4596645"/>
          <a:ext cx="4800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</a:tbl>
          </a:graphicData>
        </a:graphic>
      </p:graphicFrame>
      <p:graphicFrame>
        <p:nvGraphicFramePr>
          <p:cNvPr id="17" name="Tabela 11">
            <a:extLst>
              <a:ext uri="{FF2B5EF4-FFF2-40B4-BE49-F238E27FC236}">
                <a16:creationId xmlns:a16="http://schemas.microsoft.com/office/drawing/2014/main" id="{B8C741CD-C0CD-230D-656C-CD2BCF8AB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54419"/>
              </p:ext>
            </p:extLst>
          </p:nvPr>
        </p:nvGraphicFramePr>
        <p:xfrm>
          <a:off x="2514600" y="8022138"/>
          <a:ext cx="4800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  <p:graphicFrame>
        <p:nvGraphicFramePr>
          <p:cNvPr id="18" name="Tabela 11">
            <a:extLst>
              <a:ext uri="{FF2B5EF4-FFF2-40B4-BE49-F238E27FC236}">
                <a16:creationId xmlns:a16="http://schemas.microsoft.com/office/drawing/2014/main" id="{9D10E84A-004D-53CF-AC5E-BE6BB5E6F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2068"/>
              </p:ext>
            </p:extLst>
          </p:nvPr>
        </p:nvGraphicFramePr>
        <p:xfrm>
          <a:off x="2573434" y="6307219"/>
          <a:ext cx="4800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b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</a:tbl>
          </a:graphicData>
        </a:graphic>
      </p:graphicFrame>
      <p:graphicFrame>
        <p:nvGraphicFramePr>
          <p:cNvPr id="19" name="Tabela 11">
            <a:extLst>
              <a:ext uri="{FF2B5EF4-FFF2-40B4-BE49-F238E27FC236}">
                <a16:creationId xmlns:a16="http://schemas.microsoft.com/office/drawing/2014/main" id="{DE801C3F-32DF-1184-8350-EAA2D6456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77226"/>
              </p:ext>
            </p:extLst>
          </p:nvPr>
        </p:nvGraphicFramePr>
        <p:xfrm>
          <a:off x="2514600" y="3746693"/>
          <a:ext cx="4800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Produto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Mês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82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61795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Tabela 11">
            <a:extLst>
              <a:ext uri="{FF2B5EF4-FFF2-40B4-BE49-F238E27FC236}">
                <a16:creationId xmlns:a16="http://schemas.microsoft.com/office/drawing/2014/main" id="{217240BA-169D-0A60-E491-4626E0FB2080}"/>
              </a:ext>
            </a:extLst>
          </p:cNvPr>
          <p:cNvGraphicFramePr>
            <a:graphicFrameLocks noGrp="1"/>
          </p:cNvGraphicFramePr>
          <p:nvPr/>
        </p:nvGraphicFramePr>
        <p:xfrm>
          <a:off x="8991600" y="3929573"/>
          <a:ext cx="6553200" cy="49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Produto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Mês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  <p:sp>
        <p:nvSpPr>
          <p:cNvPr id="9" name="Triângulo 8">
            <a:extLst>
              <a:ext uri="{FF2B5EF4-FFF2-40B4-BE49-F238E27FC236}">
                <a16:creationId xmlns:a16="http://schemas.microsoft.com/office/drawing/2014/main" id="{BF08AB04-2DD0-A89E-5EAB-634F1E6C986A}"/>
              </a:ext>
            </a:extLst>
          </p:cNvPr>
          <p:cNvSpPr/>
          <p:nvPr/>
        </p:nvSpPr>
        <p:spPr>
          <a:xfrm rot="16200000" flipH="1">
            <a:off x="7735395" y="6006426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Tabela 11">
            <a:extLst>
              <a:ext uri="{FF2B5EF4-FFF2-40B4-BE49-F238E27FC236}">
                <a16:creationId xmlns:a16="http://schemas.microsoft.com/office/drawing/2014/main" id="{770CE2F5-068F-FD0C-7211-24B799CA7D2E}"/>
              </a:ext>
            </a:extLst>
          </p:cNvPr>
          <p:cNvGraphicFramePr>
            <a:graphicFrameLocks noGrp="1"/>
          </p:cNvGraphicFramePr>
          <p:nvPr/>
        </p:nvGraphicFramePr>
        <p:xfrm>
          <a:off x="2573434" y="4596645"/>
          <a:ext cx="4800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</a:tbl>
          </a:graphicData>
        </a:graphic>
      </p:graphicFrame>
      <p:graphicFrame>
        <p:nvGraphicFramePr>
          <p:cNvPr id="17" name="Tabela 11">
            <a:extLst>
              <a:ext uri="{FF2B5EF4-FFF2-40B4-BE49-F238E27FC236}">
                <a16:creationId xmlns:a16="http://schemas.microsoft.com/office/drawing/2014/main" id="{B8C741CD-C0CD-230D-656C-CD2BCF8AB737}"/>
              </a:ext>
            </a:extLst>
          </p:cNvPr>
          <p:cNvGraphicFramePr>
            <a:graphicFrameLocks noGrp="1"/>
          </p:cNvGraphicFramePr>
          <p:nvPr/>
        </p:nvGraphicFramePr>
        <p:xfrm>
          <a:off x="2514600" y="8022138"/>
          <a:ext cx="4800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  <p:graphicFrame>
        <p:nvGraphicFramePr>
          <p:cNvPr id="18" name="Tabela 11">
            <a:extLst>
              <a:ext uri="{FF2B5EF4-FFF2-40B4-BE49-F238E27FC236}">
                <a16:creationId xmlns:a16="http://schemas.microsoft.com/office/drawing/2014/main" id="{9D10E84A-004D-53CF-AC5E-BE6BB5E6F540}"/>
              </a:ext>
            </a:extLst>
          </p:cNvPr>
          <p:cNvGraphicFramePr>
            <a:graphicFrameLocks noGrp="1"/>
          </p:cNvGraphicFramePr>
          <p:nvPr/>
        </p:nvGraphicFramePr>
        <p:xfrm>
          <a:off x="2573434" y="6307219"/>
          <a:ext cx="4800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b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</a:tbl>
          </a:graphicData>
        </a:graphic>
      </p:graphicFrame>
      <p:graphicFrame>
        <p:nvGraphicFramePr>
          <p:cNvPr id="19" name="Tabela 11">
            <a:extLst>
              <a:ext uri="{FF2B5EF4-FFF2-40B4-BE49-F238E27FC236}">
                <a16:creationId xmlns:a16="http://schemas.microsoft.com/office/drawing/2014/main" id="{DE801C3F-32DF-1184-8350-EAA2D645645B}"/>
              </a:ext>
            </a:extLst>
          </p:cNvPr>
          <p:cNvGraphicFramePr>
            <a:graphicFrameLocks noGrp="1"/>
          </p:cNvGraphicFramePr>
          <p:nvPr/>
        </p:nvGraphicFramePr>
        <p:xfrm>
          <a:off x="2514600" y="3746693"/>
          <a:ext cx="4800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Produto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Mês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</a:tbl>
          </a:graphicData>
        </a:graphic>
      </p:graphicFrame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D50D0799-B275-94CC-9811-423FCCCA45F5}"/>
              </a:ext>
            </a:extLst>
          </p:cNvPr>
          <p:cNvSpPr/>
          <p:nvPr/>
        </p:nvSpPr>
        <p:spPr>
          <a:xfrm>
            <a:off x="2573434" y="4596645"/>
            <a:ext cx="4800600" cy="1135379"/>
          </a:xfrm>
          <a:prstGeom prst="roundRect">
            <a:avLst>
              <a:gd name="adj" fmla="val 265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7AFB837A-47C1-FE93-2EC1-E239061846B0}"/>
              </a:ext>
            </a:extLst>
          </p:cNvPr>
          <p:cNvSpPr/>
          <p:nvPr/>
        </p:nvSpPr>
        <p:spPr>
          <a:xfrm>
            <a:off x="2573035" y="6286500"/>
            <a:ext cx="4800600" cy="1135379"/>
          </a:xfrm>
          <a:prstGeom prst="roundRect">
            <a:avLst>
              <a:gd name="adj" fmla="val 265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3B57F0D2-E66F-1872-6CAD-EF038E716921}"/>
              </a:ext>
            </a:extLst>
          </p:cNvPr>
          <p:cNvSpPr/>
          <p:nvPr/>
        </p:nvSpPr>
        <p:spPr>
          <a:xfrm>
            <a:off x="2573035" y="7984039"/>
            <a:ext cx="4800600" cy="1135379"/>
          </a:xfrm>
          <a:prstGeom prst="roundRect">
            <a:avLst>
              <a:gd name="adj" fmla="val 265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961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1B73AAB-E9CA-1880-B563-3234D1164936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6349D04-5E98-9C58-ACF5-C45A226316C9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792B56F-7B12-5BCF-6CCF-5AD060238EB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15399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503748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296218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1806650F-DB53-C249-BB8B-2AC6E5999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370923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9430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591367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032542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2CE9EBFF-4684-206B-1ECD-12BDA9AF0F47}"/>
              </a:ext>
            </a:extLst>
          </p:cNvPr>
          <p:cNvSpPr/>
          <p:nvPr/>
        </p:nvSpPr>
        <p:spPr>
          <a:xfrm>
            <a:off x="1524000" y="4305300"/>
            <a:ext cx="1752600" cy="5303520"/>
          </a:xfrm>
          <a:prstGeom prst="roundRect">
            <a:avLst>
              <a:gd name="adj" fmla="val 4667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58EFC490-34A2-CC7C-30D0-E9E8C1795FB4}"/>
              </a:ext>
            </a:extLst>
          </p:cNvPr>
          <p:cNvSpPr/>
          <p:nvPr/>
        </p:nvSpPr>
        <p:spPr>
          <a:xfrm>
            <a:off x="8077200" y="4305300"/>
            <a:ext cx="1752600" cy="5303520"/>
          </a:xfrm>
          <a:prstGeom prst="roundRect">
            <a:avLst>
              <a:gd name="adj" fmla="val 4667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ADEDB9A6-64BC-7922-8B7C-E436572F5628}"/>
              </a:ext>
            </a:extLst>
          </p:cNvPr>
          <p:cNvSpPr/>
          <p:nvPr/>
        </p:nvSpPr>
        <p:spPr>
          <a:xfrm>
            <a:off x="3708400" y="4305300"/>
            <a:ext cx="1752600" cy="5303520"/>
          </a:xfrm>
          <a:prstGeom prst="roundRect">
            <a:avLst>
              <a:gd name="adj" fmla="val 4667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2ED0D351-A46D-35B3-0EE7-2EECC8A64EF3}"/>
              </a:ext>
            </a:extLst>
          </p:cNvPr>
          <p:cNvSpPr/>
          <p:nvPr/>
        </p:nvSpPr>
        <p:spPr>
          <a:xfrm>
            <a:off x="5892800" y="4305300"/>
            <a:ext cx="1752600" cy="5303520"/>
          </a:xfrm>
          <a:prstGeom prst="roundRect">
            <a:avLst>
              <a:gd name="adj" fmla="val 4667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F78C84-17A3-D5DF-7171-67985514AC81}"/>
              </a:ext>
            </a:extLst>
          </p:cNvPr>
          <p:cNvSpPr txBox="1"/>
          <p:nvPr/>
        </p:nvSpPr>
        <p:spPr>
          <a:xfrm>
            <a:off x="2026640" y="3843635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TRI1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B10874-E999-6A74-77B0-A394B193CE04}"/>
              </a:ext>
            </a:extLst>
          </p:cNvPr>
          <p:cNvSpPr txBox="1"/>
          <p:nvPr/>
        </p:nvSpPr>
        <p:spPr>
          <a:xfrm>
            <a:off x="4211040" y="3843635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TRI2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2053B8-8652-5C0D-FBD7-891EAACB32BA}"/>
              </a:ext>
            </a:extLst>
          </p:cNvPr>
          <p:cNvSpPr txBox="1"/>
          <p:nvPr/>
        </p:nvSpPr>
        <p:spPr>
          <a:xfrm>
            <a:off x="6395440" y="3843634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TRI3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2DB87E-7EAD-2819-5BFE-3C4769647AB5}"/>
              </a:ext>
            </a:extLst>
          </p:cNvPr>
          <p:cNvSpPr txBox="1"/>
          <p:nvPr/>
        </p:nvSpPr>
        <p:spPr>
          <a:xfrm>
            <a:off x="8571992" y="3841535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TRI4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B22DA2C0-F24C-CEBF-E7B7-879A288BD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600131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3654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038744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9AFB87F-E0D7-18CB-90CC-709AA383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623786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4075DFE-AD1D-FC89-11F9-816112580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590619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1284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APRESENTAÇÃO DE DADOS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O QUE DIFERENCIA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FORMA QUE ELAS APRESENTAM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577D427C-3EF2-DFFF-D114-85F0B5B90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083402"/>
              </p:ext>
            </p:extLst>
          </p:nvPr>
        </p:nvGraphicFramePr>
        <p:xfrm>
          <a:off x="5884563" y="3223123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riângulo 19">
            <a:extLst>
              <a:ext uri="{FF2B5EF4-FFF2-40B4-BE49-F238E27FC236}">
                <a16:creationId xmlns:a16="http://schemas.microsoft.com/office/drawing/2014/main" id="{EB3A7548-F8EC-9AF5-A690-D73305CC8693}"/>
              </a:ext>
            </a:extLst>
          </p:cNvPr>
          <p:cNvSpPr/>
          <p:nvPr/>
        </p:nvSpPr>
        <p:spPr>
          <a:xfrm rot="10800000">
            <a:off x="8405198" y="6549636"/>
            <a:ext cx="1989881" cy="270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A8C71B0-226B-97B5-59BC-FE36976F959A}"/>
              </a:ext>
            </a:extLst>
          </p:cNvPr>
          <p:cNvSpPr/>
          <p:nvPr/>
        </p:nvSpPr>
        <p:spPr>
          <a:xfrm>
            <a:off x="11143673" y="7160310"/>
            <a:ext cx="1447800" cy="2508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F1502E1D-D029-9C54-E77D-C085B6BDE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631056"/>
              </p:ext>
            </p:extLst>
          </p:nvPr>
        </p:nvGraphicFramePr>
        <p:xfrm>
          <a:off x="5884563" y="6937256"/>
          <a:ext cx="7031154" cy="286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388FAA38-E8D5-7D28-0D0A-73F8EDB0EEC6}"/>
              </a:ext>
            </a:extLst>
          </p:cNvPr>
          <p:cNvSpPr txBox="1"/>
          <p:nvPr/>
        </p:nvSpPr>
        <p:spPr>
          <a:xfrm>
            <a:off x="11217138" y="7160311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3189614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513876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864D51B4-3209-FAAB-A6C0-822B6ABF60AC}"/>
              </a:ext>
            </a:extLst>
          </p:cNvPr>
          <p:cNvSpPr/>
          <p:nvPr/>
        </p:nvSpPr>
        <p:spPr>
          <a:xfrm>
            <a:off x="1600200" y="4305300"/>
            <a:ext cx="2362200" cy="5303520"/>
          </a:xfrm>
          <a:prstGeom prst="roundRect">
            <a:avLst>
              <a:gd name="adj" fmla="val 4667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06BC727B-1766-C44D-2155-CB3E9A889526}"/>
              </a:ext>
            </a:extLst>
          </p:cNvPr>
          <p:cNvSpPr/>
          <p:nvPr/>
        </p:nvSpPr>
        <p:spPr>
          <a:xfrm>
            <a:off x="4520184" y="4305300"/>
            <a:ext cx="2362200" cy="5303520"/>
          </a:xfrm>
          <a:prstGeom prst="roundRect">
            <a:avLst>
              <a:gd name="adj" fmla="val 4667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68E11504-4735-A3D1-4BAB-62624B9B313E}"/>
              </a:ext>
            </a:extLst>
          </p:cNvPr>
          <p:cNvSpPr/>
          <p:nvPr/>
        </p:nvSpPr>
        <p:spPr>
          <a:xfrm>
            <a:off x="7391400" y="4305300"/>
            <a:ext cx="2362200" cy="5303520"/>
          </a:xfrm>
          <a:prstGeom prst="roundRect">
            <a:avLst>
              <a:gd name="adj" fmla="val 4667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3661A6-C32D-13BB-6815-10B2FD2C1B65}"/>
              </a:ext>
            </a:extLst>
          </p:cNvPr>
          <p:cNvSpPr txBox="1"/>
          <p:nvPr/>
        </p:nvSpPr>
        <p:spPr>
          <a:xfrm>
            <a:off x="2066905" y="3851255"/>
            <a:ext cx="142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GRANDES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F0B4FF-DC24-0ACB-CFC9-2939D668D53F}"/>
              </a:ext>
            </a:extLst>
          </p:cNvPr>
          <p:cNvSpPr txBox="1"/>
          <p:nvPr/>
        </p:nvSpPr>
        <p:spPr>
          <a:xfrm>
            <a:off x="5095188" y="38608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MÉDIAS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FB0ACA-E07F-6D89-D8D6-5885FCFE6889}"/>
              </a:ext>
            </a:extLst>
          </p:cNvPr>
          <p:cNvSpPr txBox="1"/>
          <p:nvPr/>
        </p:nvSpPr>
        <p:spPr>
          <a:xfrm>
            <a:off x="7777477" y="3860878"/>
            <a:ext cx="159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PEQUENAS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57C69F5-2917-3961-4C79-170442A18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587070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7BA92A3-837E-8336-2C17-7A6DA93D7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804421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43035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2891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8BB0315-A8FA-9876-554C-3F02EDC90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051575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70ED30B-D30A-C8D6-475F-F1F622E28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113786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8129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PROXIMIDADE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próximos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059161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815164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A5D4DB5-07CE-644E-EEA1-D4AFA098B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094495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28542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SIMILARIDADE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com 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tamanha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forma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percebidos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relacionados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7D8F5CB-3616-722D-6F57-F3759C934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302461"/>
              </p:ext>
            </p:extLst>
          </p:nvPr>
        </p:nvGraphicFramePr>
        <p:xfrm>
          <a:off x="9144000" y="4172711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5D0B29F-79F4-5360-F283-EBECD1804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528460"/>
              </p:ext>
            </p:extLst>
          </p:nvPr>
        </p:nvGraphicFramePr>
        <p:xfrm>
          <a:off x="1017572" y="4172711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9161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SIMILARIDADE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com 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tamanha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forma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percebidos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relacionados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9" name="Tabela 11">
            <a:extLst>
              <a:ext uri="{FF2B5EF4-FFF2-40B4-BE49-F238E27FC236}">
                <a16:creationId xmlns:a16="http://schemas.microsoft.com/office/drawing/2014/main" id="{A4CADF4F-20C7-240D-B841-1B1E878F4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19255"/>
              </p:ext>
            </p:extLst>
          </p:nvPr>
        </p:nvGraphicFramePr>
        <p:xfrm>
          <a:off x="5259926" y="3848100"/>
          <a:ext cx="6553200" cy="49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90513635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5814602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81769191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34347312"/>
                    </a:ext>
                  </a:extLst>
                </a:gridCol>
              </a:tblGrid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Produto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Mês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Venda $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Venda 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Qtd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8989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0357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10425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73449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19704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45660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61436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9101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Fev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28087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664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SIMILARIDADE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com 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tamanha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forma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percebidos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relacionados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911E5F2-9DA3-B6AD-FEA1-77B4A94AC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5" y="3771900"/>
            <a:ext cx="7334250" cy="4857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1735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SIMILARIDADE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com 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tamanha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forma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percebidos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relacionados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81747792-0D8B-3650-7A33-1CDE256B7C0C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0721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SIMILARIDADE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com 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tamanha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forma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percebidos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relacionados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651064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64466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146C4761-474B-FD3C-1344-A16415AAAF60}"/>
              </a:ext>
            </a:extLst>
          </p:cNvPr>
          <p:cNvSpPr/>
          <p:nvPr/>
        </p:nvSpPr>
        <p:spPr>
          <a:xfrm>
            <a:off x="8155526" y="4381500"/>
            <a:ext cx="762000" cy="4800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FDE0D01-7212-722E-0F9B-5F41D93C1286}"/>
              </a:ext>
            </a:extLst>
          </p:cNvPr>
          <p:cNvSpPr/>
          <p:nvPr/>
        </p:nvSpPr>
        <p:spPr>
          <a:xfrm>
            <a:off x="10896600" y="6978865"/>
            <a:ext cx="1828800" cy="5649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CC65C42-3795-FA4C-26DE-88BA3CF2E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886210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Conector em Curva 8">
            <a:extLst>
              <a:ext uri="{FF2B5EF4-FFF2-40B4-BE49-F238E27FC236}">
                <a16:creationId xmlns:a16="http://schemas.microsoft.com/office/drawing/2014/main" id="{DF821F77-548A-2485-B713-DB8C7F8A6A48}"/>
              </a:ext>
            </a:extLst>
          </p:cNvPr>
          <p:cNvCxnSpPr>
            <a:cxnSpLocks/>
          </p:cNvCxnSpPr>
          <p:nvPr/>
        </p:nvCxnSpPr>
        <p:spPr>
          <a:xfrm>
            <a:off x="9024206" y="5213778"/>
            <a:ext cx="2817274" cy="1643579"/>
          </a:xfrm>
          <a:prstGeom prst="curvedConnector2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5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SIMILARIDADE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com 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tamanha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forma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percebidos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relacionados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272920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555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ABB5158-CDF5-10DE-64A2-A94017939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632524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9886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22DB2A6-3976-22CF-5151-48C3B3845523}"/>
              </a:ext>
            </a:extLst>
          </p:cNvPr>
          <p:cNvSpPr/>
          <p:nvPr/>
        </p:nvSpPr>
        <p:spPr>
          <a:xfrm>
            <a:off x="14173200" y="4580529"/>
            <a:ext cx="2000110" cy="30013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ACERCAMENTO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delimitados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A16A48C-70B4-86EF-FD9D-E8318B4B3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020329"/>
              </p:ext>
            </p:extLst>
          </p:nvPr>
        </p:nvGraphicFramePr>
        <p:xfrm>
          <a:off x="1143000" y="4000500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2FD037A-B999-577A-6A7B-DE1EA196A3D8}"/>
              </a:ext>
            </a:extLst>
          </p:cNvPr>
          <p:cNvSpPr txBox="1"/>
          <p:nvPr/>
        </p:nvSpPr>
        <p:spPr>
          <a:xfrm>
            <a:off x="3387343" y="7745968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Clientes com alta propensão de </a:t>
            </a:r>
            <a:r>
              <a:rPr lang="pt-BR" b="1" dirty="0" err="1">
                <a:solidFill>
                  <a:srgbClr val="C00000"/>
                </a:solidFill>
              </a:rPr>
              <a:t>churn</a:t>
            </a:r>
            <a:endParaRPr lang="pt-BR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95F415F-9075-D9FD-ABB0-4CE8A95FF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891463"/>
              </p:ext>
            </p:extLst>
          </p:nvPr>
        </p:nvGraphicFramePr>
        <p:xfrm>
          <a:off x="8533478" y="4580529"/>
          <a:ext cx="7639832" cy="338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C9F40792-94CF-BBB1-C7B2-1F3197C1039E}"/>
              </a:ext>
            </a:extLst>
          </p:cNvPr>
          <p:cNvSpPr txBox="1"/>
          <p:nvPr/>
        </p:nvSpPr>
        <p:spPr>
          <a:xfrm>
            <a:off x="14453089" y="4580529"/>
            <a:ext cx="1440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PROJETADO</a:t>
            </a:r>
          </a:p>
        </p:txBody>
      </p:sp>
    </p:spTree>
    <p:extLst>
      <p:ext uri="{BB962C8B-B14F-4D97-AF65-F5344CB8AC3E}">
        <p14:creationId xmlns:p14="http://schemas.microsoft.com/office/powerpoint/2010/main" val="289863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APRESENTAÇÃO DE DADOS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O QUE DIFERENCIA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FORMA QUE ELAS APRESENTAM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CB2473B-0511-F8BC-565C-53A0C3A4F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942583"/>
              </p:ext>
            </p:extLst>
          </p:nvPr>
        </p:nvGraphicFramePr>
        <p:xfrm>
          <a:off x="9410773" y="5143500"/>
          <a:ext cx="772714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riângulo 12">
            <a:extLst>
              <a:ext uri="{FF2B5EF4-FFF2-40B4-BE49-F238E27FC236}">
                <a16:creationId xmlns:a16="http://schemas.microsoft.com/office/drawing/2014/main" id="{7B5ECEA0-B834-17DE-C7E6-4CD2F409CE0B}"/>
              </a:ext>
            </a:extLst>
          </p:cNvPr>
          <p:cNvSpPr/>
          <p:nvPr/>
        </p:nvSpPr>
        <p:spPr>
          <a:xfrm rot="16200000">
            <a:off x="7882287" y="7426190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C562B1F-5ADA-8885-EDC3-8EB03CA6D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081456"/>
              </p:ext>
            </p:extLst>
          </p:nvPr>
        </p:nvGraphicFramePr>
        <p:xfrm>
          <a:off x="260963" y="5143500"/>
          <a:ext cx="8194524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05BB00BE-4FAA-466E-9DDD-B2847682A3D5}"/>
              </a:ext>
            </a:extLst>
          </p:cNvPr>
          <p:cNvSpPr/>
          <p:nvPr/>
        </p:nvSpPr>
        <p:spPr>
          <a:xfrm>
            <a:off x="2514601" y="7277100"/>
            <a:ext cx="1676400" cy="2352188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902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ACERCAMENTO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delimitados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ABB5158-CDF5-10DE-64A2-A94017939607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98515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873235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ACERCAMENTO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delimitados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222516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908162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24060105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ACERCAMENTO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delimitados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3911897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ACERCAMENTO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delimitados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9D87FAC8-6468-6008-C5AC-DD4B6C92DF76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280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FECHAMENTO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faltando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preenchem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as lacunas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776FA0-5A8B-732A-E132-AD89CD0DE8D2}"/>
              </a:ext>
            </a:extLst>
          </p:cNvPr>
          <p:cNvSpPr/>
          <p:nvPr/>
        </p:nvSpPr>
        <p:spPr>
          <a:xfrm>
            <a:off x="1502644" y="4167739"/>
            <a:ext cx="2514600" cy="25146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17">
            <a:extLst>
              <a:ext uri="{FF2B5EF4-FFF2-40B4-BE49-F238E27FC236}">
                <a16:creationId xmlns:a16="http://schemas.microsoft.com/office/drawing/2014/main" id="{8C8F5FAA-282E-C8D8-A57E-1F4B45B2CAD2}"/>
              </a:ext>
            </a:extLst>
          </p:cNvPr>
          <p:cNvSpPr/>
          <p:nvPr/>
        </p:nvSpPr>
        <p:spPr>
          <a:xfrm rot="5400000">
            <a:off x="3899812" y="5231230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D965FF83-E869-CE93-FDCA-9339198DCDFC}"/>
              </a:ext>
            </a:extLst>
          </p:cNvPr>
          <p:cNvSpPr txBox="1"/>
          <p:nvPr/>
        </p:nvSpPr>
        <p:spPr>
          <a:xfrm>
            <a:off x="5772261" y="4345600"/>
            <a:ext cx="6743479" cy="2158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400" spc="76" dirty="0">
                <a:solidFill>
                  <a:srgbClr val="072D4D"/>
                </a:solidFill>
                <a:latin typeface="Lato"/>
              </a:rPr>
              <a:t>"</a:t>
            </a:r>
            <a:r>
              <a:rPr lang="en-US" sz="2400" spc="76" dirty="0" err="1">
                <a:solidFill>
                  <a:srgbClr val="072D4D"/>
                </a:solidFill>
                <a:latin typeface="Lato"/>
              </a:rPr>
              <a:t>Nosso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400" spc="76" dirty="0" err="1">
                <a:solidFill>
                  <a:srgbClr val="072D4D"/>
                </a:solidFill>
                <a:latin typeface="Lato"/>
              </a:rPr>
              <a:t>cérebro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400" spc="76" dirty="0" err="1">
                <a:solidFill>
                  <a:srgbClr val="072D4D"/>
                </a:solidFill>
                <a:latin typeface="Lato"/>
              </a:rPr>
              <a:t>procura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400" b="1" spc="76" dirty="0" err="1">
                <a:solidFill>
                  <a:srgbClr val="072D4D"/>
                </a:solidFill>
                <a:latin typeface="Lato"/>
              </a:rPr>
              <a:t>simplificar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 as </a:t>
            </a:r>
            <a:r>
              <a:rPr lang="en-US" sz="2400" spc="76" dirty="0" err="1">
                <a:solidFill>
                  <a:srgbClr val="072D4D"/>
                </a:solidFill>
                <a:latin typeface="Lato"/>
              </a:rPr>
              <a:t>coisas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400" spc="76" dirty="0" err="1">
                <a:solidFill>
                  <a:srgbClr val="072D4D"/>
                </a:solidFill>
                <a:latin typeface="Lato"/>
              </a:rPr>
              <a:t>tenta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400" b="1" spc="76" dirty="0" err="1">
                <a:solidFill>
                  <a:srgbClr val="072D4D"/>
                </a:solidFill>
                <a:latin typeface="Lato"/>
              </a:rPr>
              <a:t>relacionar</a:t>
            </a:r>
            <a:r>
              <a:rPr lang="en-US" sz="2400" b="1" spc="76" dirty="0">
                <a:solidFill>
                  <a:srgbClr val="072D4D"/>
                </a:solidFill>
                <a:latin typeface="Lato"/>
              </a:rPr>
              <a:t> a algo que </a:t>
            </a:r>
            <a:r>
              <a:rPr lang="en-US" sz="2400" b="1" spc="76" dirty="0" err="1">
                <a:solidFill>
                  <a:srgbClr val="072D4D"/>
                </a:solidFill>
                <a:latin typeface="Lato"/>
              </a:rPr>
              <a:t>já</a:t>
            </a:r>
            <a:r>
              <a:rPr lang="en-US" sz="2400" b="1" spc="76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400" b="1" spc="76" dirty="0" err="1">
                <a:solidFill>
                  <a:srgbClr val="072D4D"/>
                </a:solidFill>
                <a:latin typeface="Lato"/>
              </a:rPr>
              <a:t>conhecemos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.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Tendemos</a:t>
            </a:r>
            <a:r>
              <a:rPr lang="en-US" sz="2400" b="1" spc="76" dirty="0">
                <a:solidFill>
                  <a:srgbClr val="C00000"/>
                </a:solidFill>
                <a:latin typeface="Lato"/>
              </a:rPr>
              <a:t> a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perceber</a:t>
            </a:r>
            <a:r>
              <a:rPr lang="en-US" sz="2400" b="1" spc="76" dirty="0">
                <a:solidFill>
                  <a:srgbClr val="C00000"/>
                </a:solidFill>
                <a:latin typeface="Lato"/>
              </a:rPr>
              <a:t> um conjunto de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elementos</a:t>
            </a:r>
            <a:r>
              <a:rPr lang="en-US" sz="2400" b="1" spc="76" dirty="0">
                <a:solidFill>
                  <a:srgbClr val="C00000"/>
                </a:solidFill>
                <a:latin typeface="Lato"/>
              </a:rPr>
              <a:t>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individuais</a:t>
            </a:r>
            <a:r>
              <a:rPr lang="en-US" sz="2400" b="1" spc="76" dirty="0">
                <a:solidFill>
                  <a:srgbClr val="C00000"/>
                </a:solidFill>
                <a:latin typeface="Lato"/>
              </a:rPr>
              <a:t>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como</a:t>
            </a:r>
            <a:r>
              <a:rPr lang="en-US" sz="2400" b="1" spc="76" dirty="0">
                <a:solidFill>
                  <a:srgbClr val="C00000"/>
                </a:solidFill>
                <a:latin typeface="Lato"/>
              </a:rPr>
              <a:t>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uma</a:t>
            </a:r>
            <a:r>
              <a:rPr lang="en-US" sz="2400" b="1" spc="76" dirty="0">
                <a:solidFill>
                  <a:srgbClr val="C00000"/>
                </a:solidFill>
                <a:latin typeface="Lato"/>
              </a:rPr>
              <a:t>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única</a:t>
            </a:r>
            <a:r>
              <a:rPr lang="en-US" sz="2400" b="1" spc="76" dirty="0">
                <a:solidFill>
                  <a:srgbClr val="C00000"/>
                </a:solidFill>
                <a:latin typeface="Lato"/>
              </a:rPr>
              <a:t> forma </a:t>
            </a:r>
            <a:r>
              <a:rPr lang="en-US" sz="2400" b="1" spc="76" dirty="0" err="1">
                <a:solidFill>
                  <a:srgbClr val="C00000"/>
                </a:solidFill>
                <a:latin typeface="Lato"/>
              </a:rPr>
              <a:t>reconhecível</a:t>
            </a:r>
            <a:r>
              <a:rPr lang="en-US" sz="2400" spc="76" dirty="0">
                <a:solidFill>
                  <a:srgbClr val="072D4D"/>
                </a:solidFill>
                <a:latin typeface="Lato"/>
              </a:rPr>
              <a:t>”</a:t>
            </a:r>
          </a:p>
        </p:txBody>
      </p:sp>
      <p:sp>
        <p:nvSpPr>
          <p:cNvPr id="22" name="Triângulo 21">
            <a:extLst>
              <a:ext uri="{FF2B5EF4-FFF2-40B4-BE49-F238E27FC236}">
                <a16:creationId xmlns:a16="http://schemas.microsoft.com/office/drawing/2014/main" id="{0839E6DE-B1EB-D54F-3379-84184C1275C2}"/>
              </a:ext>
            </a:extLst>
          </p:cNvPr>
          <p:cNvSpPr/>
          <p:nvPr/>
        </p:nvSpPr>
        <p:spPr>
          <a:xfrm rot="5400000">
            <a:off x="12398308" y="5231230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5ABC67-B83A-610D-C970-4F9A7489DA6C}"/>
              </a:ext>
            </a:extLst>
          </p:cNvPr>
          <p:cNvSpPr/>
          <p:nvPr/>
        </p:nvSpPr>
        <p:spPr>
          <a:xfrm>
            <a:off x="14270756" y="4167739"/>
            <a:ext cx="2514600" cy="25146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Fórmula 1 vai apresentar novo logo para a próxima temporada">
            <a:extLst>
              <a:ext uri="{FF2B5EF4-FFF2-40B4-BE49-F238E27FC236}">
                <a16:creationId xmlns:a16="http://schemas.microsoft.com/office/drawing/2014/main" id="{A7CF09C7-44B2-5DF7-141F-697778CC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34" y="7640569"/>
            <a:ext cx="3001244" cy="168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da NBC – Wikipédia, a enciclopédia livre">
            <a:extLst>
              <a:ext uri="{FF2B5EF4-FFF2-40B4-BE49-F238E27FC236}">
                <a16:creationId xmlns:a16="http://schemas.microsoft.com/office/drawing/2014/main" id="{32FE9261-C879-B186-220B-0FC3BD7C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40" y="7640569"/>
            <a:ext cx="2857320" cy="16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hnnie Walker Logo | Johnnie walker logo, Walker logo, Johnnie walker">
            <a:extLst>
              <a:ext uri="{FF2B5EF4-FFF2-40B4-BE49-F238E27FC236}">
                <a16:creationId xmlns:a16="http://schemas.microsoft.com/office/drawing/2014/main" id="{8047385F-8F1B-3DF9-B3FD-44F75DC6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522" y="7449166"/>
            <a:ext cx="1643062" cy="20710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810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FECHAMENTO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faltando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preenchem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as lacunas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A021DE8-89D9-9A7C-E437-0AF973BC7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169284"/>
              </p:ext>
            </p:extLst>
          </p:nvPr>
        </p:nvGraphicFramePr>
        <p:xfrm>
          <a:off x="1447800" y="3929573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riângulo 15">
            <a:extLst>
              <a:ext uri="{FF2B5EF4-FFF2-40B4-BE49-F238E27FC236}">
                <a16:creationId xmlns:a16="http://schemas.microsoft.com/office/drawing/2014/main" id="{3CA9A6E6-6E11-4850-43C5-36B8E887DF0F}"/>
              </a:ext>
            </a:extLst>
          </p:cNvPr>
          <p:cNvSpPr/>
          <p:nvPr/>
        </p:nvSpPr>
        <p:spPr>
          <a:xfrm rot="5400000">
            <a:off x="7955250" y="6006426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357CE67-E153-3504-541D-3203412E7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361426"/>
              </p:ext>
            </p:extLst>
          </p:nvPr>
        </p:nvGraphicFramePr>
        <p:xfrm>
          <a:off x="9899381" y="3929571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5315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FECHAMENTO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faltando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preenchem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as lacunas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9CBFE8E6-CDA6-5E27-9D6A-AB200E48260C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911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472727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FECHAMENTO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faltando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preenchem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as lacunas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574453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08479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405857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0C4E0C1E-8B62-EC4D-6657-1324721A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CONTINUIDADE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criar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continuidade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esteja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explícita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EB6C836-787B-B835-C88A-C067C6282F85}"/>
              </a:ext>
            </a:extLst>
          </p:cNvPr>
          <p:cNvSpPr/>
          <p:nvPr/>
        </p:nvSpPr>
        <p:spPr>
          <a:xfrm>
            <a:off x="10288451" y="3948413"/>
            <a:ext cx="4267200" cy="43696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199FA98-A162-417E-163C-A8B2C617CC53}"/>
              </a:ext>
            </a:extLst>
          </p:cNvPr>
          <p:cNvSpPr/>
          <p:nvPr/>
        </p:nvSpPr>
        <p:spPr>
          <a:xfrm>
            <a:off x="12832082" y="4837843"/>
            <a:ext cx="1430454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BF63D65-9C52-AF83-52C1-B3C396023732}"/>
              </a:ext>
            </a:extLst>
          </p:cNvPr>
          <p:cNvSpPr/>
          <p:nvPr/>
        </p:nvSpPr>
        <p:spPr>
          <a:xfrm>
            <a:off x="10599686" y="4837843"/>
            <a:ext cx="1430454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94CC323-EC02-FFB8-6690-26EBDFBF97D4}"/>
              </a:ext>
            </a:extLst>
          </p:cNvPr>
          <p:cNvSpPr/>
          <p:nvPr/>
        </p:nvSpPr>
        <p:spPr>
          <a:xfrm>
            <a:off x="11396627" y="4494943"/>
            <a:ext cx="2087090" cy="3276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 descr="Gato com a boca aberta&#10;&#10;Descrição gerada automaticamente">
            <a:extLst>
              <a:ext uri="{FF2B5EF4-FFF2-40B4-BE49-F238E27FC236}">
                <a16:creationId xmlns:a16="http://schemas.microsoft.com/office/drawing/2014/main" id="{FAA424E9-579E-008D-D8C6-5EF557C63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4" r="-1"/>
          <a:stretch/>
        </p:blipFill>
        <p:spPr>
          <a:xfrm>
            <a:off x="10288451" y="4612524"/>
            <a:ext cx="1401641" cy="3041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m 26" descr="Pássaro colorido na cabeça&#10;&#10;Descrição gerada automaticamente">
            <a:extLst>
              <a:ext uri="{FF2B5EF4-FFF2-40B4-BE49-F238E27FC236}">
                <a16:creationId xmlns:a16="http://schemas.microsoft.com/office/drawing/2014/main" id="{C050F829-6A1A-3CD1-D910-89CCE12352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7" r="31841"/>
          <a:stretch/>
        </p:blipFill>
        <p:spPr>
          <a:xfrm>
            <a:off x="13254451" y="4612524"/>
            <a:ext cx="1301200" cy="3041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m 22" descr="Mulher com camisa branca&#10;&#10;Descrição gerada automaticamente">
            <a:extLst>
              <a:ext uri="{FF2B5EF4-FFF2-40B4-BE49-F238E27FC236}">
                <a16:creationId xmlns:a16="http://schemas.microsoft.com/office/drawing/2014/main" id="{156C36F4-B05E-C7C3-8154-56C0B32D2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0" y="4325099"/>
            <a:ext cx="2646963" cy="36162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C0759694-3ACF-E2C7-9E72-A59619E79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374347"/>
              </p:ext>
            </p:extLst>
          </p:nvPr>
        </p:nvGraphicFramePr>
        <p:xfrm>
          <a:off x="2131813" y="6798540"/>
          <a:ext cx="5867738" cy="25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DE95D267-8E64-E008-E294-CC4B408C8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162816"/>
              </p:ext>
            </p:extLst>
          </p:nvPr>
        </p:nvGraphicFramePr>
        <p:xfrm>
          <a:off x="2131813" y="3363163"/>
          <a:ext cx="5867738" cy="25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riângulo 30">
            <a:extLst>
              <a:ext uri="{FF2B5EF4-FFF2-40B4-BE49-F238E27FC236}">
                <a16:creationId xmlns:a16="http://schemas.microsoft.com/office/drawing/2014/main" id="{5F51719A-4CAC-6B7D-5754-8993C2664137}"/>
              </a:ext>
            </a:extLst>
          </p:cNvPr>
          <p:cNvSpPr/>
          <p:nvPr/>
        </p:nvSpPr>
        <p:spPr>
          <a:xfrm rot="10800000">
            <a:off x="4070741" y="6311802"/>
            <a:ext cx="1989881" cy="27068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079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0C4E0C1E-8B62-EC4D-6657-1324721A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CONTINUIDADE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criar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continuidade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esteja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explícita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978AC30E-3A60-0134-1FFC-DB99FA23C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043349"/>
              </p:ext>
            </p:extLst>
          </p:nvPr>
        </p:nvGraphicFramePr>
        <p:xfrm>
          <a:off x="383126" y="5829300"/>
          <a:ext cx="8153400" cy="403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753337B7-906C-4158-A6F6-7C02C6F24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661927"/>
              </p:ext>
            </p:extLst>
          </p:nvPr>
        </p:nvGraphicFramePr>
        <p:xfrm>
          <a:off x="383126" y="3045089"/>
          <a:ext cx="8153400" cy="26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riângulo 21">
            <a:extLst>
              <a:ext uri="{FF2B5EF4-FFF2-40B4-BE49-F238E27FC236}">
                <a16:creationId xmlns:a16="http://schemas.microsoft.com/office/drawing/2014/main" id="{0B3DC640-3300-480C-C649-2D72B62D9B43}"/>
              </a:ext>
            </a:extLst>
          </p:cNvPr>
          <p:cNvSpPr/>
          <p:nvPr/>
        </p:nvSpPr>
        <p:spPr>
          <a:xfrm rot="5400000">
            <a:off x="7894231" y="5900226"/>
            <a:ext cx="1989881" cy="27068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36B3F67D-7DCF-9426-9A93-880B0E5E1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34621"/>
              </p:ext>
            </p:extLst>
          </p:nvPr>
        </p:nvGraphicFramePr>
        <p:xfrm>
          <a:off x="9400140" y="5829300"/>
          <a:ext cx="8153400" cy="403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D56FD225-7E7B-61A1-2A4B-9A47EE1DA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738114"/>
              </p:ext>
            </p:extLst>
          </p:nvPr>
        </p:nvGraphicFramePr>
        <p:xfrm>
          <a:off x="9406236" y="3045089"/>
          <a:ext cx="8153400" cy="247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2468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APRESENTAÇÃO DE DADOS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O QUE DIFERENCIA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FORMA QUE ELAS APRESENTAM</a:t>
            </a:r>
          </a:p>
        </p:txBody>
      </p:sp>
      <p:sp>
        <p:nvSpPr>
          <p:cNvPr id="16" name="Triângulo 15">
            <a:extLst>
              <a:ext uri="{FF2B5EF4-FFF2-40B4-BE49-F238E27FC236}">
                <a16:creationId xmlns:a16="http://schemas.microsoft.com/office/drawing/2014/main" id="{5A74BA5B-98F5-CFBB-BA18-2166766F6F76}"/>
              </a:ext>
            </a:extLst>
          </p:cNvPr>
          <p:cNvSpPr/>
          <p:nvPr/>
        </p:nvSpPr>
        <p:spPr>
          <a:xfrm rot="16200000" flipH="1">
            <a:off x="7258457" y="6250547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BFF8E2F-D120-8F3C-23DE-71140FA0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854" y="4302927"/>
            <a:ext cx="7105650" cy="42828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BDA4A133-5212-1FC7-3A2A-BFBB4522E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08375"/>
              </p:ext>
            </p:extLst>
          </p:nvPr>
        </p:nvGraphicFramePr>
        <p:xfrm>
          <a:off x="361950" y="4302926"/>
          <a:ext cx="7105650" cy="428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9037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CONTINUIDADE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criar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continuidade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esteja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explícita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1338200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CONTINUIDADE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criar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continuidade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esteja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explícita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98648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E921CF7-CB73-6B00-3480-0FAF03CDFEA3}"/>
              </a:ext>
            </a:extLst>
          </p:cNvPr>
          <p:cNvSpPr/>
          <p:nvPr/>
        </p:nvSpPr>
        <p:spPr>
          <a:xfrm>
            <a:off x="10363201" y="7048500"/>
            <a:ext cx="990600" cy="21461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99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7F89BFFA-F678-68AA-915F-27C607223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445581"/>
              </p:ext>
            </p:extLst>
          </p:nvPr>
        </p:nvGraphicFramePr>
        <p:xfrm>
          <a:off x="893646" y="3949930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CONEXÃO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conectados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26A127F-AB27-FA75-0C49-DDC27D894747}"/>
              </a:ext>
            </a:extLst>
          </p:cNvPr>
          <p:cNvCxnSpPr/>
          <p:nvPr/>
        </p:nvCxnSpPr>
        <p:spPr>
          <a:xfrm>
            <a:off x="1503246" y="4097057"/>
            <a:ext cx="3048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374C332-3E0A-8FCD-FB9A-5F3B610BF421}"/>
              </a:ext>
            </a:extLst>
          </p:cNvPr>
          <p:cNvCxnSpPr>
            <a:cxnSpLocks/>
          </p:cNvCxnSpPr>
          <p:nvPr/>
        </p:nvCxnSpPr>
        <p:spPr>
          <a:xfrm flipH="1">
            <a:off x="6380046" y="4478057"/>
            <a:ext cx="3048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B40BBB4-4E12-6D35-8A32-B6DF21F2A374}"/>
              </a:ext>
            </a:extLst>
          </p:cNvPr>
          <p:cNvCxnSpPr>
            <a:cxnSpLocks/>
          </p:cNvCxnSpPr>
          <p:nvPr/>
        </p:nvCxnSpPr>
        <p:spPr>
          <a:xfrm>
            <a:off x="1350846" y="4401857"/>
            <a:ext cx="457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AE262ED-11F0-A929-2F0B-F244ACD25F19}"/>
              </a:ext>
            </a:extLst>
          </p:cNvPr>
          <p:cNvCxnSpPr>
            <a:cxnSpLocks/>
          </p:cNvCxnSpPr>
          <p:nvPr/>
        </p:nvCxnSpPr>
        <p:spPr>
          <a:xfrm flipV="1">
            <a:off x="1350846" y="4097057"/>
            <a:ext cx="152400" cy="304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3A36B71-BDBC-F21D-D203-B2339907EF50}"/>
              </a:ext>
            </a:extLst>
          </p:cNvPr>
          <p:cNvCxnSpPr>
            <a:cxnSpLocks/>
          </p:cNvCxnSpPr>
          <p:nvPr/>
        </p:nvCxnSpPr>
        <p:spPr>
          <a:xfrm>
            <a:off x="6684846" y="4478057"/>
            <a:ext cx="6096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C22BEFC-FACA-0675-D467-C0A758E66367}"/>
              </a:ext>
            </a:extLst>
          </p:cNvPr>
          <p:cNvCxnSpPr>
            <a:cxnSpLocks/>
          </p:cNvCxnSpPr>
          <p:nvPr/>
        </p:nvCxnSpPr>
        <p:spPr>
          <a:xfrm>
            <a:off x="6364806" y="4706657"/>
            <a:ext cx="62484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E4AFDC6-CE7D-BEF0-E2FB-6051FE45646E}"/>
              </a:ext>
            </a:extLst>
          </p:cNvPr>
          <p:cNvCxnSpPr>
            <a:cxnSpLocks/>
          </p:cNvCxnSpPr>
          <p:nvPr/>
        </p:nvCxnSpPr>
        <p:spPr>
          <a:xfrm flipH="1">
            <a:off x="6989646" y="4699231"/>
            <a:ext cx="297180" cy="3997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46E047C-77CF-0C49-FF67-2FA95736A46C}"/>
              </a:ext>
            </a:extLst>
          </p:cNvPr>
          <p:cNvCxnSpPr>
            <a:cxnSpLocks/>
          </p:cNvCxnSpPr>
          <p:nvPr/>
        </p:nvCxnSpPr>
        <p:spPr>
          <a:xfrm flipH="1">
            <a:off x="1808046" y="4097057"/>
            <a:ext cx="4869180" cy="3048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94403690-4DDD-AC86-5791-8F530187AC50}"/>
              </a:ext>
            </a:extLst>
          </p:cNvPr>
          <p:cNvCxnSpPr/>
          <p:nvPr/>
        </p:nvCxnSpPr>
        <p:spPr>
          <a:xfrm>
            <a:off x="10230901" y="4097057"/>
            <a:ext cx="3048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54AC8C7B-4DB8-9AEC-BA31-CE604DBB9C35}"/>
              </a:ext>
            </a:extLst>
          </p:cNvPr>
          <p:cNvCxnSpPr>
            <a:cxnSpLocks/>
          </p:cNvCxnSpPr>
          <p:nvPr/>
        </p:nvCxnSpPr>
        <p:spPr>
          <a:xfrm flipH="1">
            <a:off x="15107701" y="4478057"/>
            <a:ext cx="3048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8602C9B2-1632-9434-A19C-05ACDDBC67C2}"/>
              </a:ext>
            </a:extLst>
          </p:cNvPr>
          <p:cNvCxnSpPr>
            <a:cxnSpLocks/>
          </p:cNvCxnSpPr>
          <p:nvPr/>
        </p:nvCxnSpPr>
        <p:spPr>
          <a:xfrm>
            <a:off x="10078501" y="4401857"/>
            <a:ext cx="457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E561A129-459E-F8F0-9DDF-1FDA49AC34F0}"/>
              </a:ext>
            </a:extLst>
          </p:cNvPr>
          <p:cNvCxnSpPr>
            <a:cxnSpLocks/>
          </p:cNvCxnSpPr>
          <p:nvPr/>
        </p:nvCxnSpPr>
        <p:spPr>
          <a:xfrm flipV="1">
            <a:off x="10078501" y="4097057"/>
            <a:ext cx="152400" cy="304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B119776-4B4A-B35D-4154-D7E66F39AEA6}"/>
              </a:ext>
            </a:extLst>
          </p:cNvPr>
          <p:cNvCxnSpPr>
            <a:cxnSpLocks/>
          </p:cNvCxnSpPr>
          <p:nvPr/>
        </p:nvCxnSpPr>
        <p:spPr>
          <a:xfrm>
            <a:off x="15412501" y="4478057"/>
            <a:ext cx="6096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9B092478-5B36-0E43-2077-57053CCEA53A}"/>
              </a:ext>
            </a:extLst>
          </p:cNvPr>
          <p:cNvCxnSpPr>
            <a:cxnSpLocks/>
          </p:cNvCxnSpPr>
          <p:nvPr/>
        </p:nvCxnSpPr>
        <p:spPr>
          <a:xfrm>
            <a:off x="15092461" y="4706657"/>
            <a:ext cx="62484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DFDCA7F-3F3C-9820-12B1-09E7FE6B64B5}"/>
              </a:ext>
            </a:extLst>
          </p:cNvPr>
          <p:cNvCxnSpPr>
            <a:cxnSpLocks/>
          </p:cNvCxnSpPr>
          <p:nvPr/>
        </p:nvCxnSpPr>
        <p:spPr>
          <a:xfrm flipH="1">
            <a:off x="15717301" y="4699231"/>
            <a:ext cx="297180" cy="3997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39EADC7-E2D5-E06D-9E1C-B7330107E7FC}"/>
              </a:ext>
            </a:extLst>
          </p:cNvPr>
          <p:cNvCxnSpPr>
            <a:cxnSpLocks/>
          </p:cNvCxnSpPr>
          <p:nvPr/>
        </p:nvCxnSpPr>
        <p:spPr>
          <a:xfrm flipH="1">
            <a:off x="10535701" y="4097057"/>
            <a:ext cx="4869180" cy="3048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652621C7-7D1F-2E6B-1BEF-765DBE8A3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613837"/>
              </p:ext>
            </p:extLst>
          </p:nvPr>
        </p:nvGraphicFramePr>
        <p:xfrm>
          <a:off x="9606061" y="3949930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riângulo 58">
            <a:extLst>
              <a:ext uri="{FF2B5EF4-FFF2-40B4-BE49-F238E27FC236}">
                <a16:creationId xmlns:a16="http://schemas.microsoft.com/office/drawing/2014/main" id="{6B14532F-0BBE-D725-2603-E3836601B274}"/>
              </a:ext>
            </a:extLst>
          </p:cNvPr>
          <p:cNvSpPr/>
          <p:nvPr/>
        </p:nvSpPr>
        <p:spPr>
          <a:xfrm rot="5400000">
            <a:off x="7531513" y="6035154"/>
            <a:ext cx="1989881" cy="27068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367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7F89BFFA-F678-68AA-915F-27C607223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963675"/>
              </p:ext>
            </p:extLst>
          </p:nvPr>
        </p:nvGraphicFramePr>
        <p:xfrm>
          <a:off x="9606061" y="3949930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CONEXÃO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conectados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26A127F-AB27-FA75-0C49-DDC27D894747}"/>
              </a:ext>
            </a:extLst>
          </p:cNvPr>
          <p:cNvCxnSpPr/>
          <p:nvPr/>
        </p:nvCxnSpPr>
        <p:spPr>
          <a:xfrm>
            <a:off x="10210800" y="4081973"/>
            <a:ext cx="3048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374C332-3E0A-8FCD-FB9A-5F3B610BF421}"/>
              </a:ext>
            </a:extLst>
          </p:cNvPr>
          <p:cNvCxnSpPr>
            <a:cxnSpLocks/>
          </p:cNvCxnSpPr>
          <p:nvPr/>
        </p:nvCxnSpPr>
        <p:spPr>
          <a:xfrm flipH="1">
            <a:off x="15087600" y="4462973"/>
            <a:ext cx="3048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B40BBB4-4E12-6D35-8A32-B6DF21F2A374}"/>
              </a:ext>
            </a:extLst>
          </p:cNvPr>
          <p:cNvCxnSpPr>
            <a:cxnSpLocks/>
          </p:cNvCxnSpPr>
          <p:nvPr/>
        </p:nvCxnSpPr>
        <p:spPr>
          <a:xfrm>
            <a:off x="10058400" y="4386773"/>
            <a:ext cx="457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AE262ED-11F0-A929-2F0B-F244ACD25F19}"/>
              </a:ext>
            </a:extLst>
          </p:cNvPr>
          <p:cNvCxnSpPr>
            <a:cxnSpLocks/>
          </p:cNvCxnSpPr>
          <p:nvPr/>
        </p:nvCxnSpPr>
        <p:spPr>
          <a:xfrm flipV="1">
            <a:off x="10058400" y="4081973"/>
            <a:ext cx="152400" cy="304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3A36B71-BDBC-F21D-D203-B2339907EF50}"/>
              </a:ext>
            </a:extLst>
          </p:cNvPr>
          <p:cNvCxnSpPr>
            <a:cxnSpLocks/>
          </p:cNvCxnSpPr>
          <p:nvPr/>
        </p:nvCxnSpPr>
        <p:spPr>
          <a:xfrm>
            <a:off x="15392400" y="4462973"/>
            <a:ext cx="6096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C22BEFC-FACA-0675-D467-C0A758E66367}"/>
              </a:ext>
            </a:extLst>
          </p:cNvPr>
          <p:cNvCxnSpPr>
            <a:cxnSpLocks/>
          </p:cNvCxnSpPr>
          <p:nvPr/>
        </p:nvCxnSpPr>
        <p:spPr>
          <a:xfrm>
            <a:off x="15072360" y="4691573"/>
            <a:ext cx="62484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E4AFDC6-CE7D-BEF0-E2FB-6051FE45646E}"/>
              </a:ext>
            </a:extLst>
          </p:cNvPr>
          <p:cNvCxnSpPr>
            <a:cxnSpLocks/>
          </p:cNvCxnSpPr>
          <p:nvPr/>
        </p:nvCxnSpPr>
        <p:spPr>
          <a:xfrm flipH="1">
            <a:off x="15697200" y="4684147"/>
            <a:ext cx="297180" cy="3997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46E047C-77CF-0C49-FF67-2FA95736A46C}"/>
              </a:ext>
            </a:extLst>
          </p:cNvPr>
          <p:cNvCxnSpPr>
            <a:cxnSpLocks/>
          </p:cNvCxnSpPr>
          <p:nvPr/>
        </p:nvCxnSpPr>
        <p:spPr>
          <a:xfrm flipH="1">
            <a:off x="10515600" y="4081973"/>
            <a:ext cx="4869180" cy="3048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iângulo 58">
            <a:extLst>
              <a:ext uri="{FF2B5EF4-FFF2-40B4-BE49-F238E27FC236}">
                <a16:creationId xmlns:a16="http://schemas.microsoft.com/office/drawing/2014/main" id="{6B14532F-0BBE-D725-2603-E3836601B274}"/>
              </a:ext>
            </a:extLst>
          </p:cNvPr>
          <p:cNvSpPr/>
          <p:nvPr/>
        </p:nvSpPr>
        <p:spPr>
          <a:xfrm rot="5400000">
            <a:off x="7531513" y="6035154"/>
            <a:ext cx="1989881" cy="27068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CBF1B33E-4C5F-5437-2F0B-8DD164C46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854620"/>
              </p:ext>
            </p:extLst>
          </p:nvPr>
        </p:nvGraphicFramePr>
        <p:xfrm>
          <a:off x="893646" y="3949930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E237EDC2-5995-C05B-A9AE-23037F720DE2}"/>
              </a:ext>
            </a:extLst>
          </p:cNvPr>
          <p:cNvCxnSpPr/>
          <p:nvPr/>
        </p:nvCxnSpPr>
        <p:spPr>
          <a:xfrm>
            <a:off x="1503246" y="4097057"/>
            <a:ext cx="3048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086E1F58-3A17-54AA-07A9-D32BB507F16A}"/>
              </a:ext>
            </a:extLst>
          </p:cNvPr>
          <p:cNvCxnSpPr>
            <a:cxnSpLocks/>
          </p:cNvCxnSpPr>
          <p:nvPr/>
        </p:nvCxnSpPr>
        <p:spPr>
          <a:xfrm flipH="1">
            <a:off x="6380046" y="4478057"/>
            <a:ext cx="3048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02019FD-3175-C42D-EE32-A999E1339177}"/>
              </a:ext>
            </a:extLst>
          </p:cNvPr>
          <p:cNvCxnSpPr>
            <a:cxnSpLocks/>
          </p:cNvCxnSpPr>
          <p:nvPr/>
        </p:nvCxnSpPr>
        <p:spPr>
          <a:xfrm>
            <a:off x="1350846" y="4401857"/>
            <a:ext cx="457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D88FDC20-D087-830A-482E-E1362061A625}"/>
              </a:ext>
            </a:extLst>
          </p:cNvPr>
          <p:cNvCxnSpPr>
            <a:cxnSpLocks/>
          </p:cNvCxnSpPr>
          <p:nvPr/>
        </p:nvCxnSpPr>
        <p:spPr>
          <a:xfrm flipV="1">
            <a:off x="1350846" y="4097057"/>
            <a:ext cx="152400" cy="304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D4EF23FF-BDBF-ACF5-7970-6DEF34D4D985}"/>
              </a:ext>
            </a:extLst>
          </p:cNvPr>
          <p:cNvCxnSpPr>
            <a:cxnSpLocks/>
          </p:cNvCxnSpPr>
          <p:nvPr/>
        </p:nvCxnSpPr>
        <p:spPr>
          <a:xfrm>
            <a:off x="6684846" y="4478057"/>
            <a:ext cx="6096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799090C1-CF3F-074B-8EB7-A1DD8D3B0149}"/>
              </a:ext>
            </a:extLst>
          </p:cNvPr>
          <p:cNvCxnSpPr>
            <a:cxnSpLocks/>
          </p:cNvCxnSpPr>
          <p:nvPr/>
        </p:nvCxnSpPr>
        <p:spPr>
          <a:xfrm>
            <a:off x="6364806" y="4706657"/>
            <a:ext cx="62484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0140227-2134-1011-8038-D4B0A9DE8BDD}"/>
              </a:ext>
            </a:extLst>
          </p:cNvPr>
          <p:cNvCxnSpPr>
            <a:cxnSpLocks/>
          </p:cNvCxnSpPr>
          <p:nvPr/>
        </p:nvCxnSpPr>
        <p:spPr>
          <a:xfrm flipH="1">
            <a:off x="6989646" y="4699231"/>
            <a:ext cx="297180" cy="3997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63BF4B90-948E-A07B-F445-C27A2CEB3F6C}"/>
              </a:ext>
            </a:extLst>
          </p:cNvPr>
          <p:cNvCxnSpPr>
            <a:cxnSpLocks/>
          </p:cNvCxnSpPr>
          <p:nvPr/>
        </p:nvCxnSpPr>
        <p:spPr>
          <a:xfrm flipH="1">
            <a:off x="1808046" y="4097057"/>
            <a:ext cx="4869180" cy="3048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595A12A-2A65-4423-B5BA-4853DCC01982}"/>
              </a:ext>
            </a:extLst>
          </p:cNvPr>
          <p:cNvSpPr txBox="1"/>
          <p:nvPr/>
        </p:nvSpPr>
        <p:spPr>
          <a:xfrm>
            <a:off x="11756861" y="3550319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Clientes com alta propensão de </a:t>
            </a:r>
            <a:r>
              <a:rPr lang="pt-BR" b="1" dirty="0" err="1">
                <a:solidFill>
                  <a:srgbClr val="C00000"/>
                </a:solidFill>
              </a:rPr>
              <a:t>churn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E5AA42-A5D4-F932-A8C9-BB3DB3B90BE1}"/>
              </a:ext>
            </a:extLst>
          </p:cNvPr>
          <p:cNvSpPr/>
          <p:nvPr/>
        </p:nvSpPr>
        <p:spPr>
          <a:xfrm>
            <a:off x="10363199" y="3942609"/>
            <a:ext cx="5169119" cy="9013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792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2E5AA42-A5D4-F932-A8C9-BB3DB3B90BE1}"/>
              </a:ext>
            </a:extLst>
          </p:cNvPr>
          <p:cNvSpPr/>
          <p:nvPr/>
        </p:nvSpPr>
        <p:spPr>
          <a:xfrm>
            <a:off x="10363199" y="3942609"/>
            <a:ext cx="5169119" cy="90136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7F89BFFA-F678-68AA-915F-27C60722336A}"/>
              </a:ext>
            </a:extLst>
          </p:cNvPr>
          <p:cNvGraphicFramePr/>
          <p:nvPr/>
        </p:nvGraphicFramePr>
        <p:xfrm>
          <a:off x="9606061" y="3949930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CONEXÃO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conectados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26A127F-AB27-FA75-0C49-DDC27D894747}"/>
              </a:ext>
            </a:extLst>
          </p:cNvPr>
          <p:cNvCxnSpPr/>
          <p:nvPr/>
        </p:nvCxnSpPr>
        <p:spPr>
          <a:xfrm>
            <a:off x="10210800" y="4081973"/>
            <a:ext cx="3048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374C332-3E0A-8FCD-FB9A-5F3B610BF421}"/>
              </a:ext>
            </a:extLst>
          </p:cNvPr>
          <p:cNvCxnSpPr>
            <a:cxnSpLocks/>
          </p:cNvCxnSpPr>
          <p:nvPr/>
        </p:nvCxnSpPr>
        <p:spPr>
          <a:xfrm flipH="1">
            <a:off x="15087600" y="4462973"/>
            <a:ext cx="3048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B40BBB4-4E12-6D35-8A32-B6DF21F2A374}"/>
              </a:ext>
            </a:extLst>
          </p:cNvPr>
          <p:cNvCxnSpPr>
            <a:cxnSpLocks/>
          </p:cNvCxnSpPr>
          <p:nvPr/>
        </p:nvCxnSpPr>
        <p:spPr>
          <a:xfrm>
            <a:off x="10058400" y="4386773"/>
            <a:ext cx="457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AE262ED-11F0-A929-2F0B-F244ACD25F19}"/>
              </a:ext>
            </a:extLst>
          </p:cNvPr>
          <p:cNvCxnSpPr>
            <a:cxnSpLocks/>
          </p:cNvCxnSpPr>
          <p:nvPr/>
        </p:nvCxnSpPr>
        <p:spPr>
          <a:xfrm flipV="1">
            <a:off x="10058400" y="4081973"/>
            <a:ext cx="152400" cy="304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3A36B71-BDBC-F21D-D203-B2339907EF50}"/>
              </a:ext>
            </a:extLst>
          </p:cNvPr>
          <p:cNvCxnSpPr>
            <a:cxnSpLocks/>
          </p:cNvCxnSpPr>
          <p:nvPr/>
        </p:nvCxnSpPr>
        <p:spPr>
          <a:xfrm>
            <a:off x="15392400" y="4462973"/>
            <a:ext cx="6096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C22BEFC-FACA-0675-D467-C0A758E66367}"/>
              </a:ext>
            </a:extLst>
          </p:cNvPr>
          <p:cNvCxnSpPr>
            <a:cxnSpLocks/>
          </p:cNvCxnSpPr>
          <p:nvPr/>
        </p:nvCxnSpPr>
        <p:spPr>
          <a:xfrm>
            <a:off x="15072360" y="4691573"/>
            <a:ext cx="62484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E4AFDC6-CE7D-BEF0-E2FB-6051FE45646E}"/>
              </a:ext>
            </a:extLst>
          </p:cNvPr>
          <p:cNvCxnSpPr>
            <a:cxnSpLocks/>
          </p:cNvCxnSpPr>
          <p:nvPr/>
        </p:nvCxnSpPr>
        <p:spPr>
          <a:xfrm flipH="1">
            <a:off x="15697200" y="4684147"/>
            <a:ext cx="297180" cy="3997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46E047C-77CF-0C49-FF67-2FA95736A46C}"/>
              </a:ext>
            </a:extLst>
          </p:cNvPr>
          <p:cNvCxnSpPr>
            <a:cxnSpLocks/>
          </p:cNvCxnSpPr>
          <p:nvPr/>
        </p:nvCxnSpPr>
        <p:spPr>
          <a:xfrm flipH="1">
            <a:off x="10515600" y="4081973"/>
            <a:ext cx="4869180" cy="3048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iângulo 58">
            <a:extLst>
              <a:ext uri="{FF2B5EF4-FFF2-40B4-BE49-F238E27FC236}">
                <a16:creationId xmlns:a16="http://schemas.microsoft.com/office/drawing/2014/main" id="{6B14532F-0BBE-D725-2603-E3836601B274}"/>
              </a:ext>
            </a:extLst>
          </p:cNvPr>
          <p:cNvSpPr/>
          <p:nvPr/>
        </p:nvSpPr>
        <p:spPr>
          <a:xfrm rot="5400000">
            <a:off x="7531513" y="6035154"/>
            <a:ext cx="1989881" cy="27068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CBF1B33E-4C5F-5437-2F0B-8DD164C46C84}"/>
              </a:ext>
            </a:extLst>
          </p:cNvPr>
          <p:cNvGraphicFramePr/>
          <p:nvPr/>
        </p:nvGraphicFramePr>
        <p:xfrm>
          <a:off x="893646" y="3949930"/>
          <a:ext cx="6553200" cy="4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E237EDC2-5995-C05B-A9AE-23037F720DE2}"/>
              </a:ext>
            </a:extLst>
          </p:cNvPr>
          <p:cNvCxnSpPr/>
          <p:nvPr/>
        </p:nvCxnSpPr>
        <p:spPr>
          <a:xfrm>
            <a:off x="1503246" y="4097057"/>
            <a:ext cx="3048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086E1F58-3A17-54AA-07A9-D32BB507F16A}"/>
              </a:ext>
            </a:extLst>
          </p:cNvPr>
          <p:cNvCxnSpPr>
            <a:cxnSpLocks/>
          </p:cNvCxnSpPr>
          <p:nvPr/>
        </p:nvCxnSpPr>
        <p:spPr>
          <a:xfrm flipH="1">
            <a:off x="6380046" y="4478057"/>
            <a:ext cx="3048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02019FD-3175-C42D-EE32-A999E1339177}"/>
              </a:ext>
            </a:extLst>
          </p:cNvPr>
          <p:cNvCxnSpPr>
            <a:cxnSpLocks/>
          </p:cNvCxnSpPr>
          <p:nvPr/>
        </p:nvCxnSpPr>
        <p:spPr>
          <a:xfrm>
            <a:off x="1350846" y="4401857"/>
            <a:ext cx="457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D88FDC20-D087-830A-482E-E1362061A625}"/>
              </a:ext>
            </a:extLst>
          </p:cNvPr>
          <p:cNvCxnSpPr>
            <a:cxnSpLocks/>
          </p:cNvCxnSpPr>
          <p:nvPr/>
        </p:nvCxnSpPr>
        <p:spPr>
          <a:xfrm flipV="1">
            <a:off x="1350846" y="4097057"/>
            <a:ext cx="152400" cy="304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D4EF23FF-BDBF-ACF5-7970-6DEF34D4D985}"/>
              </a:ext>
            </a:extLst>
          </p:cNvPr>
          <p:cNvCxnSpPr>
            <a:cxnSpLocks/>
          </p:cNvCxnSpPr>
          <p:nvPr/>
        </p:nvCxnSpPr>
        <p:spPr>
          <a:xfrm>
            <a:off x="6684846" y="4478057"/>
            <a:ext cx="6096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799090C1-CF3F-074B-8EB7-A1DD8D3B0149}"/>
              </a:ext>
            </a:extLst>
          </p:cNvPr>
          <p:cNvCxnSpPr>
            <a:cxnSpLocks/>
          </p:cNvCxnSpPr>
          <p:nvPr/>
        </p:nvCxnSpPr>
        <p:spPr>
          <a:xfrm>
            <a:off x="6364806" y="4706657"/>
            <a:ext cx="62484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0140227-2134-1011-8038-D4B0A9DE8BDD}"/>
              </a:ext>
            </a:extLst>
          </p:cNvPr>
          <p:cNvCxnSpPr>
            <a:cxnSpLocks/>
          </p:cNvCxnSpPr>
          <p:nvPr/>
        </p:nvCxnSpPr>
        <p:spPr>
          <a:xfrm flipH="1">
            <a:off x="6989646" y="4699231"/>
            <a:ext cx="297180" cy="3997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63BF4B90-948E-A07B-F445-C27A2CEB3F6C}"/>
              </a:ext>
            </a:extLst>
          </p:cNvPr>
          <p:cNvCxnSpPr>
            <a:cxnSpLocks/>
          </p:cNvCxnSpPr>
          <p:nvPr/>
        </p:nvCxnSpPr>
        <p:spPr>
          <a:xfrm flipH="1">
            <a:off x="1808046" y="4097057"/>
            <a:ext cx="4869180" cy="3048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595A12A-2A65-4423-B5BA-4853DCC01982}"/>
              </a:ext>
            </a:extLst>
          </p:cNvPr>
          <p:cNvSpPr txBox="1"/>
          <p:nvPr/>
        </p:nvSpPr>
        <p:spPr>
          <a:xfrm>
            <a:off x="11756861" y="3550319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Clientes com alta propensão de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</a:rPr>
              <a:t>churn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17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CONEXÃO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conectados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9961448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CONEXÃO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Entendemos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objetos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fisicamente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conectados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12632969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15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estratégico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contraste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direcionar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público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E0ECD51-C3F2-54EF-54F7-CDEDFEF6AEAE}"/>
              </a:ext>
            </a:extLst>
          </p:cNvPr>
          <p:cNvSpPr txBox="1"/>
          <p:nvPr/>
        </p:nvSpPr>
        <p:spPr>
          <a:xfrm>
            <a:off x="20095535" y="916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C433242B-AFF9-6864-233C-5322F140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4248752"/>
            <a:ext cx="1219200" cy="1219200"/>
          </a:xfrm>
          <a:prstGeom prst="rect">
            <a:avLst/>
          </a:prstGeom>
        </p:spPr>
      </p:pic>
      <p:pic>
        <p:nvPicPr>
          <p:cNvPr id="55" name="Imagem 54" descr="Forma&#10;&#10;Descrição gerada automaticamente com confiança baixa">
            <a:extLst>
              <a:ext uri="{FF2B5EF4-FFF2-40B4-BE49-F238E27FC236}">
                <a16:creationId xmlns:a16="http://schemas.microsoft.com/office/drawing/2014/main" id="{52D2A3C7-E4F6-7BFC-08D4-BA8216110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9898"/>
            <a:ext cx="1219200" cy="1219200"/>
          </a:xfrm>
          <a:prstGeom prst="rect">
            <a:avLst/>
          </a:prstGeom>
        </p:spPr>
      </p:pic>
      <p:pic>
        <p:nvPicPr>
          <p:cNvPr id="56" name="Imagem 55" descr="Forma&#10;&#10;Descrição gerada automaticamente com confiança baixa">
            <a:extLst>
              <a:ext uri="{FF2B5EF4-FFF2-40B4-BE49-F238E27FC236}">
                <a16:creationId xmlns:a16="http://schemas.microsoft.com/office/drawing/2014/main" id="{01D703DC-9576-928B-6D97-79F57D82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54319"/>
            <a:ext cx="1219200" cy="1219200"/>
          </a:xfrm>
          <a:prstGeom prst="rect">
            <a:avLst/>
          </a:prstGeom>
        </p:spPr>
      </p:pic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4D831452-BD9E-73EA-6164-8ADA43D6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6" y="3544000"/>
            <a:ext cx="1219200" cy="1219200"/>
          </a:xfrm>
          <a:prstGeom prst="rect">
            <a:avLst/>
          </a:prstGeom>
        </p:spPr>
      </p:pic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EB3D0119-4F8A-8E74-111A-252B2C50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2" y="8130731"/>
            <a:ext cx="1219200" cy="1219200"/>
          </a:xfrm>
          <a:prstGeom prst="rect">
            <a:avLst/>
          </a:prstGeom>
        </p:spPr>
      </p:pic>
      <p:pic>
        <p:nvPicPr>
          <p:cNvPr id="59" name="Imagem 58" descr="Forma&#10;&#10;Descrição gerada automaticamente com confiança baixa">
            <a:extLst>
              <a:ext uri="{FF2B5EF4-FFF2-40B4-BE49-F238E27FC236}">
                <a16:creationId xmlns:a16="http://schemas.microsoft.com/office/drawing/2014/main" id="{29F60529-0F3D-F3FB-16D1-8B48118F7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504189"/>
            <a:ext cx="1219200" cy="1219200"/>
          </a:xfrm>
          <a:prstGeom prst="rect">
            <a:avLst/>
          </a:prstGeom>
        </p:spPr>
      </p:pic>
      <p:pic>
        <p:nvPicPr>
          <p:cNvPr id="60" name="Imagem 59" descr="Forma&#10;&#10;Descrição gerada automaticamente com confiança baixa">
            <a:extLst>
              <a:ext uri="{FF2B5EF4-FFF2-40B4-BE49-F238E27FC236}">
                <a16:creationId xmlns:a16="http://schemas.microsoft.com/office/drawing/2014/main" id="{893E7A65-67AD-8A65-410F-92538E44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612256"/>
            <a:ext cx="1219200" cy="1219200"/>
          </a:xfrm>
          <a:prstGeom prst="rect">
            <a:avLst/>
          </a:prstGeom>
        </p:spPr>
      </p:pic>
      <p:pic>
        <p:nvPicPr>
          <p:cNvPr id="61" name="Imagem 60" descr="Forma&#10;&#10;Descrição gerada automaticamente com confiança baixa">
            <a:extLst>
              <a:ext uri="{FF2B5EF4-FFF2-40B4-BE49-F238E27FC236}">
                <a16:creationId xmlns:a16="http://schemas.microsoft.com/office/drawing/2014/main" id="{A7F8B619-34BA-250F-0049-6620185E5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3520424"/>
            <a:ext cx="1219200" cy="1219200"/>
          </a:xfrm>
          <a:prstGeom prst="rect">
            <a:avLst/>
          </a:prstGeom>
        </p:spPr>
      </p:pic>
      <p:pic>
        <p:nvPicPr>
          <p:cNvPr id="62" name="Imagem 61" descr="Forma&#10;&#10;Descrição gerada automaticamente com confiança baixa">
            <a:extLst>
              <a:ext uri="{FF2B5EF4-FFF2-40B4-BE49-F238E27FC236}">
                <a16:creationId xmlns:a16="http://schemas.microsoft.com/office/drawing/2014/main" id="{8A195669-6997-16EC-F964-3A975AE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80" y="7504189"/>
            <a:ext cx="1219200" cy="1219200"/>
          </a:xfrm>
          <a:prstGeom prst="rect">
            <a:avLst/>
          </a:prstGeom>
        </p:spPr>
      </p:pic>
      <p:pic>
        <p:nvPicPr>
          <p:cNvPr id="63" name="Imagem 62" descr="Forma&#10;&#10;Descrição gerada automaticamente com confiança baixa">
            <a:extLst>
              <a:ext uri="{FF2B5EF4-FFF2-40B4-BE49-F238E27FC236}">
                <a16:creationId xmlns:a16="http://schemas.microsoft.com/office/drawing/2014/main" id="{8540CEDF-CD5E-DB45-A217-A853856C3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06" y="4838903"/>
            <a:ext cx="1219200" cy="1219200"/>
          </a:xfrm>
          <a:prstGeom prst="rect">
            <a:avLst/>
          </a:prstGeom>
        </p:spPr>
      </p:pic>
      <p:pic>
        <p:nvPicPr>
          <p:cNvPr id="64" name="Imagem 63" descr="Forma&#10;&#10;Descrição gerada automaticamente com confiança baixa">
            <a:extLst>
              <a:ext uri="{FF2B5EF4-FFF2-40B4-BE49-F238E27FC236}">
                <a16:creationId xmlns:a16="http://schemas.microsoft.com/office/drawing/2014/main" id="{55489C64-999A-DC8A-8409-7E1F99DBD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24" y="8849811"/>
            <a:ext cx="1219200" cy="1219200"/>
          </a:xfrm>
          <a:prstGeom prst="rect">
            <a:avLst/>
          </a:prstGeom>
        </p:spPr>
      </p:pic>
      <p:pic>
        <p:nvPicPr>
          <p:cNvPr id="65" name="Imagem 64" descr="Forma&#10;&#10;Descrição gerada automaticamente com confiança baixa">
            <a:extLst>
              <a:ext uri="{FF2B5EF4-FFF2-40B4-BE49-F238E27FC236}">
                <a16:creationId xmlns:a16="http://schemas.microsoft.com/office/drawing/2014/main" id="{ECEBC31B-5FF7-2700-BDA4-182A83EB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26" y="6022437"/>
            <a:ext cx="1219200" cy="1219200"/>
          </a:xfrm>
          <a:prstGeom prst="rect">
            <a:avLst/>
          </a:prstGeom>
        </p:spPr>
      </p:pic>
      <p:pic>
        <p:nvPicPr>
          <p:cNvPr id="67" name="Imagem 66" descr="Forma&#10;&#10;Descrição gerada automaticamente com confiança baixa">
            <a:extLst>
              <a:ext uri="{FF2B5EF4-FFF2-40B4-BE49-F238E27FC236}">
                <a16:creationId xmlns:a16="http://schemas.microsoft.com/office/drawing/2014/main" id="{C98B706A-F055-4DDB-24DD-6A81AF62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82" y="865695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42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15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estratégico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contraste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direcionar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público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E0ECD51-C3F2-54EF-54F7-CDEDFEF6AEAE}"/>
              </a:ext>
            </a:extLst>
          </p:cNvPr>
          <p:cNvSpPr txBox="1"/>
          <p:nvPr/>
        </p:nvSpPr>
        <p:spPr>
          <a:xfrm>
            <a:off x="20095535" y="916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C433242B-AFF9-6864-233C-5322F140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4248752"/>
            <a:ext cx="1219200" cy="1219200"/>
          </a:xfrm>
          <a:prstGeom prst="rect">
            <a:avLst/>
          </a:prstGeom>
        </p:spPr>
      </p:pic>
      <p:pic>
        <p:nvPicPr>
          <p:cNvPr id="55" name="Imagem 54" descr="Forma&#10;&#10;Descrição gerada automaticamente com confiança baixa">
            <a:extLst>
              <a:ext uri="{FF2B5EF4-FFF2-40B4-BE49-F238E27FC236}">
                <a16:creationId xmlns:a16="http://schemas.microsoft.com/office/drawing/2014/main" id="{52D2A3C7-E4F6-7BFC-08D4-BA8216110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9898"/>
            <a:ext cx="1219200" cy="1219200"/>
          </a:xfrm>
          <a:prstGeom prst="rect">
            <a:avLst/>
          </a:prstGeom>
        </p:spPr>
      </p:pic>
      <p:pic>
        <p:nvPicPr>
          <p:cNvPr id="56" name="Imagem 55" descr="Forma&#10;&#10;Descrição gerada automaticamente com confiança baixa">
            <a:extLst>
              <a:ext uri="{FF2B5EF4-FFF2-40B4-BE49-F238E27FC236}">
                <a16:creationId xmlns:a16="http://schemas.microsoft.com/office/drawing/2014/main" id="{01D703DC-9576-928B-6D97-79F57D82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54319"/>
            <a:ext cx="1219200" cy="1219200"/>
          </a:xfrm>
          <a:prstGeom prst="rect">
            <a:avLst/>
          </a:prstGeom>
        </p:spPr>
      </p:pic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4D831452-BD9E-73EA-6164-8ADA43D6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6" y="3544000"/>
            <a:ext cx="1219200" cy="1219200"/>
          </a:xfrm>
          <a:prstGeom prst="rect">
            <a:avLst/>
          </a:prstGeom>
        </p:spPr>
      </p:pic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EB3D0119-4F8A-8E74-111A-252B2C50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2" y="8130731"/>
            <a:ext cx="1219200" cy="1219200"/>
          </a:xfrm>
          <a:prstGeom prst="rect">
            <a:avLst/>
          </a:prstGeom>
        </p:spPr>
      </p:pic>
      <p:pic>
        <p:nvPicPr>
          <p:cNvPr id="59" name="Imagem 58" descr="Forma&#10;&#10;Descrição gerada automaticamente com confiança baixa">
            <a:extLst>
              <a:ext uri="{FF2B5EF4-FFF2-40B4-BE49-F238E27FC236}">
                <a16:creationId xmlns:a16="http://schemas.microsoft.com/office/drawing/2014/main" id="{29F60529-0F3D-F3FB-16D1-8B48118F7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504189"/>
            <a:ext cx="1219200" cy="1219200"/>
          </a:xfrm>
          <a:prstGeom prst="rect">
            <a:avLst/>
          </a:prstGeom>
        </p:spPr>
      </p:pic>
      <p:pic>
        <p:nvPicPr>
          <p:cNvPr id="60" name="Imagem 59" descr="Forma&#10;&#10;Descrição gerada automaticamente com confiança baixa">
            <a:extLst>
              <a:ext uri="{FF2B5EF4-FFF2-40B4-BE49-F238E27FC236}">
                <a16:creationId xmlns:a16="http://schemas.microsoft.com/office/drawing/2014/main" id="{893E7A65-67AD-8A65-410F-92538E44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612256"/>
            <a:ext cx="1219200" cy="1219200"/>
          </a:xfrm>
          <a:prstGeom prst="rect">
            <a:avLst/>
          </a:prstGeom>
        </p:spPr>
      </p:pic>
      <p:pic>
        <p:nvPicPr>
          <p:cNvPr id="61" name="Imagem 60" descr="Forma&#10;&#10;Descrição gerada automaticamente com confiança baixa">
            <a:extLst>
              <a:ext uri="{FF2B5EF4-FFF2-40B4-BE49-F238E27FC236}">
                <a16:creationId xmlns:a16="http://schemas.microsoft.com/office/drawing/2014/main" id="{A7F8B619-34BA-250F-0049-6620185E5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3520424"/>
            <a:ext cx="1219200" cy="1219200"/>
          </a:xfrm>
          <a:prstGeom prst="rect">
            <a:avLst/>
          </a:prstGeom>
        </p:spPr>
      </p:pic>
      <p:pic>
        <p:nvPicPr>
          <p:cNvPr id="62" name="Imagem 61" descr="Forma&#10;&#10;Descrição gerada automaticamente com confiança baixa">
            <a:extLst>
              <a:ext uri="{FF2B5EF4-FFF2-40B4-BE49-F238E27FC236}">
                <a16:creationId xmlns:a16="http://schemas.microsoft.com/office/drawing/2014/main" id="{8A195669-6997-16EC-F964-3A975AE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80" y="7504189"/>
            <a:ext cx="1219200" cy="1219200"/>
          </a:xfrm>
          <a:prstGeom prst="rect">
            <a:avLst/>
          </a:prstGeom>
        </p:spPr>
      </p:pic>
      <p:pic>
        <p:nvPicPr>
          <p:cNvPr id="63" name="Imagem 62" descr="Forma&#10;&#10;Descrição gerada automaticamente com confiança baixa">
            <a:extLst>
              <a:ext uri="{FF2B5EF4-FFF2-40B4-BE49-F238E27FC236}">
                <a16:creationId xmlns:a16="http://schemas.microsoft.com/office/drawing/2014/main" id="{8540CEDF-CD5E-DB45-A217-A853856C3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06" y="4838903"/>
            <a:ext cx="1219200" cy="1219200"/>
          </a:xfrm>
          <a:prstGeom prst="rect">
            <a:avLst/>
          </a:prstGeom>
        </p:spPr>
      </p:pic>
      <p:pic>
        <p:nvPicPr>
          <p:cNvPr id="64" name="Imagem 63" descr="Forma&#10;&#10;Descrição gerada automaticamente com confiança baixa">
            <a:extLst>
              <a:ext uri="{FF2B5EF4-FFF2-40B4-BE49-F238E27FC236}">
                <a16:creationId xmlns:a16="http://schemas.microsoft.com/office/drawing/2014/main" id="{55489C64-999A-DC8A-8409-7E1F99DBD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24" y="8849811"/>
            <a:ext cx="1219200" cy="1219200"/>
          </a:xfrm>
          <a:prstGeom prst="rect">
            <a:avLst/>
          </a:prstGeom>
        </p:spPr>
      </p:pic>
      <p:pic>
        <p:nvPicPr>
          <p:cNvPr id="65" name="Imagem 64" descr="Forma&#10;&#10;Descrição gerada automaticamente com confiança baixa">
            <a:extLst>
              <a:ext uri="{FF2B5EF4-FFF2-40B4-BE49-F238E27FC236}">
                <a16:creationId xmlns:a16="http://schemas.microsoft.com/office/drawing/2014/main" id="{ECEBC31B-5FF7-2700-BDA4-182A83EB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26" y="6022437"/>
            <a:ext cx="1219200" cy="1219200"/>
          </a:xfrm>
          <a:prstGeom prst="rect">
            <a:avLst/>
          </a:prstGeom>
        </p:spPr>
      </p:pic>
      <p:pic>
        <p:nvPicPr>
          <p:cNvPr id="67" name="Imagem 66" descr="Forma&#10;&#10;Descrição gerada automaticamente com confiança baixa">
            <a:extLst>
              <a:ext uri="{FF2B5EF4-FFF2-40B4-BE49-F238E27FC236}">
                <a16:creationId xmlns:a16="http://schemas.microsoft.com/office/drawing/2014/main" id="{C98B706A-F055-4DDB-24DD-6A81AF62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82" y="8656958"/>
            <a:ext cx="1219200" cy="1219200"/>
          </a:xfrm>
          <a:prstGeom prst="rect">
            <a:avLst/>
          </a:prstGeom>
        </p:spPr>
      </p:pic>
      <p:pic>
        <p:nvPicPr>
          <p:cNvPr id="9" name="Imagem 8" descr="Uma imagem contendo placar&#10;&#10;Descrição gerada automaticamente">
            <a:extLst>
              <a:ext uri="{FF2B5EF4-FFF2-40B4-BE49-F238E27FC236}">
                <a16:creationId xmlns:a16="http://schemas.microsoft.com/office/drawing/2014/main" id="{68249606-D95E-3F65-3C06-8DBFDE07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15" y="5339384"/>
            <a:ext cx="1677334" cy="1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1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15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estratégico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contraste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direcionar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público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E0ECD51-C3F2-54EF-54F7-CDEDFEF6AEAE}"/>
              </a:ext>
            </a:extLst>
          </p:cNvPr>
          <p:cNvSpPr txBox="1"/>
          <p:nvPr/>
        </p:nvSpPr>
        <p:spPr>
          <a:xfrm>
            <a:off x="20095535" y="916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C433242B-AFF9-6864-233C-5322F140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4248752"/>
            <a:ext cx="1219200" cy="1219200"/>
          </a:xfrm>
          <a:prstGeom prst="rect">
            <a:avLst/>
          </a:prstGeom>
        </p:spPr>
      </p:pic>
      <p:pic>
        <p:nvPicPr>
          <p:cNvPr id="55" name="Imagem 54" descr="Forma&#10;&#10;Descrição gerada automaticamente com confiança baixa">
            <a:extLst>
              <a:ext uri="{FF2B5EF4-FFF2-40B4-BE49-F238E27FC236}">
                <a16:creationId xmlns:a16="http://schemas.microsoft.com/office/drawing/2014/main" id="{52D2A3C7-E4F6-7BFC-08D4-BA8216110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9898"/>
            <a:ext cx="1219200" cy="1219200"/>
          </a:xfrm>
          <a:prstGeom prst="rect">
            <a:avLst/>
          </a:prstGeom>
        </p:spPr>
      </p:pic>
      <p:pic>
        <p:nvPicPr>
          <p:cNvPr id="56" name="Imagem 55" descr="Forma&#10;&#10;Descrição gerada automaticamente com confiança baixa">
            <a:extLst>
              <a:ext uri="{FF2B5EF4-FFF2-40B4-BE49-F238E27FC236}">
                <a16:creationId xmlns:a16="http://schemas.microsoft.com/office/drawing/2014/main" id="{01D703DC-9576-928B-6D97-79F57D82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54319"/>
            <a:ext cx="1219200" cy="1219200"/>
          </a:xfrm>
          <a:prstGeom prst="rect">
            <a:avLst/>
          </a:prstGeom>
        </p:spPr>
      </p:pic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4D831452-BD9E-73EA-6164-8ADA43D6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6" y="3544000"/>
            <a:ext cx="1219200" cy="1219200"/>
          </a:xfrm>
          <a:prstGeom prst="rect">
            <a:avLst/>
          </a:prstGeom>
        </p:spPr>
      </p:pic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EB3D0119-4F8A-8E74-111A-252B2C50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2" y="8130731"/>
            <a:ext cx="1219200" cy="1219200"/>
          </a:xfrm>
          <a:prstGeom prst="rect">
            <a:avLst/>
          </a:prstGeom>
        </p:spPr>
      </p:pic>
      <p:pic>
        <p:nvPicPr>
          <p:cNvPr id="59" name="Imagem 58" descr="Forma&#10;&#10;Descrição gerada automaticamente com confiança baixa">
            <a:extLst>
              <a:ext uri="{FF2B5EF4-FFF2-40B4-BE49-F238E27FC236}">
                <a16:creationId xmlns:a16="http://schemas.microsoft.com/office/drawing/2014/main" id="{29F60529-0F3D-F3FB-16D1-8B48118F7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504189"/>
            <a:ext cx="1219200" cy="1219200"/>
          </a:xfrm>
          <a:prstGeom prst="rect">
            <a:avLst/>
          </a:prstGeom>
        </p:spPr>
      </p:pic>
      <p:pic>
        <p:nvPicPr>
          <p:cNvPr id="60" name="Imagem 59" descr="Forma&#10;&#10;Descrição gerada automaticamente com confiança baixa">
            <a:extLst>
              <a:ext uri="{FF2B5EF4-FFF2-40B4-BE49-F238E27FC236}">
                <a16:creationId xmlns:a16="http://schemas.microsoft.com/office/drawing/2014/main" id="{893E7A65-67AD-8A65-410F-92538E44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612256"/>
            <a:ext cx="1219200" cy="1219200"/>
          </a:xfrm>
          <a:prstGeom prst="rect">
            <a:avLst/>
          </a:prstGeom>
        </p:spPr>
      </p:pic>
      <p:pic>
        <p:nvPicPr>
          <p:cNvPr id="61" name="Imagem 60" descr="Forma&#10;&#10;Descrição gerada automaticamente com confiança baixa">
            <a:extLst>
              <a:ext uri="{FF2B5EF4-FFF2-40B4-BE49-F238E27FC236}">
                <a16:creationId xmlns:a16="http://schemas.microsoft.com/office/drawing/2014/main" id="{A7F8B619-34BA-250F-0049-6620185E5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3520424"/>
            <a:ext cx="1219200" cy="1219200"/>
          </a:xfrm>
          <a:prstGeom prst="rect">
            <a:avLst/>
          </a:prstGeom>
        </p:spPr>
      </p:pic>
      <p:pic>
        <p:nvPicPr>
          <p:cNvPr id="62" name="Imagem 61" descr="Forma&#10;&#10;Descrição gerada automaticamente com confiança baixa">
            <a:extLst>
              <a:ext uri="{FF2B5EF4-FFF2-40B4-BE49-F238E27FC236}">
                <a16:creationId xmlns:a16="http://schemas.microsoft.com/office/drawing/2014/main" id="{8A195669-6997-16EC-F964-3A975AE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80" y="7504189"/>
            <a:ext cx="1219200" cy="1219200"/>
          </a:xfrm>
          <a:prstGeom prst="rect">
            <a:avLst/>
          </a:prstGeom>
        </p:spPr>
      </p:pic>
      <p:pic>
        <p:nvPicPr>
          <p:cNvPr id="63" name="Imagem 62" descr="Forma&#10;&#10;Descrição gerada automaticamente com confiança baixa">
            <a:extLst>
              <a:ext uri="{FF2B5EF4-FFF2-40B4-BE49-F238E27FC236}">
                <a16:creationId xmlns:a16="http://schemas.microsoft.com/office/drawing/2014/main" id="{8540CEDF-CD5E-DB45-A217-A853856C3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06" y="4838903"/>
            <a:ext cx="1219200" cy="1219200"/>
          </a:xfrm>
          <a:prstGeom prst="rect">
            <a:avLst/>
          </a:prstGeom>
        </p:spPr>
      </p:pic>
      <p:pic>
        <p:nvPicPr>
          <p:cNvPr id="64" name="Imagem 63" descr="Forma&#10;&#10;Descrição gerada automaticamente com confiança baixa">
            <a:extLst>
              <a:ext uri="{FF2B5EF4-FFF2-40B4-BE49-F238E27FC236}">
                <a16:creationId xmlns:a16="http://schemas.microsoft.com/office/drawing/2014/main" id="{55489C64-999A-DC8A-8409-7E1F99DBD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24" y="8849811"/>
            <a:ext cx="1219200" cy="1219200"/>
          </a:xfrm>
          <a:prstGeom prst="rect">
            <a:avLst/>
          </a:prstGeom>
        </p:spPr>
      </p:pic>
      <p:pic>
        <p:nvPicPr>
          <p:cNvPr id="65" name="Imagem 64" descr="Forma&#10;&#10;Descrição gerada automaticamente com confiança baixa">
            <a:extLst>
              <a:ext uri="{FF2B5EF4-FFF2-40B4-BE49-F238E27FC236}">
                <a16:creationId xmlns:a16="http://schemas.microsoft.com/office/drawing/2014/main" id="{ECEBC31B-5FF7-2700-BDA4-182A83EB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26" y="6022437"/>
            <a:ext cx="1219200" cy="1219200"/>
          </a:xfrm>
          <a:prstGeom prst="rect">
            <a:avLst/>
          </a:prstGeom>
        </p:spPr>
      </p:pic>
      <p:pic>
        <p:nvPicPr>
          <p:cNvPr id="67" name="Imagem 66" descr="Forma&#10;&#10;Descrição gerada automaticamente com confiança baixa">
            <a:extLst>
              <a:ext uri="{FF2B5EF4-FFF2-40B4-BE49-F238E27FC236}">
                <a16:creationId xmlns:a16="http://schemas.microsoft.com/office/drawing/2014/main" id="{C98B706A-F055-4DDB-24DD-6A81AF62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82" y="8656958"/>
            <a:ext cx="1219200" cy="1219200"/>
          </a:xfrm>
          <a:prstGeom prst="rect">
            <a:avLst/>
          </a:prstGeom>
        </p:spPr>
      </p:pic>
      <p:pic>
        <p:nvPicPr>
          <p:cNvPr id="9" name="Imagem 8" descr="Uma imagem contendo placar&#10;&#10;Descrição gerada automaticamente">
            <a:extLst>
              <a:ext uri="{FF2B5EF4-FFF2-40B4-BE49-F238E27FC236}">
                <a16:creationId xmlns:a16="http://schemas.microsoft.com/office/drawing/2014/main" id="{68249606-D95E-3F65-3C06-8DBFDE07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15" y="5339384"/>
            <a:ext cx="1677334" cy="1677334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D2FD3F6-9E49-133B-A4F4-6E214C60D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6" y="3642512"/>
            <a:ext cx="1338867" cy="1338867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7544A04F-307D-3DE0-4857-8BF4CEE0D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1" y="4411653"/>
            <a:ext cx="1338867" cy="1338867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C8A4F242-2D54-A9F1-6A19-E40B424E5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11" y="5434927"/>
            <a:ext cx="1338867" cy="1338867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FD421A4B-D694-BE02-BAB2-F50D3E8E4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3" y="3756781"/>
            <a:ext cx="1338867" cy="1338867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B0192FD2-C798-8ED3-204F-55D52C50B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66" y="5095648"/>
            <a:ext cx="1338867" cy="1338867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043AD8CC-D173-40D9-7F7C-3352245C5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8756018"/>
            <a:ext cx="1338867" cy="1338867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889E3BFF-232A-9933-E742-A6D60199A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75" y="5765081"/>
            <a:ext cx="1338867" cy="1338867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6A8B9DAF-B8FC-E697-E8EF-73F6A7C85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50" y="3789132"/>
            <a:ext cx="1338867" cy="1338867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8358FEF7-3C10-1A11-760C-EFDB9B7FF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44" y="7241637"/>
            <a:ext cx="1338867" cy="1338867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3031C70B-E696-4285-D34A-4A94CF965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023" y="8086584"/>
            <a:ext cx="1338867" cy="1338867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EC87EEAA-DE67-4DB2-9CA1-7FB466706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560" y="6583121"/>
            <a:ext cx="1338867" cy="1338867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9F34A167-3ACB-FFBD-9110-F56229745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61" y="3627606"/>
            <a:ext cx="1338867" cy="1338867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197A4022-B20D-ED06-62E7-02BCE3059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" y="8146582"/>
            <a:ext cx="1338867" cy="13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Triângulo 12">
            <a:extLst>
              <a:ext uri="{FF2B5EF4-FFF2-40B4-BE49-F238E27FC236}">
                <a16:creationId xmlns:a16="http://schemas.microsoft.com/office/drawing/2014/main" id="{7B5ECEA0-B834-17DE-C7E6-4CD2F409CE0B}"/>
              </a:ext>
            </a:extLst>
          </p:cNvPr>
          <p:cNvSpPr/>
          <p:nvPr/>
        </p:nvSpPr>
        <p:spPr>
          <a:xfrm rot="16200000">
            <a:off x="7882287" y="7426190"/>
            <a:ext cx="1989881" cy="387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APRESENTAÇÃO DE DADOS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O QUE DIFERENCIA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É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FORMA QUE ELAS APRESENTAM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2E85CBF-840C-3562-9B78-F44626B87E16}"/>
              </a:ext>
            </a:extLst>
          </p:cNvPr>
          <p:cNvGrpSpPr/>
          <p:nvPr/>
        </p:nvGrpSpPr>
        <p:grpSpPr>
          <a:xfrm>
            <a:off x="4967805" y="3373175"/>
            <a:ext cx="8352389" cy="6337300"/>
            <a:chOff x="3966950" y="3167789"/>
            <a:chExt cx="8352389" cy="6337300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418E3D48-4310-E1ED-59CC-58DAC8289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950" y="3167789"/>
              <a:ext cx="4546600" cy="633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434132AC-5F82-CC02-92A8-12F09A55855A}"/>
                </a:ext>
              </a:extLst>
            </p:cNvPr>
            <p:cNvSpPr txBox="1"/>
            <p:nvPr/>
          </p:nvSpPr>
          <p:spPr>
            <a:xfrm>
              <a:off x="8633386" y="8723599"/>
              <a:ext cx="3685953" cy="687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01"/>
                </a:lnSpc>
              </a:pPr>
              <a:r>
                <a:rPr lang="en-US" sz="2171" b="1" spc="76" dirty="0">
                  <a:solidFill>
                    <a:srgbClr val="072D4D"/>
                  </a:solidFill>
                  <a:latin typeface="Lato"/>
                </a:rPr>
                <a:t>Storytelling com dados – Cole </a:t>
              </a:r>
              <a:r>
                <a:rPr lang="en-US" sz="2171" b="1" spc="76" dirty="0" err="1">
                  <a:solidFill>
                    <a:srgbClr val="072D4D"/>
                  </a:solidFill>
                  <a:latin typeface="Lato"/>
                </a:rPr>
                <a:t>Nussbaumer</a:t>
              </a:r>
              <a:r>
                <a:rPr lang="en-US" sz="2171" b="1" spc="76" dirty="0">
                  <a:solidFill>
                    <a:srgbClr val="072D4D"/>
                  </a:solidFill>
                  <a:latin typeface="Lato"/>
                </a:rPr>
                <a:t> </a:t>
              </a:r>
              <a:r>
                <a:rPr lang="en-US" sz="2171" b="1" spc="76" dirty="0" err="1">
                  <a:solidFill>
                    <a:srgbClr val="072D4D"/>
                  </a:solidFill>
                  <a:latin typeface="Lato"/>
                </a:rPr>
                <a:t>Knaflic</a:t>
              </a:r>
              <a:endParaRPr lang="en-US" sz="2171" b="1" spc="76" dirty="0">
                <a:solidFill>
                  <a:srgbClr val="072D4D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007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15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estratégico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contraste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direcionar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público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E0ECD51-C3F2-54EF-54F7-CDEDFEF6AEAE}"/>
              </a:ext>
            </a:extLst>
          </p:cNvPr>
          <p:cNvSpPr txBox="1"/>
          <p:nvPr/>
        </p:nvSpPr>
        <p:spPr>
          <a:xfrm>
            <a:off x="20095535" y="916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C433242B-AFF9-6864-233C-5322F140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4248752"/>
            <a:ext cx="1219200" cy="1219200"/>
          </a:xfrm>
          <a:prstGeom prst="rect">
            <a:avLst/>
          </a:prstGeom>
        </p:spPr>
      </p:pic>
      <p:pic>
        <p:nvPicPr>
          <p:cNvPr id="55" name="Imagem 54" descr="Forma&#10;&#10;Descrição gerada automaticamente com confiança baixa">
            <a:extLst>
              <a:ext uri="{FF2B5EF4-FFF2-40B4-BE49-F238E27FC236}">
                <a16:creationId xmlns:a16="http://schemas.microsoft.com/office/drawing/2014/main" id="{52D2A3C7-E4F6-7BFC-08D4-BA8216110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9898"/>
            <a:ext cx="1219200" cy="1219200"/>
          </a:xfrm>
          <a:prstGeom prst="rect">
            <a:avLst/>
          </a:prstGeom>
        </p:spPr>
      </p:pic>
      <p:pic>
        <p:nvPicPr>
          <p:cNvPr id="56" name="Imagem 55" descr="Forma&#10;&#10;Descrição gerada automaticamente com confiança baixa">
            <a:extLst>
              <a:ext uri="{FF2B5EF4-FFF2-40B4-BE49-F238E27FC236}">
                <a16:creationId xmlns:a16="http://schemas.microsoft.com/office/drawing/2014/main" id="{01D703DC-9576-928B-6D97-79F57D82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54319"/>
            <a:ext cx="1219200" cy="1219200"/>
          </a:xfrm>
          <a:prstGeom prst="rect">
            <a:avLst/>
          </a:prstGeom>
        </p:spPr>
      </p:pic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4D831452-BD9E-73EA-6164-8ADA43D6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6" y="3544000"/>
            <a:ext cx="1219200" cy="1219200"/>
          </a:xfrm>
          <a:prstGeom prst="rect">
            <a:avLst/>
          </a:prstGeom>
        </p:spPr>
      </p:pic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EB3D0119-4F8A-8E74-111A-252B2C50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2" y="8130731"/>
            <a:ext cx="1219200" cy="1219200"/>
          </a:xfrm>
          <a:prstGeom prst="rect">
            <a:avLst/>
          </a:prstGeom>
        </p:spPr>
      </p:pic>
      <p:pic>
        <p:nvPicPr>
          <p:cNvPr id="59" name="Imagem 58" descr="Forma&#10;&#10;Descrição gerada automaticamente com confiança baixa">
            <a:extLst>
              <a:ext uri="{FF2B5EF4-FFF2-40B4-BE49-F238E27FC236}">
                <a16:creationId xmlns:a16="http://schemas.microsoft.com/office/drawing/2014/main" id="{29F60529-0F3D-F3FB-16D1-8B48118F7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504189"/>
            <a:ext cx="1219200" cy="1219200"/>
          </a:xfrm>
          <a:prstGeom prst="rect">
            <a:avLst/>
          </a:prstGeom>
        </p:spPr>
      </p:pic>
      <p:pic>
        <p:nvPicPr>
          <p:cNvPr id="60" name="Imagem 59" descr="Forma&#10;&#10;Descrição gerada automaticamente com confiança baixa">
            <a:extLst>
              <a:ext uri="{FF2B5EF4-FFF2-40B4-BE49-F238E27FC236}">
                <a16:creationId xmlns:a16="http://schemas.microsoft.com/office/drawing/2014/main" id="{893E7A65-67AD-8A65-410F-92538E44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612256"/>
            <a:ext cx="1219200" cy="1219200"/>
          </a:xfrm>
          <a:prstGeom prst="rect">
            <a:avLst/>
          </a:prstGeom>
        </p:spPr>
      </p:pic>
      <p:pic>
        <p:nvPicPr>
          <p:cNvPr id="61" name="Imagem 60" descr="Forma&#10;&#10;Descrição gerada automaticamente com confiança baixa">
            <a:extLst>
              <a:ext uri="{FF2B5EF4-FFF2-40B4-BE49-F238E27FC236}">
                <a16:creationId xmlns:a16="http://schemas.microsoft.com/office/drawing/2014/main" id="{A7F8B619-34BA-250F-0049-6620185E5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3520424"/>
            <a:ext cx="1219200" cy="1219200"/>
          </a:xfrm>
          <a:prstGeom prst="rect">
            <a:avLst/>
          </a:prstGeom>
        </p:spPr>
      </p:pic>
      <p:pic>
        <p:nvPicPr>
          <p:cNvPr id="62" name="Imagem 61" descr="Forma&#10;&#10;Descrição gerada automaticamente com confiança baixa">
            <a:extLst>
              <a:ext uri="{FF2B5EF4-FFF2-40B4-BE49-F238E27FC236}">
                <a16:creationId xmlns:a16="http://schemas.microsoft.com/office/drawing/2014/main" id="{8A195669-6997-16EC-F964-3A975AE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80" y="7504189"/>
            <a:ext cx="1219200" cy="1219200"/>
          </a:xfrm>
          <a:prstGeom prst="rect">
            <a:avLst/>
          </a:prstGeom>
        </p:spPr>
      </p:pic>
      <p:pic>
        <p:nvPicPr>
          <p:cNvPr id="63" name="Imagem 62" descr="Forma&#10;&#10;Descrição gerada automaticamente com confiança baixa">
            <a:extLst>
              <a:ext uri="{FF2B5EF4-FFF2-40B4-BE49-F238E27FC236}">
                <a16:creationId xmlns:a16="http://schemas.microsoft.com/office/drawing/2014/main" id="{8540CEDF-CD5E-DB45-A217-A853856C3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06" y="4838903"/>
            <a:ext cx="1219200" cy="1219200"/>
          </a:xfrm>
          <a:prstGeom prst="rect">
            <a:avLst/>
          </a:prstGeom>
        </p:spPr>
      </p:pic>
      <p:pic>
        <p:nvPicPr>
          <p:cNvPr id="64" name="Imagem 63" descr="Forma&#10;&#10;Descrição gerada automaticamente com confiança baixa">
            <a:extLst>
              <a:ext uri="{FF2B5EF4-FFF2-40B4-BE49-F238E27FC236}">
                <a16:creationId xmlns:a16="http://schemas.microsoft.com/office/drawing/2014/main" id="{55489C64-999A-DC8A-8409-7E1F99DBD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24" y="8849811"/>
            <a:ext cx="1219200" cy="1219200"/>
          </a:xfrm>
          <a:prstGeom prst="rect">
            <a:avLst/>
          </a:prstGeom>
        </p:spPr>
      </p:pic>
      <p:pic>
        <p:nvPicPr>
          <p:cNvPr id="65" name="Imagem 64" descr="Forma&#10;&#10;Descrição gerada automaticamente com confiança baixa">
            <a:extLst>
              <a:ext uri="{FF2B5EF4-FFF2-40B4-BE49-F238E27FC236}">
                <a16:creationId xmlns:a16="http://schemas.microsoft.com/office/drawing/2014/main" id="{ECEBC31B-5FF7-2700-BDA4-182A83EB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26" y="6022437"/>
            <a:ext cx="1219200" cy="1219200"/>
          </a:xfrm>
          <a:prstGeom prst="rect">
            <a:avLst/>
          </a:prstGeom>
        </p:spPr>
      </p:pic>
      <p:pic>
        <p:nvPicPr>
          <p:cNvPr id="67" name="Imagem 66" descr="Forma&#10;&#10;Descrição gerada automaticamente com confiança baixa">
            <a:extLst>
              <a:ext uri="{FF2B5EF4-FFF2-40B4-BE49-F238E27FC236}">
                <a16:creationId xmlns:a16="http://schemas.microsoft.com/office/drawing/2014/main" id="{C98B706A-F055-4DDB-24DD-6A81AF62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82" y="8656958"/>
            <a:ext cx="1219200" cy="1219200"/>
          </a:xfrm>
          <a:prstGeom prst="rect">
            <a:avLst/>
          </a:prstGeom>
        </p:spPr>
      </p:pic>
      <p:pic>
        <p:nvPicPr>
          <p:cNvPr id="9" name="Imagem 8" descr="Uma imagem contendo placar&#10;&#10;Descrição gerada automaticamente">
            <a:extLst>
              <a:ext uri="{FF2B5EF4-FFF2-40B4-BE49-F238E27FC236}">
                <a16:creationId xmlns:a16="http://schemas.microsoft.com/office/drawing/2014/main" id="{68249606-D95E-3F65-3C06-8DBFDE07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15" y="5339384"/>
            <a:ext cx="1677334" cy="1677334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D2FD3F6-9E49-133B-A4F4-6E214C60D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6" y="3642512"/>
            <a:ext cx="1338867" cy="1338867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7544A04F-307D-3DE0-4857-8BF4CEE0D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1" y="4411653"/>
            <a:ext cx="1338867" cy="1338867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C8A4F242-2D54-A9F1-6A19-E40B424E5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11" y="5434927"/>
            <a:ext cx="1338867" cy="1338867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FD421A4B-D694-BE02-BAB2-F50D3E8E4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3" y="3756781"/>
            <a:ext cx="1338867" cy="1338867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B0192FD2-C798-8ED3-204F-55D52C50B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66" y="5095648"/>
            <a:ext cx="1338867" cy="1338867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043AD8CC-D173-40D9-7F7C-3352245C5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8756018"/>
            <a:ext cx="1338867" cy="1338867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889E3BFF-232A-9933-E742-A6D60199A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75" y="5765081"/>
            <a:ext cx="1338867" cy="1338867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6A8B9DAF-B8FC-E697-E8EF-73F6A7C85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50" y="3789132"/>
            <a:ext cx="1338867" cy="1338867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8358FEF7-3C10-1A11-760C-EFDB9B7FF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44" y="7241637"/>
            <a:ext cx="1338867" cy="1338867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3031C70B-E696-4285-D34A-4A94CF965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023" y="8086584"/>
            <a:ext cx="1338867" cy="1338867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EC87EEAA-DE67-4DB2-9CA1-7FB466706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560" y="6583121"/>
            <a:ext cx="1338867" cy="1338867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9F34A167-3ACB-FFBD-9110-F56229745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61" y="3627606"/>
            <a:ext cx="1338867" cy="1338867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197A4022-B20D-ED06-62E7-02BCE3059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" y="8146582"/>
            <a:ext cx="1338867" cy="1338867"/>
          </a:xfrm>
          <a:prstGeom prst="rect">
            <a:avLst/>
          </a:prstGeom>
        </p:spPr>
      </p:pic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8609C652-2F15-2B58-97A7-CEA898DDB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13" y="6497289"/>
            <a:ext cx="1310458" cy="1310458"/>
          </a:xfrm>
          <a:prstGeom prst="rect">
            <a:avLst/>
          </a:prstGeom>
        </p:spPr>
      </p:pic>
      <p:pic>
        <p:nvPicPr>
          <p:cNvPr id="37" name="Imagem 36" descr="Uma imagem contendo Logotipo&#10;&#10;Descrição gerada automaticamente">
            <a:extLst>
              <a:ext uri="{FF2B5EF4-FFF2-40B4-BE49-F238E27FC236}">
                <a16:creationId xmlns:a16="http://schemas.microsoft.com/office/drawing/2014/main" id="{24DEFFE6-7D2F-BA39-8AF9-C94A06544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62" y="6544777"/>
            <a:ext cx="1310458" cy="1310458"/>
          </a:xfrm>
          <a:prstGeom prst="rect">
            <a:avLst/>
          </a:prstGeom>
        </p:spPr>
      </p:pic>
      <p:pic>
        <p:nvPicPr>
          <p:cNvPr id="38" name="Imagem 37" descr="Uma imagem contendo Logotipo&#10;&#10;Descrição gerada automaticamente">
            <a:extLst>
              <a:ext uri="{FF2B5EF4-FFF2-40B4-BE49-F238E27FC236}">
                <a16:creationId xmlns:a16="http://schemas.microsoft.com/office/drawing/2014/main" id="{4C9319E4-3B0E-BC98-EC0F-771F3AC59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91" y="4670789"/>
            <a:ext cx="1310458" cy="1310458"/>
          </a:xfrm>
          <a:prstGeom prst="rect">
            <a:avLst/>
          </a:prstGeom>
        </p:spPr>
      </p:pic>
      <p:pic>
        <p:nvPicPr>
          <p:cNvPr id="39" name="Imagem 38" descr="Uma imagem contendo Logotipo&#10;&#10;Descrição gerada automaticamente">
            <a:extLst>
              <a:ext uri="{FF2B5EF4-FFF2-40B4-BE49-F238E27FC236}">
                <a16:creationId xmlns:a16="http://schemas.microsoft.com/office/drawing/2014/main" id="{7A41BDF2-E440-5BAD-BE86-8BABC869F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" y="6380764"/>
            <a:ext cx="1310458" cy="1310458"/>
          </a:xfrm>
          <a:prstGeom prst="rect">
            <a:avLst/>
          </a:prstGeom>
        </p:spPr>
      </p:pic>
      <p:pic>
        <p:nvPicPr>
          <p:cNvPr id="40" name="Imagem 39" descr="Uma imagem contendo Logotipo&#10;&#10;Descrição gerada automaticamente">
            <a:extLst>
              <a:ext uri="{FF2B5EF4-FFF2-40B4-BE49-F238E27FC236}">
                <a16:creationId xmlns:a16="http://schemas.microsoft.com/office/drawing/2014/main" id="{A586B45F-004D-08B8-B6BC-CB42B4B43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4" y="8694702"/>
            <a:ext cx="1310458" cy="1310458"/>
          </a:xfrm>
          <a:prstGeom prst="rect">
            <a:avLst/>
          </a:prstGeom>
        </p:spPr>
      </p:pic>
      <p:pic>
        <p:nvPicPr>
          <p:cNvPr id="41" name="Imagem 40" descr="Uma imagem contendo Logotipo&#10;&#10;Descrição gerada automaticamente">
            <a:extLst>
              <a:ext uri="{FF2B5EF4-FFF2-40B4-BE49-F238E27FC236}">
                <a16:creationId xmlns:a16="http://schemas.microsoft.com/office/drawing/2014/main" id="{1B27BB73-B2A4-16A4-BDEF-AA3B51E22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97" y="8510036"/>
            <a:ext cx="1310458" cy="1310458"/>
          </a:xfrm>
          <a:prstGeom prst="rect">
            <a:avLst/>
          </a:prstGeom>
        </p:spPr>
      </p:pic>
      <p:pic>
        <p:nvPicPr>
          <p:cNvPr id="42" name="Imagem 41" descr="Uma imagem contendo Logotipo&#10;&#10;Descrição gerada automaticamente">
            <a:extLst>
              <a:ext uri="{FF2B5EF4-FFF2-40B4-BE49-F238E27FC236}">
                <a16:creationId xmlns:a16="http://schemas.microsoft.com/office/drawing/2014/main" id="{1DF4BF32-8A94-297D-8C82-61FA8486E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890" y="3995164"/>
            <a:ext cx="1310458" cy="1310458"/>
          </a:xfrm>
          <a:prstGeom prst="rect">
            <a:avLst/>
          </a:prstGeom>
        </p:spPr>
      </p:pic>
      <p:pic>
        <p:nvPicPr>
          <p:cNvPr id="43" name="Imagem 42" descr="Uma imagem contendo Logotipo&#10;&#10;Descrição gerada automaticamente">
            <a:extLst>
              <a:ext uri="{FF2B5EF4-FFF2-40B4-BE49-F238E27FC236}">
                <a16:creationId xmlns:a16="http://schemas.microsoft.com/office/drawing/2014/main" id="{CA4DDCD1-BE8D-0467-107C-76C106106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88" y="3716551"/>
            <a:ext cx="1310458" cy="1310458"/>
          </a:xfrm>
          <a:prstGeom prst="rect">
            <a:avLst/>
          </a:prstGeom>
        </p:spPr>
      </p:pic>
      <p:pic>
        <p:nvPicPr>
          <p:cNvPr id="44" name="Imagem 43" descr="Uma imagem contendo Logotipo&#10;&#10;Descrição gerada automaticamente">
            <a:extLst>
              <a:ext uri="{FF2B5EF4-FFF2-40B4-BE49-F238E27FC236}">
                <a16:creationId xmlns:a16="http://schemas.microsoft.com/office/drawing/2014/main" id="{38DE762A-8579-AA2D-2C18-13A39EB149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15" y="7050299"/>
            <a:ext cx="1310458" cy="1310458"/>
          </a:xfrm>
          <a:prstGeom prst="rect">
            <a:avLst/>
          </a:prstGeom>
        </p:spPr>
      </p:pic>
      <p:pic>
        <p:nvPicPr>
          <p:cNvPr id="45" name="Imagem 44" descr="Uma imagem contendo Logotipo&#10;&#10;Descrição gerada automaticamente">
            <a:extLst>
              <a:ext uri="{FF2B5EF4-FFF2-40B4-BE49-F238E27FC236}">
                <a16:creationId xmlns:a16="http://schemas.microsoft.com/office/drawing/2014/main" id="{38A882C9-29B8-7934-B0AF-083EE4B51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856" y="3970098"/>
            <a:ext cx="1310458" cy="1310458"/>
          </a:xfrm>
          <a:prstGeom prst="rect">
            <a:avLst/>
          </a:prstGeom>
        </p:spPr>
      </p:pic>
      <p:pic>
        <p:nvPicPr>
          <p:cNvPr id="46" name="Imagem 45" descr="Uma imagem contendo Logotipo&#10;&#10;Descrição gerada automaticamente">
            <a:extLst>
              <a:ext uri="{FF2B5EF4-FFF2-40B4-BE49-F238E27FC236}">
                <a16:creationId xmlns:a16="http://schemas.microsoft.com/office/drawing/2014/main" id="{70963E14-05B7-72F5-8B32-B7FEB6DDF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491" y="5265344"/>
            <a:ext cx="1310458" cy="1310458"/>
          </a:xfrm>
          <a:prstGeom prst="rect">
            <a:avLst/>
          </a:prstGeom>
        </p:spPr>
      </p:pic>
      <p:pic>
        <p:nvPicPr>
          <p:cNvPr id="47" name="Imagem 46" descr="Uma imagem contendo Logotipo&#10;&#10;Descrição gerada automaticamente">
            <a:extLst>
              <a:ext uri="{FF2B5EF4-FFF2-40B4-BE49-F238E27FC236}">
                <a16:creationId xmlns:a16="http://schemas.microsoft.com/office/drawing/2014/main" id="{777A1C5A-1626-AE66-5857-372F7E2E1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901" y="8298362"/>
            <a:ext cx="1310458" cy="1310458"/>
          </a:xfrm>
          <a:prstGeom prst="rect">
            <a:avLst/>
          </a:prstGeom>
        </p:spPr>
      </p:pic>
      <p:pic>
        <p:nvPicPr>
          <p:cNvPr id="48" name="Imagem 47" descr="Uma imagem contendo Logotipo&#10;&#10;Descrição gerada automaticamente">
            <a:extLst>
              <a:ext uri="{FF2B5EF4-FFF2-40B4-BE49-F238E27FC236}">
                <a16:creationId xmlns:a16="http://schemas.microsoft.com/office/drawing/2014/main" id="{4C66B1E9-DA80-F2BE-7444-E83C09E7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86" y="8298362"/>
            <a:ext cx="1310458" cy="1310458"/>
          </a:xfrm>
          <a:prstGeom prst="rect">
            <a:avLst/>
          </a:prstGeom>
        </p:spPr>
      </p:pic>
      <p:pic>
        <p:nvPicPr>
          <p:cNvPr id="49" name="Imagem 48" descr="Uma imagem contendo Logotipo&#10;&#10;Descrição gerada automaticamente">
            <a:extLst>
              <a:ext uri="{FF2B5EF4-FFF2-40B4-BE49-F238E27FC236}">
                <a16:creationId xmlns:a16="http://schemas.microsoft.com/office/drawing/2014/main" id="{6AFBDD50-7691-642C-17AC-A0C7BAA54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50" y="6328973"/>
            <a:ext cx="1310458" cy="13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41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15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estratégico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contraste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direcionar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público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E0ECD51-C3F2-54EF-54F7-CDEDFEF6AEAE}"/>
              </a:ext>
            </a:extLst>
          </p:cNvPr>
          <p:cNvSpPr txBox="1"/>
          <p:nvPr/>
        </p:nvSpPr>
        <p:spPr>
          <a:xfrm>
            <a:off x="20095535" y="916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C433242B-AFF9-6864-233C-5322F140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4248752"/>
            <a:ext cx="1219200" cy="1219200"/>
          </a:xfrm>
          <a:prstGeom prst="rect">
            <a:avLst/>
          </a:prstGeom>
        </p:spPr>
      </p:pic>
      <p:pic>
        <p:nvPicPr>
          <p:cNvPr id="55" name="Imagem 54" descr="Forma&#10;&#10;Descrição gerada automaticamente com confiança baixa">
            <a:extLst>
              <a:ext uri="{FF2B5EF4-FFF2-40B4-BE49-F238E27FC236}">
                <a16:creationId xmlns:a16="http://schemas.microsoft.com/office/drawing/2014/main" id="{52D2A3C7-E4F6-7BFC-08D4-BA8216110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9898"/>
            <a:ext cx="1219200" cy="1219200"/>
          </a:xfrm>
          <a:prstGeom prst="rect">
            <a:avLst/>
          </a:prstGeom>
        </p:spPr>
      </p:pic>
      <p:pic>
        <p:nvPicPr>
          <p:cNvPr id="56" name="Imagem 55" descr="Forma&#10;&#10;Descrição gerada automaticamente com confiança baixa">
            <a:extLst>
              <a:ext uri="{FF2B5EF4-FFF2-40B4-BE49-F238E27FC236}">
                <a16:creationId xmlns:a16="http://schemas.microsoft.com/office/drawing/2014/main" id="{01D703DC-9576-928B-6D97-79F57D82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54319"/>
            <a:ext cx="1219200" cy="1219200"/>
          </a:xfrm>
          <a:prstGeom prst="rect">
            <a:avLst/>
          </a:prstGeom>
        </p:spPr>
      </p:pic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4D831452-BD9E-73EA-6164-8ADA43D6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6" y="3544000"/>
            <a:ext cx="1219200" cy="1219200"/>
          </a:xfrm>
          <a:prstGeom prst="rect">
            <a:avLst/>
          </a:prstGeom>
        </p:spPr>
      </p:pic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EB3D0119-4F8A-8E74-111A-252B2C50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2" y="8130731"/>
            <a:ext cx="1219200" cy="1219200"/>
          </a:xfrm>
          <a:prstGeom prst="rect">
            <a:avLst/>
          </a:prstGeom>
        </p:spPr>
      </p:pic>
      <p:pic>
        <p:nvPicPr>
          <p:cNvPr id="59" name="Imagem 58" descr="Forma&#10;&#10;Descrição gerada automaticamente com confiança baixa">
            <a:extLst>
              <a:ext uri="{FF2B5EF4-FFF2-40B4-BE49-F238E27FC236}">
                <a16:creationId xmlns:a16="http://schemas.microsoft.com/office/drawing/2014/main" id="{29F60529-0F3D-F3FB-16D1-8B48118F7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504189"/>
            <a:ext cx="1219200" cy="1219200"/>
          </a:xfrm>
          <a:prstGeom prst="rect">
            <a:avLst/>
          </a:prstGeom>
        </p:spPr>
      </p:pic>
      <p:pic>
        <p:nvPicPr>
          <p:cNvPr id="60" name="Imagem 59" descr="Forma&#10;&#10;Descrição gerada automaticamente com confiança baixa">
            <a:extLst>
              <a:ext uri="{FF2B5EF4-FFF2-40B4-BE49-F238E27FC236}">
                <a16:creationId xmlns:a16="http://schemas.microsoft.com/office/drawing/2014/main" id="{893E7A65-67AD-8A65-410F-92538E44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612256"/>
            <a:ext cx="1219200" cy="1219200"/>
          </a:xfrm>
          <a:prstGeom prst="rect">
            <a:avLst/>
          </a:prstGeom>
        </p:spPr>
      </p:pic>
      <p:pic>
        <p:nvPicPr>
          <p:cNvPr id="61" name="Imagem 60" descr="Forma&#10;&#10;Descrição gerada automaticamente com confiança baixa">
            <a:extLst>
              <a:ext uri="{FF2B5EF4-FFF2-40B4-BE49-F238E27FC236}">
                <a16:creationId xmlns:a16="http://schemas.microsoft.com/office/drawing/2014/main" id="{A7F8B619-34BA-250F-0049-6620185E5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3520424"/>
            <a:ext cx="1219200" cy="1219200"/>
          </a:xfrm>
          <a:prstGeom prst="rect">
            <a:avLst/>
          </a:prstGeom>
        </p:spPr>
      </p:pic>
      <p:pic>
        <p:nvPicPr>
          <p:cNvPr id="62" name="Imagem 61" descr="Forma&#10;&#10;Descrição gerada automaticamente com confiança baixa">
            <a:extLst>
              <a:ext uri="{FF2B5EF4-FFF2-40B4-BE49-F238E27FC236}">
                <a16:creationId xmlns:a16="http://schemas.microsoft.com/office/drawing/2014/main" id="{8A195669-6997-16EC-F964-3A975AE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80" y="7504189"/>
            <a:ext cx="1219200" cy="1219200"/>
          </a:xfrm>
          <a:prstGeom prst="rect">
            <a:avLst/>
          </a:prstGeom>
        </p:spPr>
      </p:pic>
      <p:pic>
        <p:nvPicPr>
          <p:cNvPr id="63" name="Imagem 62" descr="Forma&#10;&#10;Descrição gerada automaticamente com confiança baixa">
            <a:extLst>
              <a:ext uri="{FF2B5EF4-FFF2-40B4-BE49-F238E27FC236}">
                <a16:creationId xmlns:a16="http://schemas.microsoft.com/office/drawing/2014/main" id="{8540CEDF-CD5E-DB45-A217-A853856C3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06" y="4838903"/>
            <a:ext cx="1219200" cy="1219200"/>
          </a:xfrm>
          <a:prstGeom prst="rect">
            <a:avLst/>
          </a:prstGeom>
        </p:spPr>
      </p:pic>
      <p:pic>
        <p:nvPicPr>
          <p:cNvPr id="64" name="Imagem 63" descr="Forma&#10;&#10;Descrição gerada automaticamente com confiança baixa">
            <a:extLst>
              <a:ext uri="{FF2B5EF4-FFF2-40B4-BE49-F238E27FC236}">
                <a16:creationId xmlns:a16="http://schemas.microsoft.com/office/drawing/2014/main" id="{55489C64-999A-DC8A-8409-7E1F99DBD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24" y="8849811"/>
            <a:ext cx="1219200" cy="1219200"/>
          </a:xfrm>
          <a:prstGeom prst="rect">
            <a:avLst/>
          </a:prstGeom>
        </p:spPr>
      </p:pic>
      <p:pic>
        <p:nvPicPr>
          <p:cNvPr id="65" name="Imagem 64" descr="Forma&#10;&#10;Descrição gerada automaticamente com confiança baixa">
            <a:extLst>
              <a:ext uri="{FF2B5EF4-FFF2-40B4-BE49-F238E27FC236}">
                <a16:creationId xmlns:a16="http://schemas.microsoft.com/office/drawing/2014/main" id="{ECEBC31B-5FF7-2700-BDA4-182A83EB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26" y="6022437"/>
            <a:ext cx="1219200" cy="1219200"/>
          </a:xfrm>
          <a:prstGeom prst="rect">
            <a:avLst/>
          </a:prstGeom>
        </p:spPr>
      </p:pic>
      <p:pic>
        <p:nvPicPr>
          <p:cNvPr id="67" name="Imagem 66" descr="Forma&#10;&#10;Descrição gerada automaticamente com confiança baixa">
            <a:extLst>
              <a:ext uri="{FF2B5EF4-FFF2-40B4-BE49-F238E27FC236}">
                <a16:creationId xmlns:a16="http://schemas.microsoft.com/office/drawing/2014/main" id="{C98B706A-F055-4DDB-24DD-6A81AF62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82" y="8656958"/>
            <a:ext cx="1219200" cy="1219200"/>
          </a:xfrm>
          <a:prstGeom prst="rect">
            <a:avLst/>
          </a:prstGeom>
        </p:spPr>
      </p:pic>
      <p:pic>
        <p:nvPicPr>
          <p:cNvPr id="9" name="Imagem 8" descr="Uma imagem contendo placar&#10;&#10;Descrição gerada automaticamente">
            <a:extLst>
              <a:ext uri="{FF2B5EF4-FFF2-40B4-BE49-F238E27FC236}">
                <a16:creationId xmlns:a16="http://schemas.microsoft.com/office/drawing/2014/main" id="{68249606-D95E-3F65-3C06-8DBFDE07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15" y="5339384"/>
            <a:ext cx="1677334" cy="1677334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D2FD3F6-9E49-133B-A4F4-6E214C60D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6" y="3642512"/>
            <a:ext cx="1338867" cy="1338867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7544A04F-307D-3DE0-4857-8BF4CEE0D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1" y="4411653"/>
            <a:ext cx="1338867" cy="1338867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C8A4F242-2D54-A9F1-6A19-E40B424E5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11" y="5434927"/>
            <a:ext cx="1338867" cy="1338867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FD421A4B-D694-BE02-BAB2-F50D3E8E4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3" y="3756781"/>
            <a:ext cx="1338867" cy="1338867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B0192FD2-C798-8ED3-204F-55D52C50B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66" y="5095648"/>
            <a:ext cx="1338867" cy="1338867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043AD8CC-D173-40D9-7F7C-3352245C5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8756018"/>
            <a:ext cx="1338867" cy="1338867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889E3BFF-232A-9933-E742-A6D60199A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75" y="5765081"/>
            <a:ext cx="1338867" cy="1338867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6A8B9DAF-B8FC-E697-E8EF-73F6A7C85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50" y="3789132"/>
            <a:ext cx="1338867" cy="1338867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8358FEF7-3C10-1A11-760C-EFDB9B7FF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44" y="7241637"/>
            <a:ext cx="1338867" cy="1338867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3031C70B-E696-4285-D34A-4A94CF965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023" y="8086584"/>
            <a:ext cx="1338867" cy="1338867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EC87EEAA-DE67-4DB2-9CA1-7FB466706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560" y="6583121"/>
            <a:ext cx="1338867" cy="1338867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9F34A167-3ACB-FFBD-9110-F56229745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61" y="3627606"/>
            <a:ext cx="1338867" cy="1338867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197A4022-B20D-ED06-62E7-02BCE3059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" y="8146582"/>
            <a:ext cx="1338867" cy="1338867"/>
          </a:xfrm>
          <a:prstGeom prst="rect">
            <a:avLst/>
          </a:prstGeom>
        </p:spPr>
      </p:pic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8609C652-2F15-2B58-97A7-CEA898DDB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13" y="6497289"/>
            <a:ext cx="1310458" cy="1310458"/>
          </a:xfrm>
          <a:prstGeom prst="rect">
            <a:avLst/>
          </a:prstGeom>
        </p:spPr>
      </p:pic>
      <p:pic>
        <p:nvPicPr>
          <p:cNvPr id="37" name="Imagem 36" descr="Uma imagem contendo Logotipo&#10;&#10;Descrição gerada automaticamente">
            <a:extLst>
              <a:ext uri="{FF2B5EF4-FFF2-40B4-BE49-F238E27FC236}">
                <a16:creationId xmlns:a16="http://schemas.microsoft.com/office/drawing/2014/main" id="{24DEFFE6-7D2F-BA39-8AF9-C94A06544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62" y="6544777"/>
            <a:ext cx="1310458" cy="1310458"/>
          </a:xfrm>
          <a:prstGeom prst="rect">
            <a:avLst/>
          </a:prstGeom>
        </p:spPr>
      </p:pic>
      <p:pic>
        <p:nvPicPr>
          <p:cNvPr id="38" name="Imagem 37" descr="Uma imagem contendo Logotipo&#10;&#10;Descrição gerada automaticamente">
            <a:extLst>
              <a:ext uri="{FF2B5EF4-FFF2-40B4-BE49-F238E27FC236}">
                <a16:creationId xmlns:a16="http://schemas.microsoft.com/office/drawing/2014/main" id="{4C9319E4-3B0E-BC98-EC0F-771F3AC59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91" y="4670789"/>
            <a:ext cx="1310458" cy="1310458"/>
          </a:xfrm>
          <a:prstGeom prst="rect">
            <a:avLst/>
          </a:prstGeom>
        </p:spPr>
      </p:pic>
      <p:pic>
        <p:nvPicPr>
          <p:cNvPr id="39" name="Imagem 38" descr="Uma imagem contendo Logotipo&#10;&#10;Descrição gerada automaticamente">
            <a:extLst>
              <a:ext uri="{FF2B5EF4-FFF2-40B4-BE49-F238E27FC236}">
                <a16:creationId xmlns:a16="http://schemas.microsoft.com/office/drawing/2014/main" id="{7A41BDF2-E440-5BAD-BE86-8BABC869F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" y="6380764"/>
            <a:ext cx="1310458" cy="1310458"/>
          </a:xfrm>
          <a:prstGeom prst="rect">
            <a:avLst/>
          </a:prstGeom>
        </p:spPr>
      </p:pic>
      <p:pic>
        <p:nvPicPr>
          <p:cNvPr id="40" name="Imagem 39" descr="Uma imagem contendo Logotipo&#10;&#10;Descrição gerada automaticamente">
            <a:extLst>
              <a:ext uri="{FF2B5EF4-FFF2-40B4-BE49-F238E27FC236}">
                <a16:creationId xmlns:a16="http://schemas.microsoft.com/office/drawing/2014/main" id="{A586B45F-004D-08B8-B6BC-CB42B4B43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4" y="8694702"/>
            <a:ext cx="1310458" cy="1310458"/>
          </a:xfrm>
          <a:prstGeom prst="rect">
            <a:avLst/>
          </a:prstGeom>
        </p:spPr>
      </p:pic>
      <p:pic>
        <p:nvPicPr>
          <p:cNvPr id="41" name="Imagem 40" descr="Uma imagem contendo Logotipo&#10;&#10;Descrição gerada automaticamente">
            <a:extLst>
              <a:ext uri="{FF2B5EF4-FFF2-40B4-BE49-F238E27FC236}">
                <a16:creationId xmlns:a16="http://schemas.microsoft.com/office/drawing/2014/main" id="{1B27BB73-B2A4-16A4-BDEF-AA3B51E22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97" y="8510036"/>
            <a:ext cx="1310458" cy="1310458"/>
          </a:xfrm>
          <a:prstGeom prst="rect">
            <a:avLst/>
          </a:prstGeom>
        </p:spPr>
      </p:pic>
      <p:pic>
        <p:nvPicPr>
          <p:cNvPr id="42" name="Imagem 41" descr="Uma imagem contendo Logotipo&#10;&#10;Descrição gerada automaticamente">
            <a:extLst>
              <a:ext uri="{FF2B5EF4-FFF2-40B4-BE49-F238E27FC236}">
                <a16:creationId xmlns:a16="http://schemas.microsoft.com/office/drawing/2014/main" id="{1DF4BF32-8A94-297D-8C82-61FA8486E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890" y="3995164"/>
            <a:ext cx="1310458" cy="1310458"/>
          </a:xfrm>
          <a:prstGeom prst="rect">
            <a:avLst/>
          </a:prstGeom>
        </p:spPr>
      </p:pic>
      <p:pic>
        <p:nvPicPr>
          <p:cNvPr id="43" name="Imagem 42" descr="Uma imagem contendo Logotipo&#10;&#10;Descrição gerada automaticamente">
            <a:extLst>
              <a:ext uri="{FF2B5EF4-FFF2-40B4-BE49-F238E27FC236}">
                <a16:creationId xmlns:a16="http://schemas.microsoft.com/office/drawing/2014/main" id="{CA4DDCD1-BE8D-0467-107C-76C106106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88" y="3716551"/>
            <a:ext cx="1310458" cy="1310458"/>
          </a:xfrm>
          <a:prstGeom prst="rect">
            <a:avLst/>
          </a:prstGeom>
        </p:spPr>
      </p:pic>
      <p:pic>
        <p:nvPicPr>
          <p:cNvPr id="44" name="Imagem 43" descr="Uma imagem contendo Logotipo&#10;&#10;Descrição gerada automaticamente">
            <a:extLst>
              <a:ext uri="{FF2B5EF4-FFF2-40B4-BE49-F238E27FC236}">
                <a16:creationId xmlns:a16="http://schemas.microsoft.com/office/drawing/2014/main" id="{38DE762A-8579-AA2D-2C18-13A39EB149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15" y="7050299"/>
            <a:ext cx="1310458" cy="1310458"/>
          </a:xfrm>
          <a:prstGeom prst="rect">
            <a:avLst/>
          </a:prstGeom>
        </p:spPr>
      </p:pic>
      <p:pic>
        <p:nvPicPr>
          <p:cNvPr id="45" name="Imagem 44" descr="Uma imagem contendo Logotipo&#10;&#10;Descrição gerada automaticamente">
            <a:extLst>
              <a:ext uri="{FF2B5EF4-FFF2-40B4-BE49-F238E27FC236}">
                <a16:creationId xmlns:a16="http://schemas.microsoft.com/office/drawing/2014/main" id="{38A882C9-29B8-7934-B0AF-083EE4B51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856" y="3970098"/>
            <a:ext cx="1310458" cy="1310458"/>
          </a:xfrm>
          <a:prstGeom prst="rect">
            <a:avLst/>
          </a:prstGeom>
        </p:spPr>
      </p:pic>
      <p:pic>
        <p:nvPicPr>
          <p:cNvPr id="46" name="Imagem 45" descr="Uma imagem contendo Logotipo&#10;&#10;Descrição gerada automaticamente">
            <a:extLst>
              <a:ext uri="{FF2B5EF4-FFF2-40B4-BE49-F238E27FC236}">
                <a16:creationId xmlns:a16="http://schemas.microsoft.com/office/drawing/2014/main" id="{70963E14-05B7-72F5-8B32-B7FEB6DDF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491" y="5265344"/>
            <a:ext cx="1310458" cy="1310458"/>
          </a:xfrm>
          <a:prstGeom prst="rect">
            <a:avLst/>
          </a:prstGeom>
        </p:spPr>
      </p:pic>
      <p:pic>
        <p:nvPicPr>
          <p:cNvPr id="47" name="Imagem 46" descr="Uma imagem contendo Logotipo&#10;&#10;Descrição gerada automaticamente">
            <a:extLst>
              <a:ext uri="{FF2B5EF4-FFF2-40B4-BE49-F238E27FC236}">
                <a16:creationId xmlns:a16="http://schemas.microsoft.com/office/drawing/2014/main" id="{777A1C5A-1626-AE66-5857-372F7E2E1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901" y="8298362"/>
            <a:ext cx="1310458" cy="1310458"/>
          </a:xfrm>
          <a:prstGeom prst="rect">
            <a:avLst/>
          </a:prstGeom>
        </p:spPr>
      </p:pic>
      <p:pic>
        <p:nvPicPr>
          <p:cNvPr id="48" name="Imagem 47" descr="Uma imagem contendo Logotipo&#10;&#10;Descrição gerada automaticamente">
            <a:extLst>
              <a:ext uri="{FF2B5EF4-FFF2-40B4-BE49-F238E27FC236}">
                <a16:creationId xmlns:a16="http://schemas.microsoft.com/office/drawing/2014/main" id="{4C66B1E9-DA80-F2BE-7444-E83C09E7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86" y="8298362"/>
            <a:ext cx="1310458" cy="1310458"/>
          </a:xfrm>
          <a:prstGeom prst="rect">
            <a:avLst/>
          </a:prstGeom>
        </p:spPr>
      </p:pic>
      <p:pic>
        <p:nvPicPr>
          <p:cNvPr id="49" name="Imagem 48" descr="Uma imagem contendo Logotipo&#10;&#10;Descrição gerada automaticamente">
            <a:extLst>
              <a:ext uri="{FF2B5EF4-FFF2-40B4-BE49-F238E27FC236}">
                <a16:creationId xmlns:a16="http://schemas.microsoft.com/office/drawing/2014/main" id="{6AFBDD50-7691-642C-17AC-A0C7BAA54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50" y="6328973"/>
            <a:ext cx="1310458" cy="1310458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418F3D50-9E38-43E8-56A3-584E712430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7" y="5676279"/>
            <a:ext cx="1305387" cy="1305387"/>
          </a:xfrm>
          <a:prstGeom prst="rect">
            <a:avLst/>
          </a:prstGeom>
        </p:spPr>
      </p:pic>
      <p:pic>
        <p:nvPicPr>
          <p:cNvPr id="51" name="Imagem 50" descr="Logotipo&#10;&#10;Descrição gerada automaticamente">
            <a:extLst>
              <a:ext uri="{FF2B5EF4-FFF2-40B4-BE49-F238E27FC236}">
                <a16:creationId xmlns:a16="http://schemas.microsoft.com/office/drawing/2014/main" id="{0186C6CE-F9F2-EF70-075F-D8A5CC850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" y="4254050"/>
            <a:ext cx="1305387" cy="1305387"/>
          </a:xfrm>
          <a:prstGeom prst="rect">
            <a:avLst/>
          </a:prstGeom>
        </p:spPr>
      </p:pic>
      <p:pic>
        <p:nvPicPr>
          <p:cNvPr id="52" name="Imagem 51" descr="Logotipo&#10;&#10;Descrição gerada automaticamente">
            <a:extLst>
              <a:ext uri="{FF2B5EF4-FFF2-40B4-BE49-F238E27FC236}">
                <a16:creationId xmlns:a16="http://schemas.microsoft.com/office/drawing/2014/main" id="{E3EFB183-6BA5-29F5-F918-3A7286F5DE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7" y="7745454"/>
            <a:ext cx="1305387" cy="1305387"/>
          </a:xfrm>
          <a:prstGeom prst="rect">
            <a:avLst/>
          </a:prstGeom>
        </p:spPr>
      </p:pic>
      <p:pic>
        <p:nvPicPr>
          <p:cNvPr id="53" name="Imagem 52" descr="Logotipo&#10;&#10;Descrição gerada automaticamente">
            <a:extLst>
              <a:ext uri="{FF2B5EF4-FFF2-40B4-BE49-F238E27FC236}">
                <a16:creationId xmlns:a16="http://schemas.microsoft.com/office/drawing/2014/main" id="{7518DADB-5E6B-BB46-EB59-3838077C3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42" y="7275117"/>
            <a:ext cx="1305387" cy="1305387"/>
          </a:xfrm>
          <a:prstGeom prst="rect">
            <a:avLst/>
          </a:prstGeom>
        </p:spPr>
      </p:pic>
      <p:pic>
        <p:nvPicPr>
          <p:cNvPr id="54" name="Imagem 53" descr="Logotipo&#10;&#10;Descrição gerada automaticamente">
            <a:extLst>
              <a:ext uri="{FF2B5EF4-FFF2-40B4-BE49-F238E27FC236}">
                <a16:creationId xmlns:a16="http://schemas.microsoft.com/office/drawing/2014/main" id="{085513FA-C14E-57F9-532D-C2DD39E68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01" y="4153600"/>
            <a:ext cx="1305387" cy="1305387"/>
          </a:xfrm>
          <a:prstGeom prst="rect">
            <a:avLst/>
          </a:prstGeom>
        </p:spPr>
      </p:pic>
      <p:pic>
        <p:nvPicPr>
          <p:cNvPr id="66" name="Imagem 65" descr="Logotipo&#10;&#10;Descrição gerada automaticamente">
            <a:extLst>
              <a:ext uri="{FF2B5EF4-FFF2-40B4-BE49-F238E27FC236}">
                <a16:creationId xmlns:a16="http://schemas.microsoft.com/office/drawing/2014/main" id="{5452CE34-BA7F-D86D-DE46-B5D4EBE2B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51" y="4765254"/>
            <a:ext cx="1305387" cy="1305387"/>
          </a:xfrm>
          <a:prstGeom prst="rect">
            <a:avLst/>
          </a:prstGeom>
        </p:spPr>
      </p:pic>
      <p:pic>
        <p:nvPicPr>
          <p:cNvPr id="68" name="Imagem 67" descr="Logotipo&#10;&#10;Descrição gerada automaticamente">
            <a:extLst>
              <a:ext uri="{FF2B5EF4-FFF2-40B4-BE49-F238E27FC236}">
                <a16:creationId xmlns:a16="http://schemas.microsoft.com/office/drawing/2014/main" id="{85ACD202-6AB1-41E2-2C4B-20EB6F4F03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43" y="6992975"/>
            <a:ext cx="1305387" cy="1305387"/>
          </a:xfrm>
          <a:prstGeom prst="rect">
            <a:avLst/>
          </a:prstGeom>
        </p:spPr>
      </p:pic>
      <p:pic>
        <p:nvPicPr>
          <p:cNvPr id="69" name="Imagem 68" descr="Logotipo&#10;&#10;Descrição gerada automaticamente">
            <a:extLst>
              <a:ext uri="{FF2B5EF4-FFF2-40B4-BE49-F238E27FC236}">
                <a16:creationId xmlns:a16="http://schemas.microsoft.com/office/drawing/2014/main" id="{833C4C91-AE99-1286-080B-1F2EF0EF4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873" y="7833823"/>
            <a:ext cx="1305387" cy="1305387"/>
          </a:xfrm>
          <a:prstGeom prst="rect">
            <a:avLst/>
          </a:prstGeom>
        </p:spPr>
      </p:pic>
      <p:pic>
        <p:nvPicPr>
          <p:cNvPr id="70" name="Imagem 69" descr="Logotipo&#10;&#10;Descrição gerada automaticamente">
            <a:extLst>
              <a:ext uri="{FF2B5EF4-FFF2-40B4-BE49-F238E27FC236}">
                <a16:creationId xmlns:a16="http://schemas.microsoft.com/office/drawing/2014/main" id="{F19009EA-7621-6A7F-600B-606129801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31" y="5979343"/>
            <a:ext cx="1305387" cy="1305387"/>
          </a:xfrm>
          <a:prstGeom prst="rect">
            <a:avLst/>
          </a:prstGeom>
        </p:spPr>
      </p:pic>
      <p:pic>
        <p:nvPicPr>
          <p:cNvPr id="71" name="Imagem 70" descr="Logotipo&#10;&#10;Descrição gerada automaticamente">
            <a:extLst>
              <a:ext uri="{FF2B5EF4-FFF2-40B4-BE49-F238E27FC236}">
                <a16:creationId xmlns:a16="http://schemas.microsoft.com/office/drawing/2014/main" id="{28DB1E1F-898A-1E74-00A3-44137C72E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051" y="3723037"/>
            <a:ext cx="1305387" cy="1305387"/>
          </a:xfrm>
          <a:prstGeom prst="rect">
            <a:avLst/>
          </a:prstGeom>
        </p:spPr>
      </p:pic>
      <p:pic>
        <p:nvPicPr>
          <p:cNvPr id="72" name="Imagem 71" descr="Logotipo&#10;&#10;Descrição gerada automaticamente">
            <a:extLst>
              <a:ext uri="{FF2B5EF4-FFF2-40B4-BE49-F238E27FC236}">
                <a16:creationId xmlns:a16="http://schemas.microsoft.com/office/drawing/2014/main" id="{AE92A9B3-CC99-EFEC-5CB0-FB585DADB2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786" y="6704837"/>
            <a:ext cx="1305387" cy="1305387"/>
          </a:xfrm>
          <a:prstGeom prst="rect">
            <a:avLst/>
          </a:prstGeom>
        </p:spPr>
      </p:pic>
      <p:pic>
        <p:nvPicPr>
          <p:cNvPr id="73" name="Imagem 72" descr="Logotipo&#10;&#10;Descrição gerada automaticamente">
            <a:extLst>
              <a:ext uri="{FF2B5EF4-FFF2-40B4-BE49-F238E27FC236}">
                <a16:creationId xmlns:a16="http://schemas.microsoft.com/office/drawing/2014/main" id="{FC25E7F7-7720-4C88-11A7-8FE5E810E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31" y="8398147"/>
            <a:ext cx="1305387" cy="1305387"/>
          </a:xfrm>
          <a:prstGeom prst="rect">
            <a:avLst/>
          </a:prstGeom>
        </p:spPr>
      </p:pic>
      <p:pic>
        <p:nvPicPr>
          <p:cNvPr id="74" name="Imagem 73" descr="Logotipo&#10;&#10;Descrição gerada automaticamente">
            <a:extLst>
              <a:ext uri="{FF2B5EF4-FFF2-40B4-BE49-F238E27FC236}">
                <a16:creationId xmlns:a16="http://schemas.microsoft.com/office/drawing/2014/main" id="{171CEBD2-1B39-9DE3-501D-01E23E425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52" y="4892477"/>
            <a:ext cx="1305387" cy="13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44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15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Devemos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fazer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estratégico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contraste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direcionar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público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ele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deve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E0ECD51-C3F2-54EF-54F7-CDEDFEF6AEAE}"/>
              </a:ext>
            </a:extLst>
          </p:cNvPr>
          <p:cNvSpPr txBox="1"/>
          <p:nvPr/>
        </p:nvSpPr>
        <p:spPr>
          <a:xfrm>
            <a:off x="20095535" y="916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C433242B-AFF9-6864-233C-5322F140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4248752"/>
            <a:ext cx="1219200" cy="1219200"/>
          </a:xfrm>
          <a:prstGeom prst="rect">
            <a:avLst/>
          </a:prstGeom>
        </p:spPr>
      </p:pic>
      <p:pic>
        <p:nvPicPr>
          <p:cNvPr id="55" name="Imagem 54" descr="Forma&#10;&#10;Descrição gerada automaticamente com confiança baixa">
            <a:extLst>
              <a:ext uri="{FF2B5EF4-FFF2-40B4-BE49-F238E27FC236}">
                <a16:creationId xmlns:a16="http://schemas.microsoft.com/office/drawing/2014/main" id="{52D2A3C7-E4F6-7BFC-08D4-BA82161109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9898"/>
            <a:ext cx="1219200" cy="1219200"/>
          </a:xfrm>
          <a:prstGeom prst="rect">
            <a:avLst/>
          </a:prstGeom>
        </p:spPr>
      </p:pic>
      <p:pic>
        <p:nvPicPr>
          <p:cNvPr id="56" name="Imagem 55" descr="Forma&#10;&#10;Descrição gerada automaticamente com confiança baixa">
            <a:extLst>
              <a:ext uri="{FF2B5EF4-FFF2-40B4-BE49-F238E27FC236}">
                <a16:creationId xmlns:a16="http://schemas.microsoft.com/office/drawing/2014/main" id="{01D703DC-9576-928B-6D97-79F57D82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54319"/>
            <a:ext cx="1219200" cy="1219200"/>
          </a:xfrm>
          <a:prstGeom prst="rect">
            <a:avLst/>
          </a:prstGeom>
        </p:spPr>
      </p:pic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4D831452-BD9E-73EA-6164-8ADA43D6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6" y="3544000"/>
            <a:ext cx="1219200" cy="1219200"/>
          </a:xfrm>
          <a:prstGeom prst="rect">
            <a:avLst/>
          </a:prstGeom>
        </p:spPr>
      </p:pic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EB3D0119-4F8A-8E74-111A-252B2C50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2" y="8130731"/>
            <a:ext cx="1219200" cy="1219200"/>
          </a:xfrm>
          <a:prstGeom prst="rect">
            <a:avLst/>
          </a:prstGeom>
        </p:spPr>
      </p:pic>
      <p:pic>
        <p:nvPicPr>
          <p:cNvPr id="59" name="Imagem 58" descr="Forma&#10;&#10;Descrição gerada automaticamente com confiança baixa">
            <a:extLst>
              <a:ext uri="{FF2B5EF4-FFF2-40B4-BE49-F238E27FC236}">
                <a16:creationId xmlns:a16="http://schemas.microsoft.com/office/drawing/2014/main" id="{29F60529-0F3D-F3FB-16D1-8B48118F71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504189"/>
            <a:ext cx="1219200" cy="1219200"/>
          </a:xfrm>
          <a:prstGeom prst="rect">
            <a:avLst/>
          </a:prstGeom>
        </p:spPr>
      </p:pic>
      <p:pic>
        <p:nvPicPr>
          <p:cNvPr id="60" name="Imagem 59" descr="Forma&#10;&#10;Descrição gerada automaticamente com confiança baixa">
            <a:extLst>
              <a:ext uri="{FF2B5EF4-FFF2-40B4-BE49-F238E27FC236}">
                <a16:creationId xmlns:a16="http://schemas.microsoft.com/office/drawing/2014/main" id="{893E7A65-67AD-8A65-410F-92538E44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612256"/>
            <a:ext cx="1219200" cy="1219200"/>
          </a:xfrm>
          <a:prstGeom prst="rect">
            <a:avLst/>
          </a:prstGeom>
        </p:spPr>
      </p:pic>
      <p:pic>
        <p:nvPicPr>
          <p:cNvPr id="61" name="Imagem 60" descr="Forma&#10;&#10;Descrição gerada automaticamente com confiança baixa">
            <a:extLst>
              <a:ext uri="{FF2B5EF4-FFF2-40B4-BE49-F238E27FC236}">
                <a16:creationId xmlns:a16="http://schemas.microsoft.com/office/drawing/2014/main" id="{A7F8B619-34BA-250F-0049-6620185E5CB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3520424"/>
            <a:ext cx="1219200" cy="1219200"/>
          </a:xfrm>
          <a:prstGeom prst="rect">
            <a:avLst/>
          </a:prstGeom>
        </p:spPr>
      </p:pic>
      <p:pic>
        <p:nvPicPr>
          <p:cNvPr id="62" name="Imagem 61" descr="Forma&#10;&#10;Descrição gerada automaticamente com confiança baixa">
            <a:extLst>
              <a:ext uri="{FF2B5EF4-FFF2-40B4-BE49-F238E27FC236}">
                <a16:creationId xmlns:a16="http://schemas.microsoft.com/office/drawing/2014/main" id="{8A195669-6997-16EC-F964-3A975AE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80" y="7504189"/>
            <a:ext cx="1219200" cy="1219200"/>
          </a:xfrm>
          <a:prstGeom prst="rect">
            <a:avLst/>
          </a:prstGeom>
        </p:spPr>
      </p:pic>
      <p:pic>
        <p:nvPicPr>
          <p:cNvPr id="63" name="Imagem 62" descr="Forma&#10;&#10;Descrição gerada automaticamente com confiança baixa">
            <a:extLst>
              <a:ext uri="{FF2B5EF4-FFF2-40B4-BE49-F238E27FC236}">
                <a16:creationId xmlns:a16="http://schemas.microsoft.com/office/drawing/2014/main" id="{8540CEDF-CD5E-DB45-A217-A853856C3E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06" y="4838903"/>
            <a:ext cx="1219200" cy="1219200"/>
          </a:xfrm>
          <a:prstGeom prst="rect">
            <a:avLst/>
          </a:prstGeom>
        </p:spPr>
      </p:pic>
      <p:pic>
        <p:nvPicPr>
          <p:cNvPr id="64" name="Imagem 63" descr="Forma&#10;&#10;Descrição gerada automaticamente com confiança baixa">
            <a:extLst>
              <a:ext uri="{FF2B5EF4-FFF2-40B4-BE49-F238E27FC236}">
                <a16:creationId xmlns:a16="http://schemas.microsoft.com/office/drawing/2014/main" id="{55489C64-999A-DC8A-8409-7E1F99DBD07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24" y="8849811"/>
            <a:ext cx="1219200" cy="1219200"/>
          </a:xfrm>
          <a:prstGeom prst="rect">
            <a:avLst/>
          </a:prstGeom>
        </p:spPr>
      </p:pic>
      <p:pic>
        <p:nvPicPr>
          <p:cNvPr id="65" name="Imagem 64" descr="Forma&#10;&#10;Descrição gerada automaticamente com confiança baixa">
            <a:extLst>
              <a:ext uri="{FF2B5EF4-FFF2-40B4-BE49-F238E27FC236}">
                <a16:creationId xmlns:a16="http://schemas.microsoft.com/office/drawing/2014/main" id="{ECEBC31B-5FF7-2700-BDA4-182A83EB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26" y="6022437"/>
            <a:ext cx="1219200" cy="1219200"/>
          </a:xfrm>
          <a:prstGeom prst="rect">
            <a:avLst/>
          </a:prstGeom>
        </p:spPr>
      </p:pic>
      <p:pic>
        <p:nvPicPr>
          <p:cNvPr id="67" name="Imagem 66" descr="Forma&#10;&#10;Descrição gerada automaticamente com confiança baixa">
            <a:extLst>
              <a:ext uri="{FF2B5EF4-FFF2-40B4-BE49-F238E27FC236}">
                <a16:creationId xmlns:a16="http://schemas.microsoft.com/office/drawing/2014/main" id="{C98B706A-F055-4DDB-24DD-6A81AF62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82" y="8656958"/>
            <a:ext cx="1219200" cy="1219200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D2FD3F6-9E49-133B-A4F4-6E214C60D72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6" y="3642512"/>
            <a:ext cx="1338867" cy="1338867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7544A04F-307D-3DE0-4857-8BF4CEE0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1" y="4411653"/>
            <a:ext cx="1338867" cy="1338867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C8A4F242-2D54-A9F1-6A19-E40B424E5B7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11" y="5434927"/>
            <a:ext cx="1338867" cy="1338867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FD421A4B-D694-BE02-BAB2-F50D3E8E46C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3" y="3756781"/>
            <a:ext cx="1338867" cy="1338867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B0192FD2-C798-8ED3-204F-55D52C50BCC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66" y="5095648"/>
            <a:ext cx="1338867" cy="1338867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043AD8CC-D173-40D9-7F7C-3352245C524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8756018"/>
            <a:ext cx="1338867" cy="1338867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889E3BFF-232A-9933-E742-A6D60199AB5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75" y="5765081"/>
            <a:ext cx="1338867" cy="1338867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6A8B9DAF-B8FC-E697-E8EF-73F6A7C858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50" y="3789132"/>
            <a:ext cx="1338867" cy="1338867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8358FEF7-3C10-1A11-760C-EFDB9B7FF28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44" y="7241637"/>
            <a:ext cx="1338867" cy="1338867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3031C70B-E696-4285-D34A-4A94CF96582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023" y="8086584"/>
            <a:ext cx="1338867" cy="1338867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EC87EEAA-DE67-4DB2-9CA1-7FB466706AE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560" y="6583121"/>
            <a:ext cx="1338867" cy="1338867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9F34A167-3ACB-FFBD-9110-F56229745FE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61" y="3627606"/>
            <a:ext cx="1338867" cy="1338867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197A4022-B20D-ED06-62E7-02BCE30592A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" y="8146582"/>
            <a:ext cx="1338867" cy="1338867"/>
          </a:xfrm>
          <a:prstGeom prst="rect">
            <a:avLst/>
          </a:prstGeom>
        </p:spPr>
      </p:pic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8609C652-2F15-2B58-97A7-CEA898DDB22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13" y="6497289"/>
            <a:ext cx="1310458" cy="1310458"/>
          </a:xfrm>
          <a:prstGeom prst="rect">
            <a:avLst/>
          </a:prstGeom>
        </p:spPr>
      </p:pic>
      <p:pic>
        <p:nvPicPr>
          <p:cNvPr id="37" name="Imagem 36" descr="Uma imagem contendo Logotipo&#10;&#10;Descrição gerada automaticamente">
            <a:extLst>
              <a:ext uri="{FF2B5EF4-FFF2-40B4-BE49-F238E27FC236}">
                <a16:creationId xmlns:a16="http://schemas.microsoft.com/office/drawing/2014/main" id="{24DEFFE6-7D2F-BA39-8AF9-C94A06544D9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62" y="6544777"/>
            <a:ext cx="1310458" cy="1310458"/>
          </a:xfrm>
          <a:prstGeom prst="rect">
            <a:avLst/>
          </a:prstGeom>
        </p:spPr>
      </p:pic>
      <p:pic>
        <p:nvPicPr>
          <p:cNvPr id="38" name="Imagem 37" descr="Uma imagem contendo Logotipo&#10;&#10;Descrição gerada automaticamente">
            <a:extLst>
              <a:ext uri="{FF2B5EF4-FFF2-40B4-BE49-F238E27FC236}">
                <a16:creationId xmlns:a16="http://schemas.microsoft.com/office/drawing/2014/main" id="{4C9319E4-3B0E-BC98-EC0F-771F3AC5978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91" y="4670789"/>
            <a:ext cx="1310458" cy="1310458"/>
          </a:xfrm>
          <a:prstGeom prst="rect">
            <a:avLst/>
          </a:prstGeom>
        </p:spPr>
      </p:pic>
      <p:pic>
        <p:nvPicPr>
          <p:cNvPr id="39" name="Imagem 38" descr="Uma imagem contendo Logotipo&#10;&#10;Descrição gerada automaticamente">
            <a:extLst>
              <a:ext uri="{FF2B5EF4-FFF2-40B4-BE49-F238E27FC236}">
                <a16:creationId xmlns:a16="http://schemas.microsoft.com/office/drawing/2014/main" id="{7A41BDF2-E440-5BAD-BE86-8BABC869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" y="6380764"/>
            <a:ext cx="1310458" cy="1310458"/>
          </a:xfrm>
          <a:prstGeom prst="rect">
            <a:avLst/>
          </a:prstGeom>
        </p:spPr>
      </p:pic>
      <p:pic>
        <p:nvPicPr>
          <p:cNvPr id="40" name="Imagem 39" descr="Uma imagem contendo Logotipo&#10;&#10;Descrição gerada automaticamente">
            <a:extLst>
              <a:ext uri="{FF2B5EF4-FFF2-40B4-BE49-F238E27FC236}">
                <a16:creationId xmlns:a16="http://schemas.microsoft.com/office/drawing/2014/main" id="{A586B45F-004D-08B8-B6BC-CB42B4B436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4" y="8694702"/>
            <a:ext cx="1310458" cy="1310458"/>
          </a:xfrm>
          <a:prstGeom prst="rect">
            <a:avLst/>
          </a:prstGeom>
        </p:spPr>
      </p:pic>
      <p:pic>
        <p:nvPicPr>
          <p:cNvPr id="41" name="Imagem 40" descr="Uma imagem contendo Logotipo&#10;&#10;Descrição gerada automaticamente">
            <a:extLst>
              <a:ext uri="{FF2B5EF4-FFF2-40B4-BE49-F238E27FC236}">
                <a16:creationId xmlns:a16="http://schemas.microsoft.com/office/drawing/2014/main" id="{1B27BB73-B2A4-16A4-BDEF-AA3B51E22D3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97" y="8510036"/>
            <a:ext cx="1310458" cy="1310458"/>
          </a:xfrm>
          <a:prstGeom prst="rect">
            <a:avLst/>
          </a:prstGeom>
        </p:spPr>
      </p:pic>
      <p:pic>
        <p:nvPicPr>
          <p:cNvPr id="42" name="Imagem 41" descr="Uma imagem contendo Logotipo&#10;&#10;Descrição gerada automaticamente">
            <a:extLst>
              <a:ext uri="{FF2B5EF4-FFF2-40B4-BE49-F238E27FC236}">
                <a16:creationId xmlns:a16="http://schemas.microsoft.com/office/drawing/2014/main" id="{1DF4BF32-8A94-297D-8C82-61FA8486EB5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890" y="3995164"/>
            <a:ext cx="1310458" cy="1310458"/>
          </a:xfrm>
          <a:prstGeom prst="rect">
            <a:avLst/>
          </a:prstGeom>
        </p:spPr>
      </p:pic>
      <p:pic>
        <p:nvPicPr>
          <p:cNvPr id="43" name="Imagem 42" descr="Uma imagem contendo Logotipo&#10;&#10;Descrição gerada automaticamente">
            <a:extLst>
              <a:ext uri="{FF2B5EF4-FFF2-40B4-BE49-F238E27FC236}">
                <a16:creationId xmlns:a16="http://schemas.microsoft.com/office/drawing/2014/main" id="{CA4DDCD1-BE8D-0467-107C-76C106106E2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88" y="3716551"/>
            <a:ext cx="1310458" cy="1310458"/>
          </a:xfrm>
          <a:prstGeom prst="rect">
            <a:avLst/>
          </a:prstGeom>
        </p:spPr>
      </p:pic>
      <p:pic>
        <p:nvPicPr>
          <p:cNvPr id="44" name="Imagem 43" descr="Uma imagem contendo Logotipo&#10;&#10;Descrição gerada automaticamente">
            <a:extLst>
              <a:ext uri="{FF2B5EF4-FFF2-40B4-BE49-F238E27FC236}">
                <a16:creationId xmlns:a16="http://schemas.microsoft.com/office/drawing/2014/main" id="{38DE762A-8579-AA2D-2C18-13A39EB1495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15" y="7050299"/>
            <a:ext cx="1310458" cy="1310458"/>
          </a:xfrm>
          <a:prstGeom prst="rect">
            <a:avLst/>
          </a:prstGeom>
        </p:spPr>
      </p:pic>
      <p:pic>
        <p:nvPicPr>
          <p:cNvPr id="45" name="Imagem 44" descr="Uma imagem contendo Logotipo&#10;&#10;Descrição gerada automaticamente">
            <a:extLst>
              <a:ext uri="{FF2B5EF4-FFF2-40B4-BE49-F238E27FC236}">
                <a16:creationId xmlns:a16="http://schemas.microsoft.com/office/drawing/2014/main" id="{38A882C9-29B8-7934-B0AF-083EE4B51AC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856" y="3970098"/>
            <a:ext cx="1310458" cy="1310458"/>
          </a:xfrm>
          <a:prstGeom prst="rect">
            <a:avLst/>
          </a:prstGeom>
        </p:spPr>
      </p:pic>
      <p:pic>
        <p:nvPicPr>
          <p:cNvPr id="46" name="Imagem 45" descr="Uma imagem contendo Logotipo&#10;&#10;Descrição gerada automaticamente">
            <a:extLst>
              <a:ext uri="{FF2B5EF4-FFF2-40B4-BE49-F238E27FC236}">
                <a16:creationId xmlns:a16="http://schemas.microsoft.com/office/drawing/2014/main" id="{70963E14-05B7-72F5-8B32-B7FEB6DDFDA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491" y="5265344"/>
            <a:ext cx="1310458" cy="1310458"/>
          </a:xfrm>
          <a:prstGeom prst="rect">
            <a:avLst/>
          </a:prstGeom>
        </p:spPr>
      </p:pic>
      <p:pic>
        <p:nvPicPr>
          <p:cNvPr id="47" name="Imagem 46" descr="Uma imagem contendo Logotipo&#10;&#10;Descrição gerada automaticamente">
            <a:extLst>
              <a:ext uri="{FF2B5EF4-FFF2-40B4-BE49-F238E27FC236}">
                <a16:creationId xmlns:a16="http://schemas.microsoft.com/office/drawing/2014/main" id="{777A1C5A-1626-AE66-5857-372F7E2E168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901" y="8298362"/>
            <a:ext cx="1310458" cy="1310458"/>
          </a:xfrm>
          <a:prstGeom prst="rect">
            <a:avLst/>
          </a:prstGeom>
        </p:spPr>
      </p:pic>
      <p:pic>
        <p:nvPicPr>
          <p:cNvPr id="48" name="Imagem 47" descr="Uma imagem contendo Logotipo&#10;&#10;Descrição gerada automaticamente">
            <a:extLst>
              <a:ext uri="{FF2B5EF4-FFF2-40B4-BE49-F238E27FC236}">
                <a16:creationId xmlns:a16="http://schemas.microsoft.com/office/drawing/2014/main" id="{4C66B1E9-DA80-F2BE-7444-E83C09E7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86" y="8298362"/>
            <a:ext cx="1310458" cy="1310458"/>
          </a:xfrm>
          <a:prstGeom prst="rect">
            <a:avLst/>
          </a:prstGeom>
        </p:spPr>
      </p:pic>
      <p:pic>
        <p:nvPicPr>
          <p:cNvPr id="49" name="Imagem 48" descr="Uma imagem contendo Logotipo&#10;&#10;Descrição gerada automaticamente">
            <a:extLst>
              <a:ext uri="{FF2B5EF4-FFF2-40B4-BE49-F238E27FC236}">
                <a16:creationId xmlns:a16="http://schemas.microsoft.com/office/drawing/2014/main" id="{6AFBDD50-7691-642C-17AC-A0C7BAA5440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50" y="6328973"/>
            <a:ext cx="1310458" cy="1310458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418F3D50-9E38-43E8-56A3-584E712430F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7" y="5676279"/>
            <a:ext cx="1305387" cy="1305387"/>
          </a:xfrm>
          <a:prstGeom prst="rect">
            <a:avLst/>
          </a:prstGeom>
        </p:spPr>
      </p:pic>
      <p:pic>
        <p:nvPicPr>
          <p:cNvPr id="51" name="Imagem 50" descr="Logotipo&#10;&#10;Descrição gerada automaticamente">
            <a:extLst>
              <a:ext uri="{FF2B5EF4-FFF2-40B4-BE49-F238E27FC236}">
                <a16:creationId xmlns:a16="http://schemas.microsoft.com/office/drawing/2014/main" id="{0186C6CE-F9F2-EF70-075F-D8A5CC850D6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" y="4254050"/>
            <a:ext cx="1305387" cy="1305387"/>
          </a:xfrm>
          <a:prstGeom prst="rect">
            <a:avLst/>
          </a:prstGeom>
        </p:spPr>
      </p:pic>
      <p:pic>
        <p:nvPicPr>
          <p:cNvPr id="52" name="Imagem 51" descr="Logotipo&#10;&#10;Descrição gerada automaticamente">
            <a:extLst>
              <a:ext uri="{FF2B5EF4-FFF2-40B4-BE49-F238E27FC236}">
                <a16:creationId xmlns:a16="http://schemas.microsoft.com/office/drawing/2014/main" id="{E3EFB183-6BA5-29F5-F918-3A7286F5DE5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7" y="7745454"/>
            <a:ext cx="1305387" cy="1305387"/>
          </a:xfrm>
          <a:prstGeom prst="rect">
            <a:avLst/>
          </a:prstGeom>
        </p:spPr>
      </p:pic>
      <p:pic>
        <p:nvPicPr>
          <p:cNvPr id="53" name="Imagem 52" descr="Logotipo&#10;&#10;Descrição gerada automaticamente">
            <a:extLst>
              <a:ext uri="{FF2B5EF4-FFF2-40B4-BE49-F238E27FC236}">
                <a16:creationId xmlns:a16="http://schemas.microsoft.com/office/drawing/2014/main" id="{7518DADB-5E6B-BB46-EB59-3838077C3CB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42" y="7275117"/>
            <a:ext cx="1305387" cy="1305387"/>
          </a:xfrm>
          <a:prstGeom prst="rect">
            <a:avLst/>
          </a:prstGeom>
        </p:spPr>
      </p:pic>
      <p:pic>
        <p:nvPicPr>
          <p:cNvPr id="54" name="Imagem 53" descr="Logotipo&#10;&#10;Descrição gerada automaticamente">
            <a:extLst>
              <a:ext uri="{FF2B5EF4-FFF2-40B4-BE49-F238E27FC236}">
                <a16:creationId xmlns:a16="http://schemas.microsoft.com/office/drawing/2014/main" id="{085513FA-C14E-57F9-532D-C2DD39E68B3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01" y="4153600"/>
            <a:ext cx="1305387" cy="1305387"/>
          </a:xfrm>
          <a:prstGeom prst="rect">
            <a:avLst/>
          </a:prstGeom>
        </p:spPr>
      </p:pic>
      <p:pic>
        <p:nvPicPr>
          <p:cNvPr id="66" name="Imagem 65" descr="Logotipo&#10;&#10;Descrição gerada automaticamente">
            <a:extLst>
              <a:ext uri="{FF2B5EF4-FFF2-40B4-BE49-F238E27FC236}">
                <a16:creationId xmlns:a16="http://schemas.microsoft.com/office/drawing/2014/main" id="{5452CE34-BA7F-D86D-DE46-B5D4EBE2B28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51" y="4765254"/>
            <a:ext cx="1305387" cy="1305387"/>
          </a:xfrm>
          <a:prstGeom prst="rect">
            <a:avLst/>
          </a:prstGeom>
        </p:spPr>
      </p:pic>
      <p:pic>
        <p:nvPicPr>
          <p:cNvPr id="68" name="Imagem 67" descr="Logotipo&#10;&#10;Descrição gerada automaticamente">
            <a:extLst>
              <a:ext uri="{FF2B5EF4-FFF2-40B4-BE49-F238E27FC236}">
                <a16:creationId xmlns:a16="http://schemas.microsoft.com/office/drawing/2014/main" id="{85ACD202-6AB1-41E2-2C4B-20EB6F4F03F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43" y="6992975"/>
            <a:ext cx="1305387" cy="1305387"/>
          </a:xfrm>
          <a:prstGeom prst="rect">
            <a:avLst/>
          </a:prstGeom>
        </p:spPr>
      </p:pic>
      <p:pic>
        <p:nvPicPr>
          <p:cNvPr id="69" name="Imagem 68" descr="Logotipo&#10;&#10;Descrição gerada automaticamente">
            <a:extLst>
              <a:ext uri="{FF2B5EF4-FFF2-40B4-BE49-F238E27FC236}">
                <a16:creationId xmlns:a16="http://schemas.microsoft.com/office/drawing/2014/main" id="{833C4C91-AE99-1286-080B-1F2EF0EF4B9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873" y="7833823"/>
            <a:ext cx="1305387" cy="1305387"/>
          </a:xfrm>
          <a:prstGeom prst="rect">
            <a:avLst/>
          </a:prstGeom>
        </p:spPr>
      </p:pic>
      <p:pic>
        <p:nvPicPr>
          <p:cNvPr id="70" name="Imagem 69" descr="Logotipo&#10;&#10;Descrição gerada automaticamente">
            <a:extLst>
              <a:ext uri="{FF2B5EF4-FFF2-40B4-BE49-F238E27FC236}">
                <a16:creationId xmlns:a16="http://schemas.microsoft.com/office/drawing/2014/main" id="{F19009EA-7621-6A7F-600B-60612980147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31" y="5979343"/>
            <a:ext cx="1305387" cy="1305387"/>
          </a:xfrm>
          <a:prstGeom prst="rect">
            <a:avLst/>
          </a:prstGeom>
        </p:spPr>
      </p:pic>
      <p:pic>
        <p:nvPicPr>
          <p:cNvPr id="71" name="Imagem 70" descr="Logotipo&#10;&#10;Descrição gerada automaticamente">
            <a:extLst>
              <a:ext uri="{FF2B5EF4-FFF2-40B4-BE49-F238E27FC236}">
                <a16:creationId xmlns:a16="http://schemas.microsoft.com/office/drawing/2014/main" id="{28DB1E1F-898A-1E74-00A3-44137C72ED0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051" y="3723037"/>
            <a:ext cx="1305387" cy="1305387"/>
          </a:xfrm>
          <a:prstGeom prst="rect">
            <a:avLst/>
          </a:prstGeom>
        </p:spPr>
      </p:pic>
      <p:pic>
        <p:nvPicPr>
          <p:cNvPr id="72" name="Imagem 71" descr="Logotipo&#10;&#10;Descrição gerada automaticamente">
            <a:extLst>
              <a:ext uri="{FF2B5EF4-FFF2-40B4-BE49-F238E27FC236}">
                <a16:creationId xmlns:a16="http://schemas.microsoft.com/office/drawing/2014/main" id="{AE92A9B3-CC99-EFEC-5CB0-FB585DADB29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786" y="6704837"/>
            <a:ext cx="1305387" cy="1305387"/>
          </a:xfrm>
          <a:prstGeom prst="rect">
            <a:avLst/>
          </a:prstGeom>
        </p:spPr>
      </p:pic>
      <p:pic>
        <p:nvPicPr>
          <p:cNvPr id="73" name="Imagem 72" descr="Logotipo&#10;&#10;Descrição gerada automaticamente">
            <a:extLst>
              <a:ext uri="{FF2B5EF4-FFF2-40B4-BE49-F238E27FC236}">
                <a16:creationId xmlns:a16="http://schemas.microsoft.com/office/drawing/2014/main" id="{FC25E7F7-7720-4C88-11A7-8FE5E810E97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31" y="8398147"/>
            <a:ext cx="1305387" cy="1305387"/>
          </a:xfrm>
          <a:prstGeom prst="rect">
            <a:avLst/>
          </a:prstGeom>
        </p:spPr>
      </p:pic>
      <p:pic>
        <p:nvPicPr>
          <p:cNvPr id="74" name="Imagem 73" descr="Logotipo&#10;&#10;Descrição gerada automaticamente">
            <a:extLst>
              <a:ext uri="{FF2B5EF4-FFF2-40B4-BE49-F238E27FC236}">
                <a16:creationId xmlns:a16="http://schemas.microsoft.com/office/drawing/2014/main" id="{171CEBD2-1B39-9DE3-501D-01E23E425F5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52" y="4892477"/>
            <a:ext cx="1305387" cy="1305387"/>
          </a:xfrm>
          <a:prstGeom prst="rect">
            <a:avLst/>
          </a:prstGeom>
        </p:spPr>
      </p:pic>
      <p:pic>
        <p:nvPicPr>
          <p:cNvPr id="9" name="Imagem 8" descr="Uma imagem contendo placar&#10;&#10;Descrição gerada automaticamente">
            <a:extLst>
              <a:ext uri="{FF2B5EF4-FFF2-40B4-BE49-F238E27FC236}">
                <a16:creationId xmlns:a16="http://schemas.microsoft.com/office/drawing/2014/main" id="{68249606-D95E-3F65-3C06-8DBFDE07B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15" y="5339384"/>
            <a:ext cx="1677334" cy="1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84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Retire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for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necessário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destaque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você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mostrar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66" name="Triângulo 65">
            <a:extLst>
              <a:ext uri="{FF2B5EF4-FFF2-40B4-BE49-F238E27FC236}">
                <a16:creationId xmlns:a16="http://schemas.microsoft.com/office/drawing/2014/main" id="{16DDCCF1-517C-C081-A2A4-45413CBCDD52}"/>
              </a:ext>
            </a:extLst>
          </p:cNvPr>
          <p:cNvSpPr/>
          <p:nvPr/>
        </p:nvSpPr>
        <p:spPr>
          <a:xfrm rot="5400000">
            <a:off x="7541585" y="6074958"/>
            <a:ext cx="1989881" cy="27068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E0ECD51-C3F2-54EF-54F7-CDEDFEF6AEAE}"/>
              </a:ext>
            </a:extLst>
          </p:cNvPr>
          <p:cNvSpPr txBox="1"/>
          <p:nvPr/>
        </p:nvSpPr>
        <p:spPr>
          <a:xfrm>
            <a:off x="20095535" y="916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DA387214-B5DF-4085-C984-33A72ECCF7A5}"/>
              </a:ext>
            </a:extLst>
          </p:cNvPr>
          <p:cNvGrpSpPr/>
          <p:nvPr/>
        </p:nvGrpSpPr>
        <p:grpSpPr>
          <a:xfrm>
            <a:off x="1752600" y="5295900"/>
            <a:ext cx="5410200" cy="914400"/>
            <a:chOff x="2362200" y="4991101"/>
            <a:chExt cx="5410200" cy="9144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8F3A7D3-5280-4633-134D-E7C2F5E44AFA}"/>
                </a:ext>
              </a:extLst>
            </p:cNvPr>
            <p:cNvSpPr/>
            <p:nvPr/>
          </p:nvSpPr>
          <p:spPr>
            <a:xfrm>
              <a:off x="2362200" y="49911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4EA4653-B77C-6AF6-3C48-67654EF80434}"/>
                </a:ext>
              </a:extLst>
            </p:cNvPr>
            <p:cNvSpPr/>
            <p:nvPr/>
          </p:nvSpPr>
          <p:spPr>
            <a:xfrm>
              <a:off x="3486150" y="49911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E90FFB4-4D4B-E0B4-72BA-56439448C3BC}"/>
                </a:ext>
              </a:extLst>
            </p:cNvPr>
            <p:cNvSpPr/>
            <p:nvPr/>
          </p:nvSpPr>
          <p:spPr>
            <a:xfrm>
              <a:off x="4610100" y="49911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0A9C145-FE6B-DE2A-A036-177CE1B382C5}"/>
                </a:ext>
              </a:extLst>
            </p:cNvPr>
            <p:cNvSpPr/>
            <p:nvPr/>
          </p:nvSpPr>
          <p:spPr>
            <a:xfrm>
              <a:off x="5734050" y="49911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C63D17B-70E8-3205-463E-9A180BECEBA9}"/>
                </a:ext>
              </a:extLst>
            </p:cNvPr>
            <p:cNvSpPr/>
            <p:nvPr/>
          </p:nvSpPr>
          <p:spPr>
            <a:xfrm>
              <a:off x="6858000" y="49911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921DEDC7-FD25-3A88-4CC6-9DB05DB3E0EE}"/>
              </a:ext>
            </a:extLst>
          </p:cNvPr>
          <p:cNvGrpSpPr/>
          <p:nvPr/>
        </p:nvGrpSpPr>
        <p:grpSpPr>
          <a:xfrm>
            <a:off x="1752600" y="6482447"/>
            <a:ext cx="5410200" cy="914400"/>
            <a:chOff x="2362200" y="6011582"/>
            <a:chExt cx="5410200" cy="9144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2646A2C-4CC4-FB2A-638C-6A6326C215CD}"/>
                </a:ext>
              </a:extLst>
            </p:cNvPr>
            <p:cNvSpPr/>
            <p:nvPr/>
          </p:nvSpPr>
          <p:spPr>
            <a:xfrm>
              <a:off x="2362200" y="601158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AC544B7-B1A7-6B53-C226-02998F9F75B1}"/>
                </a:ext>
              </a:extLst>
            </p:cNvPr>
            <p:cNvSpPr/>
            <p:nvPr/>
          </p:nvSpPr>
          <p:spPr>
            <a:xfrm>
              <a:off x="3486150" y="601158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6F2C6DA-CF6A-7A0B-5C19-463BCD5DF7E7}"/>
                </a:ext>
              </a:extLst>
            </p:cNvPr>
            <p:cNvSpPr/>
            <p:nvPr/>
          </p:nvSpPr>
          <p:spPr>
            <a:xfrm>
              <a:off x="4610100" y="601158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FB0790F-4B4B-5689-AD55-BA2ADE510C50}"/>
                </a:ext>
              </a:extLst>
            </p:cNvPr>
            <p:cNvSpPr/>
            <p:nvPr/>
          </p:nvSpPr>
          <p:spPr>
            <a:xfrm>
              <a:off x="5734050" y="601158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B53E9F3-5570-8FAA-EC04-A138E9D74456}"/>
                </a:ext>
              </a:extLst>
            </p:cNvPr>
            <p:cNvSpPr/>
            <p:nvPr/>
          </p:nvSpPr>
          <p:spPr>
            <a:xfrm>
              <a:off x="6858000" y="601158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C432107F-F2B1-E4A8-8B3B-6971ADEE1860}"/>
              </a:ext>
            </a:extLst>
          </p:cNvPr>
          <p:cNvGrpSpPr/>
          <p:nvPr/>
        </p:nvGrpSpPr>
        <p:grpSpPr>
          <a:xfrm>
            <a:off x="1752600" y="7668993"/>
            <a:ext cx="5410200" cy="914400"/>
            <a:chOff x="2362200" y="7113381"/>
            <a:chExt cx="5410200" cy="9144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A128155-B138-F669-C3B2-81770FD50836}"/>
                </a:ext>
              </a:extLst>
            </p:cNvPr>
            <p:cNvSpPr/>
            <p:nvPr/>
          </p:nvSpPr>
          <p:spPr>
            <a:xfrm>
              <a:off x="2362200" y="711338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403CC9-D621-78C3-34CD-4A297E1D2476}"/>
                </a:ext>
              </a:extLst>
            </p:cNvPr>
            <p:cNvSpPr/>
            <p:nvPr/>
          </p:nvSpPr>
          <p:spPr>
            <a:xfrm>
              <a:off x="3486150" y="711338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AF3C66C-5AE6-9836-0910-7933EA02783E}"/>
                </a:ext>
              </a:extLst>
            </p:cNvPr>
            <p:cNvSpPr/>
            <p:nvPr/>
          </p:nvSpPr>
          <p:spPr>
            <a:xfrm>
              <a:off x="4610100" y="711338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C83C5CC-AF45-F392-587B-5330DB803B2F}"/>
                </a:ext>
              </a:extLst>
            </p:cNvPr>
            <p:cNvSpPr/>
            <p:nvPr/>
          </p:nvSpPr>
          <p:spPr>
            <a:xfrm>
              <a:off x="5734050" y="711338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244AA4D-78EF-AC9C-6140-BFAB2B1C0640}"/>
                </a:ext>
              </a:extLst>
            </p:cNvPr>
            <p:cNvSpPr/>
            <p:nvPr/>
          </p:nvSpPr>
          <p:spPr>
            <a:xfrm>
              <a:off x="6858000" y="711338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CAE1BA90-5493-1AAC-0059-8E9478E664C1}"/>
              </a:ext>
            </a:extLst>
          </p:cNvPr>
          <p:cNvGrpSpPr/>
          <p:nvPr/>
        </p:nvGrpSpPr>
        <p:grpSpPr>
          <a:xfrm>
            <a:off x="1752600" y="4109353"/>
            <a:ext cx="5410200" cy="914400"/>
            <a:chOff x="2362200" y="3924300"/>
            <a:chExt cx="5410200" cy="9144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1D59C1A-466C-2E30-9F91-6F678A6CB736}"/>
                </a:ext>
              </a:extLst>
            </p:cNvPr>
            <p:cNvSpPr/>
            <p:nvPr/>
          </p:nvSpPr>
          <p:spPr>
            <a:xfrm>
              <a:off x="2362200" y="39243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7698B29-FFAF-E063-B2A4-22F5192A73F5}"/>
                </a:ext>
              </a:extLst>
            </p:cNvPr>
            <p:cNvSpPr/>
            <p:nvPr/>
          </p:nvSpPr>
          <p:spPr>
            <a:xfrm>
              <a:off x="3486150" y="39243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54D9D48-5A03-2F11-1DC3-37718601E21C}"/>
                </a:ext>
              </a:extLst>
            </p:cNvPr>
            <p:cNvSpPr/>
            <p:nvPr/>
          </p:nvSpPr>
          <p:spPr>
            <a:xfrm>
              <a:off x="4610100" y="39243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FFACD08-CB14-7AE1-CEB3-4DA61401A62B}"/>
                </a:ext>
              </a:extLst>
            </p:cNvPr>
            <p:cNvSpPr/>
            <p:nvPr/>
          </p:nvSpPr>
          <p:spPr>
            <a:xfrm>
              <a:off x="5734050" y="39243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C48F755-5539-FFB1-B01D-843CF448102B}"/>
                </a:ext>
              </a:extLst>
            </p:cNvPr>
            <p:cNvSpPr/>
            <p:nvPr/>
          </p:nvSpPr>
          <p:spPr>
            <a:xfrm>
              <a:off x="6858000" y="39243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44AB4EF1-369C-8F98-D91D-2F898D01EB3F}"/>
              </a:ext>
            </a:extLst>
          </p:cNvPr>
          <p:cNvSpPr/>
          <p:nvPr/>
        </p:nvSpPr>
        <p:spPr>
          <a:xfrm>
            <a:off x="9910251" y="529179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0CE8086-E3FE-4A10-C381-6160BDBCB99A}"/>
              </a:ext>
            </a:extLst>
          </p:cNvPr>
          <p:cNvSpPr/>
          <p:nvPr/>
        </p:nvSpPr>
        <p:spPr>
          <a:xfrm>
            <a:off x="11034201" y="529179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9EF4A79-F86F-2D80-8685-AC4567F4BC60}"/>
              </a:ext>
            </a:extLst>
          </p:cNvPr>
          <p:cNvSpPr/>
          <p:nvPr/>
        </p:nvSpPr>
        <p:spPr>
          <a:xfrm>
            <a:off x="12158151" y="52917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0FDC471-1E01-5247-9DD6-451AB4A01FCF}"/>
              </a:ext>
            </a:extLst>
          </p:cNvPr>
          <p:cNvSpPr/>
          <p:nvPr/>
        </p:nvSpPr>
        <p:spPr>
          <a:xfrm>
            <a:off x="13282101" y="52917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1DB2CF4-4872-0405-141E-9502AABC28E7}"/>
              </a:ext>
            </a:extLst>
          </p:cNvPr>
          <p:cNvSpPr/>
          <p:nvPr/>
        </p:nvSpPr>
        <p:spPr>
          <a:xfrm>
            <a:off x="14406051" y="529179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46437A0-87FD-B74F-2A86-C4C546F26B52}"/>
              </a:ext>
            </a:extLst>
          </p:cNvPr>
          <p:cNvSpPr/>
          <p:nvPr/>
        </p:nvSpPr>
        <p:spPr>
          <a:xfrm>
            <a:off x="9910251" y="64783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9661ADB-BA9D-391A-960C-1FE7A01C68A0}"/>
              </a:ext>
            </a:extLst>
          </p:cNvPr>
          <p:cNvSpPr/>
          <p:nvPr/>
        </p:nvSpPr>
        <p:spPr>
          <a:xfrm>
            <a:off x="11034201" y="64783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CE837C2-4F3A-BBF2-0FB6-BE983733ECB9}"/>
              </a:ext>
            </a:extLst>
          </p:cNvPr>
          <p:cNvSpPr/>
          <p:nvPr/>
        </p:nvSpPr>
        <p:spPr>
          <a:xfrm>
            <a:off x="12158151" y="64783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E2D8753-A228-687C-9359-B1B3AA23F6F0}"/>
              </a:ext>
            </a:extLst>
          </p:cNvPr>
          <p:cNvSpPr/>
          <p:nvPr/>
        </p:nvSpPr>
        <p:spPr>
          <a:xfrm>
            <a:off x="13282101" y="64783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19D2308-B887-0654-6DDA-785A1C05E69F}"/>
              </a:ext>
            </a:extLst>
          </p:cNvPr>
          <p:cNvSpPr/>
          <p:nvPr/>
        </p:nvSpPr>
        <p:spPr>
          <a:xfrm>
            <a:off x="14406051" y="64783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EBF3BE4-3F7F-1F26-E7E8-6C7D6ADDF115}"/>
              </a:ext>
            </a:extLst>
          </p:cNvPr>
          <p:cNvSpPr/>
          <p:nvPr/>
        </p:nvSpPr>
        <p:spPr>
          <a:xfrm>
            <a:off x="9910251" y="766488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71A4B94-8A44-8CAF-147A-C46B10CAE36F}"/>
              </a:ext>
            </a:extLst>
          </p:cNvPr>
          <p:cNvSpPr/>
          <p:nvPr/>
        </p:nvSpPr>
        <p:spPr>
          <a:xfrm>
            <a:off x="11034201" y="766488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4DE5CD5-7435-EDCB-A982-B9BCFFE716E4}"/>
              </a:ext>
            </a:extLst>
          </p:cNvPr>
          <p:cNvSpPr/>
          <p:nvPr/>
        </p:nvSpPr>
        <p:spPr>
          <a:xfrm>
            <a:off x="12158151" y="766488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ACEB2E8-F92F-07E7-EAAC-0B9089741303}"/>
              </a:ext>
            </a:extLst>
          </p:cNvPr>
          <p:cNvSpPr/>
          <p:nvPr/>
        </p:nvSpPr>
        <p:spPr>
          <a:xfrm>
            <a:off x="13282101" y="766488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E811FA8-AA3D-B7D7-B8A5-A67251BC3871}"/>
              </a:ext>
            </a:extLst>
          </p:cNvPr>
          <p:cNvSpPr/>
          <p:nvPr/>
        </p:nvSpPr>
        <p:spPr>
          <a:xfrm>
            <a:off x="14406051" y="766488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A9BC117-78DE-0347-3E68-18812A6F37D3}"/>
              </a:ext>
            </a:extLst>
          </p:cNvPr>
          <p:cNvSpPr/>
          <p:nvPr/>
        </p:nvSpPr>
        <p:spPr>
          <a:xfrm>
            <a:off x="9910251" y="410524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85A7302-71C1-B32A-0E4C-17F19242B21E}"/>
              </a:ext>
            </a:extLst>
          </p:cNvPr>
          <p:cNvSpPr/>
          <p:nvPr/>
        </p:nvSpPr>
        <p:spPr>
          <a:xfrm>
            <a:off x="11034201" y="410524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0CCC236-0034-BCD9-52D4-386C2D70B6D3}"/>
              </a:ext>
            </a:extLst>
          </p:cNvPr>
          <p:cNvSpPr/>
          <p:nvPr/>
        </p:nvSpPr>
        <p:spPr>
          <a:xfrm>
            <a:off x="12158151" y="410524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C49D5AF-FA62-E3B1-558C-663FFC669FF8}"/>
              </a:ext>
            </a:extLst>
          </p:cNvPr>
          <p:cNvSpPr/>
          <p:nvPr/>
        </p:nvSpPr>
        <p:spPr>
          <a:xfrm>
            <a:off x="13282101" y="410524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534F20D-1B1B-5BE4-3568-59EEF4CAC6BE}"/>
              </a:ext>
            </a:extLst>
          </p:cNvPr>
          <p:cNvSpPr/>
          <p:nvPr/>
        </p:nvSpPr>
        <p:spPr>
          <a:xfrm>
            <a:off x="14406051" y="410524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189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Retire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for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necessário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destaque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você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mostrar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10210136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47DCE-9463-7D45-7B5F-986B1769B164}"/>
              </a:ext>
            </a:extLst>
          </p:cNvPr>
          <p:cNvSpPr/>
          <p:nvPr/>
        </p:nvSpPr>
        <p:spPr>
          <a:xfrm>
            <a:off x="8001000" y="3924300"/>
            <a:ext cx="1981200" cy="556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Retire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for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necessário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destaque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você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mostrar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A7E98D-75F9-2E84-62F3-47A68EDA2015}"/>
              </a:ext>
            </a:extLst>
          </p:cNvPr>
          <p:cNvSpPr txBox="1"/>
          <p:nvPr/>
        </p:nvSpPr>
        <p:spPr>
          <a:xfrm>
            <a:off x="8341165" y="3924300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30725493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919717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CONTRASTE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Retire o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for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necessário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destaque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você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quer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mostrar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15670290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070666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ATRIBUTOS PRÉ-ATENTIVOS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tendem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ser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atraídos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pelo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está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diferente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no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22026520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608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ATRIBUTOS PRÉ-ATENTIVOS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Nossos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tendem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a ser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atraídos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pelo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que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está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diferente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no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grupo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610971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F0533-6906-8459-8198-7ED6C077EA80}"/>
              </a:ext>
            </a:extLst>
          </p:cNvPr>
          <p:cNvSpPr txBox="1"/>
          <p:nvPr/>
        </p:nvSpPr>
        <p:spPr>
          <a:xfrm>
            <a:off x="15849600" y="7200900"/>
            <a:ext cx="188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Houve ruptura do item </a:t>
            </a:r>
            <a:r>
              <a:rPr lang="pt-BR" dirty="0" err="1"/>
              <a:t>B</a:t>
            </a:r>
            <a:r>
              <a:rPr lang="pt-BR" dirty="0"/>
              <a:t> em lojas grandes no TRI2</a:t>
            </a:r>
          </a:p>
        </p:txBody>
      </p:sp>
    </p:spTree>
    <p:extLst>
      <p:ext uri="{BB962C8B-B14F-4D97-AF65-F5344CB8AC3E}">
        <p14:creationId xmlns:p14="http://schemas.microsoft.com/office/powerpoint/2010/main" val="20864235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COR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Cores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podem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ser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usadas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destacar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parte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texto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/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gráfico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F0533-6906-8459-8198-7ED6C077EA80}"/>
              </a:ext>
            </a:extLst>
          </p:cNvPr>
          <p:cNvSpPr txBox="1"/>
          <p:nvPr/>
        </p:nvSpPr>
        <p:spPr>
          <a:xfrm>
            <a:off x="15849600" y="72009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Houve </a:t>
            </a:r>
            <a:r>
              <a:rPr lang="pt-BR" b="1" dirty="0">
                <a:solidFill>
                  <a:srgbClr val="C00000"/>
                </a:solidFill>
              </a:rPr>
              <a:t>ruptura</a:t>
            </a:r>
            <a:r>
              <a:rPr lang="pt-BR" dirty="0"/>
              <a:t> do item </a:t>
            </a:r>
            <a:r>
              <a:rPr lang="pt-BR" dirty="0" err="1"/>
              <a:t>B</a:t>
            </a:r>
            <a:r>
              <a:rPr lang="pt-BR" dirty="0"/>
              <a:t> em lojas grandes no </a:t>
            </a:r>
            <a:r>
              <a:rPr lang="pt-BR" b="1" dirty="0">
                <a:solidFill>
                  <a:srgbClr val="C00000"/>
                </a:solidFill>
              </a:rPr>
              <a:t>TRI2</a:t>
            </a:r>
            <a:endParaRPr lang="pt-BR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3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SEUS DADOS NÃO PODEM CONFUNDIR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Qual dos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dois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gráficos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apresenta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crescimento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612657"/>
              </p:ext>
            </p:extLst>
          </p:nvPr>
        </p:nvGraphicFramePr>
        <p:xfrm>
          <a:off x="2857500" y="384810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B1F1A3A-454B-4625-9AA8-836CD0E67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52488"/>
              </p:ext>
            </p:extLst>
          </p:nvPr>
        </p:nvGraphicFramePr>
        <p:xfrm>
          <a:off x="10096500" y="386715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7587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TAMANHO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Da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mesma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forma que as cores,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tamanhos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também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dão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destaque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F0533-6906-8459-8198-7ED6C077EA80}"/>
              </a:ext>
            </a:extLst>
          </p:cNvPr>
          <p:cNvSpPr txBox="1"/>
          <p:nvPr/>
        </p:nvSpPr>
        <p:spPr>
          <a:xfrm>
            <a:off x="15849600" y="72009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Houve </a:t>
            </a:r>
            <a:r>
              <a:rPr lang="pt-BR" sz="2200" b="1" dirty="0">
                <a:solidFill>
                  <a:srgbClr val="C00000"/>
                </a:solidFill>
              </a:rPr>
              <a:t>ruptura</a:t>
            </a:r>
            <a:r>
              <a:rPr lang="pt-BR" dirty="0"/>
              <a:t> do item </a:t>
            </a:r>
            <a:r>
              <a:rPr lang="pt-BR" dirty="0" err="1"/>
              <a:t>B</a:t>
            </a:r>
            <a:r>
              <a:rPr lang="pt-BR" dirty="0"/>
              <a:t> em lojas grandes no </a:t>
            </a:r>
            <a:r>
              <a:rPr lang="pt-BR" sz="2200" b="1" dirty="0">
                <a:solidFill>
                  <a:srgbClr val="C00000"/>
                </a:solidFill>
              </a:rPr>
              <a:t>TRI2</a:t>
            </a:r>
          </a:p>
        </p:txBody>
      </p:sp>
    </p:spTree>
    <p:extLst>
      <p:ext uri="{BB962C8B-B14F-4D97-AF65-F5344CB8AC3E}">
        <p14:creationId xmlns:p14="http://schemas.microsoft.com/office/powerpoint/2010/main" val="14507225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ALINHAMENTO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alinhamento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torna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o visual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“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amigável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”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olhos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F0533-6906-8459-8198-7ED6C077EA80}"/>
              </a:ext>
            </a:extLst>
          </p:cNvPr>
          <p:cNvSpPr txBox="1"/>
          <p:nvPr/>
        </p:nvSpPr>
        <p:spPr>
          <a:xfrm>
            <a:off x="15927110" y="7500491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Houve </a:t>
            </a:r>
            <a:r>
              <a:rPr lang="pt-BR" sz="2200" b="1" dirty="0">
                <a:solidFill>
                  <a:srgbClr val="C00000"/>
                </a:solidFill>
              </a:rPr>
              <a:t>ruptura</a:t>
            </a:r>
            <a:r>
              <a:rPr lang="pt-BR" dirty="0"/>
              <a:t> do item </a:t>
            </a:r>
            <a:r>
              <a:rPr lang="pt-BR" dirty="0" err="1"/>
              <a:t>B</a:t>
            </a:r>
            <a:r>
              <a:rPr lang="pt-BR" dirty="0"/>
              <a:t> em lojas grandes no </a:t>
            </a:r>
            <a:r>
              <a:rPr lang="pt-BR" sz="2200" b="1" dirty="0">
                <a:solidFill>
                  <a:srgbClr val="C00000"/>
                </a:solidFill>
              </a:rPr>
              <a:t>TRI2</a:t>
            </a:r>
          </a:p>
        </p:txBody>
      </p:sp>
    </p:spTree>
    <p:extLst>
      <p:ext uri="{BB962C8B-B14F-4D97-AF65-F5344CB8AC3E}">
        <p14:creationId xmlns:p14="http://schemas.microsoft.com/office/powerpoint/2010/main" val="35054957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/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924300"/>
            <a:ext cx="1447800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/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“PENSE COMO UM DESIGNER”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Faça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tudo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tornar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seu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visual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fácil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possível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compreender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5052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420600" y="4686300"/>
            <a:ext cx="1447800" cy="14859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924299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F0533-6906-8459-8198-7ED6C077EA80}"/>
              </a:ext>
            </a:extLst>
          </p:cNvPr>
          <p:cNvSpPr txBox="1"/>
          <p:nvPr/>
        </p:nvSpPr>
        <p:spPr>
          <a:xfrm>
            <a:off x="15927110" y="7500491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Houve </a:t>
            </a:r>
            <a:r>
              <a:rPr lang="pt-BR" sz="2200" b="1" dirty="0">
                <a:solidFill>
                  <a:srgbClr val="C00000"/>
                </a:solidFill>
              </a:rPr>
              <a:t>ruptura</a:t>
            </a:r>
            <a:r>
              <a:rPr lang="pt-BR" dirty="0"/>
              <a:t> do item </a:t>
            </a:r>
            <a:r>
              <a:rPr lang="pt-BR" dirty="0" err="1"/>
              <a:t>B</a:t>
            </a:r>
            <a:r>
              <a:rPr lang="pt-BR" dirty="0"/>
              <a:t> em lojas grandes no </a:t>
            </a:r>
            <a:r>
              <a:rPr lang="pt-BR" sz="2200" b="1" dirty="0">
                <a:solidFill>
                  <a:srgbClr val="C00000"/>
                </a:solidFill>
              </a:rPr>
              <a:t>TRI2</a:t>
            </a:r>
          </a:p>
        </p:txBody>
      </p:sp>
    </p:spTree>
    <p:extLst>
      <p:ext uri="{BB962C8B-B14F-4D97-AF65-F5344CB8AC3E}">
        <p14:creationId xmlns:p14="http://schemas.microsoft.com/office/powerpoint/2010/main" val="42168914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663893"/>
            <a:ext cx="1447800" cy="2508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937068"/>
              </p:ext>
            </p:extLst>
          </p:nvPr>
        </p:nvGraphicFramePr>
        <p:xfrm>
          <a:off x="10363200" y="3440839"/>
          <a:ext cx="7031154" cy="307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535078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“PENSE COMO UM DESIGNER”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Faça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tudo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tornar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seu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visual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fácil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possível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compreender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/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3147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268200" y="4457700"/>
            <a:ext cx="1600200" cy="1714500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663894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F0533-6906-8459-8198-7ED6C077EA80}"/>
              </a:ext>
            </a:extLst>
          </p:cNvPr>
          <p:cNvSpPr txBox="1"/>
          <p:nvPr/>
        </p:nvSpPr>
        <p:spPr>
          <a:xfrm>
            <a:off x="15927110" y="7500491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Houve </a:t>
            </a:r>
            <a:r>
              <a:rPr lang="pt-BR" sz="2200" b="1" dirty="0">
                <a:solidFill>
                  <a:srgbClr val="C00000"/>
                </a:solidFill>
              </a:rPr>
              <a:t>ruptura</a:t>
            </a:r>
            <a:r>
              <a:rPr lang="pt-BR" dirty="0"/>
              <a:t> do item </a:t>
            </a:r>
            <a:r>
              <a:rPr lang="pt-BR" dirty="0" err="1"/>
              <a:t>B</a:t>
            </a:r>
            <a:r>
              <a:rPr lang="pt-BR" dirty="0"/>
              <a:t> em lojas grandes no </a:t>
            </a:r>
            <a:r>
              <a:rPr lang="pt-BR" sz="2200" b="1" dirty="0">
                <a:solidFill>
                  <a:srgbClr val="C00000"/>
                </a:solidFill>
              </a:rPr>
              <a:t>TRI2</a:t>
            </a:r>
          </a:p>
        </p:txBody>
      </p:sp>
    </p:spTree>
    <p:extLst>
      <p:ext uri="{BB962C8B-B14F-4D97-AF65-F5344CB8AC3E}">
        <p14:creationId xmlns:p14="http://schemas.microsoft.com/office/powerpoint/2010/main" val="1652235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0A4560C-34D7-42F2-0474-3DA7F2C11FF8}"/>
              </a:ext>
            </a:extLst>
          </p:cNvPr>
          <p:cNvSpPr/>
          <p:nvPr/>
        </p:nvSpPr>
        <p:spPr>
          <a:xfrm>
            <a:off x="15622310" y="3663893"/>
            <a:ext cx="1447800" cy="2508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5EC732-38F9-D936-28E7-CFF1E9271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011714"/>
              </p:ext>
            </p:extLst>
          </p:nvPr>
        </p:nvGraphicFramePr>
        <p:xfrm>
          <a:off x="10363200" y="3440839"/>
          <a:ext cx="7031154" cy="286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458EC6-2DB6-A19B-85AB-0DC19DD40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820852"/>
              </p:ext>
            </p:extLst>
          </p:nvPr>
        </p:nvGraphicFramePr>
        <p:xfrm>
          <a:off x="893646" y="3440839"/>
          <a:ext cx="9317154" cy="65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“PENSE COMO UM DESIGNER”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Faça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tudo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para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tornar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seu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visual o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fácil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possível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de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compreender</a:t>
            </a:r>
            <a:endParaRPr lang="en-US" sz="4500" dirty="0">
              <a:solidFill>
                <a:srgbClr val="072D4D"/>
              </a:solidFill>
              <a:latin typeface="Big Shoulders Display Bold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EC65574-95CE-4102-B9C1-73055F1F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846380"/>
              </p:ext>
            </p:extLst>
          </p:nvPr>
        </p:nvGraphicFramePr>
        <p:xfrm>
          <a:off x="10363200" y="6515100"/>
          <a:ext cx="703115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DFF37F22-A2F8-F0DC-FAD1-70191ACA1DE9}"/>
              </a:ext>
            </a:extLst>
          </p:cNvPr>
          <p:cNvSpPr/>
          <p:nvPr/>
        </p:nvSpPr>
        <p:spPr>
          <a:xfrm>
            <a:off x="3314700" y="6172200"/>
            <a:ext cx="2209800" cy="3313249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C5BDA37-DFF4-F4AA-EF63-701248C96351}"/>
              </a:ext>
            </a:extLst>
          </p:cNvPr>
          <p:cNvSpPr/>
          <p:nvPr/>
        </p:nvSpPr>
        <p:spPr>
          <a:xfrm>
            <a:off x="12268200" y="4457699"/>
            <a:ext cx="1600200" cy="1849853"/>
          </a:xfrm>
          <a:prstGeom prst="roundRect">
            <a:avLst>
              <a:gd name="adj" fmla="val 1004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0CCE0A-4B41-79B2-448D-79E66C85A8E0}"/>
              </a:ext>
            </a:extLst>
          </p:cNvPr>
          <p:cNvSpPr txBox="1"/>
          <p:nvPr/>
        </p:nvSpPr>
        <p:spPr>
          <a:xfrm>
            <a:off x="15695775" y="3663894"/>
            <a:ext cx="13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PROJEÇÃO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F0533-6906-8459-8198-7ED6C077EA80}"/>
              </a:ext>
            </a:extLst>
          </p:cNvPr>
          <p:cNvSpPr txBox="1"/>
          <p:nvPr/>
        </p:nvSpPr>
        <p:spPr>
          <a:xfrm>
            <a:off x="15927110" y="7500491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Houve </a:t>
            </a:r>
            <a:r>
              <a:rPr lang="pt-BR" sz="2200" b="1" dirty="0">
                <a:solidFill>
                  <a:srgbClr val="C00000"/>
                </a:solidFill>
              </a:rPr>
              <a:t>ruptura</a:t>
            </a:r>
            <a:r>
              <a:rPr lang="pt-BR" dirty="0"/>
              <a:t> do item </a:t>
            </a:r>
            <a:r>
              <a:rPr lang="pt-BR" dirty="0" err="1"/>
              <a:t>B</a:t>
            </a:r>
            <a:r>
              <a:rPr lang="pt-BR" dirty="0"/>
              <a:t> em lojas grandes no </a:t>
            </a:r>
            <a:r>
              <a:rPr lang="pt-BR" sz="2200" b="1" dirty="0">
                <a:solidFill>
                  <a:srgbClr val="C00000"/>
                </a:solidFill>
              </a:rPr>
              <a:t>TRI2</a:t>
            </a:r>
          </a:p>
        </p:txBody>
      </p:sp>
    </p:spTree>
    <p:extLst>
      <p:ext uri="{BB962C8B-B14F-4D97-AF65-F5344CB8AC3E}">
        <p14:creationId xmlns:p14="http://schemas.microsoft.com/office/powerpoint/2010/main" val="261903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SEUS DADOS NÃO PODEM CONFUNDIR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1695BC2-B902-A5DD-8A4B-A17E9F238F9C}"/>
              </a:ext>
            </a:extLst>
          </p:cNvPr>
          <p:cNvSpPr txBox="1"/>
          <p:nvPr/>
        </p:nvSpPr>
        <p:spPr>
          <a:xfrm>
            <a:off x="893646" y="2247900"/>
            <a:ext cx="17012988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Qual dos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dois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gráficos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apresenta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um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maior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 </a:t>
            </a:r>
            <a:r>
              <a:rPr lang="en-US" sz="4500" dirty="0" err="1">
                <a:solidFill>
                  <a:srgbClr val="072D4D"/>
                </a:solidFill>
                <a:latin typeface="Big Shoulders Display Bold"/>
              </a:rPr>
              <a:t>crescimento</a:t>
            </a:r>
            <a:r>
              <a:rPr lang="en-US" sz="4500" dirty="0">
                <a:solidFill>
                  <a:srgbClr val="072D4D"/>
                </a:solidFill>
                <a:latin typeface="Big Shoulders Display Bold"/>
              </a:rPr>
              <a:t>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8DE7C6-E08F-AEBB-20CF-82CEB0DF2FEA}"/>
              </a:ext>
            </a:extLst>
          </p:cNvPr>
          <p:cNvGraphicFramePr/>
          <p:nvPr/>
        </p:nvGraphicFramePr>
        <p:xfrm>
          <a:off x="2857500" y="384810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B1F1A3A-454B-4625-9AA8-836CD0E6714A}"/>
              </a:ext>
            </a:extLst>
          </p:cNvPr>
          <p:cNvGraphicFramePr/>
          <p:nvPr/>
        </p:nvGraphicFramePr>
        <p:xfrm>
          <a:off x="10096500" y="3867150"/>
          <a:ext cx="5334000" cy="53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3679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. Conceitos básicos de apresentação de dados" id="{CDE6E474-5251-FE40-9123-5045635B4F0A}" vid="{3922EAFC-2175-F64B-887B-E745642C069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309</TotalTime>
  <Words>2672</Words>
  <Application>Microsoft Macintosh PowerPoint</Application>
  <PresentationFormat>Personalizar</PresentationFormat>
  <Paragraphs>812</Paragraphs>
  <Slides>84</Slides>
  <Notes>84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84</vt:i4>
      </vt:variant>
    </vt:vector>
  </HeadingPairs>
  <TitlesOfParts>
    <vt:vector size="89" baseType="lpstr">
      <vt:lpstr>Big Shoulders Display Bold</vt:lpstr>
      <vt:lpstr>Calibri</vt:lpstr>
      <vt:lpstr>Arial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Leal</dc:creator>
  <cp:lastModifiedBy>Lucas Leal</cp:lastModifiedBy>
  <cp:revision>3</cp:revision>
  <dcterms:created xsi:type="dcterms:W3CDTF">2022-06-04T16:32:52Z</dcterms:created>
  <dcterms:modified xsi:type="dcterms:W3CDTF">2022-06-05T15:13:26Z</dcterms:modified>
  <dc:identifier>DAExEKVsRbk</dc:identifier>
</cp:coreProperties>
</file>