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0"/>
    <p:restoredTop sz="94697"/>
  </p:normalViewPr>
  <p:slideViewPr>
    <p:cSldViewPr snapToGrid="0" snapToObjects="1">
      <p:cViewPr>
        <p:scale>
          <a:sx n="110" d="100"/>
          <a:sy n="110" d="100"/>
        </p:scale>
        <p:origin x="384" y="-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3753-A4AC-D14E-8E88-6BDCB3C42CB1}" type="datetimeFigureOut">
              <a:rPr lang="en-US" smtClean="0"/>
              <a:t>8/21/19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2C41-9B89-714C-958B-FCDA6BD472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3753-A4AC-D14E-8E88-6BDCB3C42CB1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2C41-9B89-714C-958B-FCDA6BD47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3753-A4AC-D14E-8E88-6BDCB3C42CB1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2C41-9B89-714C-958B-FCDA6BD47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3753-A4AC-D14E-8E88-6BDCB3C42CB1}" type="datetimeFigureOut">
              <a:rPr lang="en-US" smtClean="0"/>
              <a:t>8/21/19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2C41-9B89-714C-958B-FCDA6BD47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3753-A4AC-D14E-8E88-6BDCB3C42CB1}" type="datetimeFigureOut">
              <a:rPr lang="en-US" smtClean="0"/>
              <a:t>8/21/19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2C41-9B89-714C-958B-FCDA6BD472A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3753-A4AC-D14E-8E88-6BDCB3C42CB1}" type="datetimeFigureOut">
              <a:rPr lang="en-US" smtClean="0"/>
              <a:t>8/21/19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2C41-9B89-714C-958B-FCDA6BD47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3753-A4AC-D14E-8E88-6BDCB3C42CB1}" type="datetimeFigureOut">
              <a:rPr lang="en-US" smtClean="0"/>
              <a:t>8/21/19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2C41-9B89-714C-958B-FCDA6BD472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3753-A4AC-D14E-8E88-6BDCB3C42CB1}" type="datetimeFigureOut">
              <a:rPr lang="en-US" smtClean="0"/>
              <a:t>8/21/19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2C41-9B89-714C-958B-FCDA6BD47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3753-A4AC-D14E-8E88-6BDCB3C42CB1}" type="datetimeFigureOut">
              <a:rPr lang="en-US" smtClean="0"/>
              <a:t>8/21/19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2C41-9B89-714C-958B-FCDA6BD47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43753-A4AC-D14E-8E88-6BDCB3C42CB1}" type="datetimeFigureOut">
              <a:rPr lang="en-US" smtClean="0"/>
              <a:t>8/21/19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2C41-9B89-714C-958B-FCDA6BD47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FF43753-A4AC-D14E-8E88-6BDCB3C42CB1}" type="datetimeFigureOut">
              <a:rPr lang="en-US" smtClean="0"/>
              <a:t>8/21/19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B2C41-9B89-714C-958B-FCDA6BD472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FF43753-A4AC-D14E-8E88-6BDCB3C42CB1}" type="datetimeFigureOut">
              <a:rPr lang="en-US" smtClean="0"/>
              <a:t>8/21/19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A9B2C41-9B89-714C-958B-FCDA6BD47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9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MODULE 1 REVIEW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veja</a:t>
            </a:r>
            <a:r>
              <a:rPr lang="en-US" dirty="0" smtClean="0"/>
              <a:t> </a:t>
            </a:r>
            <a:r>
              <a:rPr lang="en-US" dirty="0" err="1" smtClean="0"/>
              <a:t>isso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759" y="2326487"/>
            <a:ext cx="4201611" cy="4182937"/>
          </a:xfrm>
        </p:spPr>
      </p:pic>
    </p:spTree>
    <p:extLst>
      <p:ext uri="{BB962C8B-B14F-4D97-AF65-F5344CB8AC3E}">
        <p14:creationId xmlns:p14="http://schemas.microsoft.com/office/powerpoint/2010/main" val="5414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531" y="686900"/>
            <a:ext cx="11458937" cy="118872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LOOK LIKE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to look like (someone; something) - </a:t>
            </a:r>
            <a:r>
              <a:rPr lang="en-US" sz="20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parecer</a:t>
            </a:r>
            <a:r>
              <a:rPr lang="en-US" sz="20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visualmente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fisicamente</a:t>
            </a:r>
            <a:r>
              <a:rPr lang="en-US" sz="2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531" y="2199191"/>
            <a:ext cx="11458937" cy="23033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EXAMPLES: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Katrina </a:t>
            </a:r>
            <a:r>
              <a:rPr lang="en-US" sz="14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LOOKS LIKE 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her mother. 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Katrina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parece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com a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mãe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dela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 </a:t>
            </a:r>
            <a:r>
              <a:rPr lang="en-US" sz="14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USED TO LOOK  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lot </a:t>
            </a:r>
            <a:r>
              <a:rPr lang="en-US" sz="14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LIKE 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my brother before I gained weight.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parecia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muito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com meu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irmão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antes que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engordei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If you dye your hair black, you </a:t>
            </a:r>
            <a:r>
              <a:rPr lang="en-US" sz="14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WILL LOOK LIKE 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zombie. 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você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pintar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seu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cabelo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preto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você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vai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parecer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um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zumbi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When Freddy was born, he </a:t>
            </a:r>
            <a:r>
              <a:rPr lang="en-US" sz="14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LOOKED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exactly </a:t>
            </a:r>
            <a:r>
              <a:rPr lang="en-US" sz="14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LIKE 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his brother. Now, he </a:t>
            </a:r>
            <a:r>
              <a:rPr lang="en-US" sz="14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LOOKS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more </a:t>
            </a:r>
            <a:r>
              <a:rPr lang="en-US" sz="14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LIKE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his father.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Quando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o Freddy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nasceu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ele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parecia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exatamente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com o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irmão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dele. Agora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ele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parece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mais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com o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pai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dele</a:t>
            </a:r>
            <a:r>
              <a:rPr lang="en-US" sz="1400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400" i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91" y="293360"/>
            <a:ext cx="11609406" cy="118872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Do these girls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LOOK LIKE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their famous mothers? </a:t>
            </a:r>
            <a:r>
              <a:rPr lang="en-US" sz="2000" i="1" dirty="0" err="1">
                <a:latin typeface="Arial" charset="0"/>
                <a:ea typeface="Arial" charset="0"/>
                <a:cs typeface="Arial" charset="0"/>
              </a:rPr>
              <a:t>Será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 que </a:t>
            </a:r>
            <a:r>
              <a:rPr lang="en-US" sz="2000" i="1" dirty="0" err="1">
                <a:latin typeface="Arial" charset="0"/>
                <a:ea typeface="Arial" charset="0"/>
                <a:cs typeface="Arial" charset="0"/>
              </a:rPr>
              <a:t>essas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i="1" dirty="0" err="1">
                <a:latin typeface="Arial" charset="0"/>
                <a:ea typeface="Arial" charset="0"/>
                <a:cs typeface="Arial" charset="0"/>
              </a:rPr>
              <a:t>meninas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i="1" dirty="0" err="1">
                <a:latin typeface="Arial" charset="0"/>
                <a:ea typeface="Arial" charset="0"/>
                <a:cs typeface="Arial" charset="0"/>
              </a:rPr>
              <a:t>parecem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 com as </a:t>
            </a:r>
            <a:r>
              <a:rPr lang="en-US" sz="2000" i="1" dirty="0" err="1">
                <a:latin typeface="Arial" charset="0"/>
                <a:ea typeface="Arial" charset="0"/>
                <a:cs typeface="Arial" charset="0"/>
              </a:rPr>
              <a:t>mães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i="1" dirty="0" err="1">
                <a:latin typeface="Arial" charset="0"/>
                <a:ea typeface="Arial" charset="0"/>
                <a:cs typeface="Arial" charset="0"/>
              </a:rPr>
              <a:t>famosas</a:t>
            </a:r>
            <a:r>
              <a:rPr lang="en-US" sz="20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000" i="1" dirty="0" err="1">
                <a:latin typeface="Arial" charset="0"/>
                <a:ea typeface="Arial" charset="0"/>
                <a:cs typeface="Arial" charset="0"/>
              </a:rPr>
              <a:t>delas</a:t>
            </a:r>
            <a:r>
              <a:rPr lang="en-US" sz="2000" i="1" dirty="0" smtClean="0">
                <a:latin typeface="Arial" charset="0"/>
                <a:ea typeface="Arial" charset="0"/>
                <a:cs typeface="Arial" charset="0"/>
              </a:rPr>
              <a:t>?</a:t>
            </a:r>
            <a:endParaRPr lang="en-US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1" y="2181184"/>
            <a:ext cx="4156737" cy="278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473" y="2188900"/>
            <a:ext cx="3714047" cy="2785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3865" y="2188900"/>
            <a:ext cx="3055716" cy="277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91" y="127322"/>
            <a:ext cx="11296890" cy="20260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HANG ON/ HOLD ON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1.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segurar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firmemente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sz="1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manter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-se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firme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sz="1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3.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esperar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um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momento</a:t>
            </a:r>
            <a:endParaRPr lang="en-US" sz="18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391" y="2361236"/>
            <a:ext cx="11296890" cy="399302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EXAMPLES: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When I was a toddler, I </a:t>
            </a:r>
            <a:r>
              <a:rPr lang="en-US" sz="14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USED TO HANG ON TO 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my mother’s leg while </a:t>
            </a:r>
            <a:r>
              <a:rPr lang="en-US"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she </a:t>
            </a:r>
            <a:r>
              <a:rPr lang="en-US" sz="14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did 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dishes.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Quando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era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uma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criança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costumava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segurar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perna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da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minha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mãe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enquanto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ela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lavava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louça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little boy </a:t>
            </a:r>
            <a:r>
              <a:rPr lang="en-US" sz="14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WAS HOLDING ON TO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the dog’s leash, but the dog was stronger than he was and escaped. 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menino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estava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segurando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firme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coleira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do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cachorro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mas o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cachorro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era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mais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forte que o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menino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e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escapou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HANG ON (in there)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even if it seems hopeless. -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Aguente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firme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mesmo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que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pareça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sem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esperança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Could you please </a:t>
            </a:r>
            <a:r>
              <a:rPr lang="en-US" sz="14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HANG ON/HOLD ON 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for a moment while I take another call?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Você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pode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aguardar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um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momento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enquanto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atendo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uma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outra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ligação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611" y="4673497"/>
            <a:ext cx="1921126" cy="168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2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Arial" charset="0"/>
                <a:ea typeface="Arial" charset="0"/>
                <a:cs typeface="Arial" charset="0"/>
              </a:rPr>
              <a:t>Hold on tight! Here we go! 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– </a:t>
            </a:r>
            <a:r>
              <a:rPr lang="en-US" b="1" i="1" dirty="0" err="1" smtClean="0">
                <a:latin typeface="Arial" charset="0"/>
                <a:ea typeface="Arial" charset="0"/>
                <a:cs typeface="Arial" charset="0"/>
              </a:rPr>
              <a:t>Segure</a:t>
            </a:r>
            <a:r>
              <a:rPr lang="en-US" b="1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b="1" i="1" dirty="0">
                <a:latin typeface="Arial" charset="0"/>
                <a:ea typeface="Arial" charset="0"/>
                <a:cs typeface="Arial" charset="0"/>
              </a:rPr>
              <a:t>com </a:t>
            </a:r>
            <a:r>
              <a:rPr lang="en-US" b="1" i="1" dirty="0" err="1">
                <a:latin typeface="Arial" charset="0"/>
                <a:ea typeface="Arial" charset="0"/>
                <a:cs typeface="Arial" charset="0"/>
              </a:rPr>
              <a:t>força</a:t>
            </a:r>
            <a:r>
              <a:rPr lang="en-US" b="1" i="1" dirty="0">
                <a:latin typeface="Arial" charset="0"/>
                <a:ea typeface="Arial" charset="0"/>
                <a:cs typeface="Arial" charset="0"/>
              </a:rPr>
              <a:t>!  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739" y="2638425"/>
            <a:ext cx="5908523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0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208344"/>
            <a:ext cx="7729728" cy="15857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WORK </a:t>
            </a:r>
            <a:r>
              <a:rPr lang="en-US" sz="1800" b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OUT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1. 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Dar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certo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sz="1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2. </a:t>
            </a:r>
            <a:r>
              <a:rPr lang="en-US" sz="18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Malhar</a:t>
            </a:r>
            <a:r>
              <a:rPr lang="en-US" sz="1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br>
              <a:rPr lang="en-US" sz="1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3. Resolver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13" y="2106592"/>
            <a:ext cx="11354764" cy="410901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1400" dirty="0">
                <a:latin typeface="Arial" charset="0"/>
                <a:ea typeface="Arial" charset="0"/>
                <a:cs typeface="Arial" charset="0"/>
              </a:rPr>
              <a:t>EXAMPLES: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We had planned our trip in advance, so everything </a:t>
            </a:r>
            <a:r>
              <a:rPr lang="en-US" sz="14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WORKED OUT 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perfectly.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Nós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tínhamos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planejado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nossa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viagem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com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antecedência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então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tudo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deu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muito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certo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Don’t 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worry. Everything </a:t>
            </a:r>
            <a:r>
              <a:rPr lang="en-US" sz="14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WILL WORK OUT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400" i="1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Não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se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preocupe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Vai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dar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tudo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certo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  </a:t>
            </a:r>
            <a:r>
              <a:rPr lang="en-US" sz="14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WOULD WORK OUT 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more if I had more energy. 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malharia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mais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se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tivesse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mais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energia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Wow, you look really good! </a:t>
            </a:r>
            <a:r>
              <a:rPr lang="en-US" sz="14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HAVE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you </a:t>
            </a:r>
            <a:r>
              <a:rPr lang="en-US" sz="14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BEEN WORKING OUT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? 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Nossa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você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está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muito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bonita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!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Você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tem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malhado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We had some problems in our marriage, but we </a:t>
            </a:r>
            <a:r>
              <a:rPr lang="en-US" sz="14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ARE WORKING 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things </a:t>
            </a:r>
            <a:r>
              <a:rPr lang="en-US" sz="14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OUT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Tivemos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alguns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problemas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em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nosso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casamento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mas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estamos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resolvendo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as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coisas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 don’t know how to </a:t>
            </a:r>
            <a:r>
              <a:rPr lang="en-US" sz="14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WORK OUT 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this math problem. –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não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sei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como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resolver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este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problema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matemática</a:t>
            </a:r>
            <a:r>
              <a:rPr lang="en-US" sz="1400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sz="1400" i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2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Obs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: “workout” </a:t>
            </a:r>
            <a:r>
              <a:rPr lang="en-US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também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pode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ser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um </a:t>
            </a:r>
            <a:r>
              <a:rPr lang="en-US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substantivo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para </a:t>
            </a:r>
            <a:r>
              <a:rPr lang="en-US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dizer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“</a:t>
            </a:r>
            <a:r>
              <a:rPr lang="en-US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treino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”</a:t>
            </a:r>
          </a:p>
          <a:p>
            <a:pPr lvl="2">
              <a:buClr>
                <a:schemeClr val="accent1">
                  <a:lumMod val="75000"/>
                </a:schemeClr>
              </a:buClr>
              <a:defRPr/>
            </a:pP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My trainer gave me a new workout to follow. – Meu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treinador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me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deu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um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treino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novo para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seguir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733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722" y="270211"/>
            <a:ext cx="10440364" cy="1188720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" charset="0"/>
                <a:ea typeface="Arial" charset="0"/>
                <a:cs typeface="Arial" charset="0"/>
              </a:rPr>
              <a:t>Billy is determined to work out the math problem. 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O Billy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está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determinado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a resolver o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problema</a:t>
            </a:r>
            <a:r>
              <a:rPr lang="en-US" sz="1600" i="1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600" i="1" dirty="0" err="1">
                <a:latin typeface="Arial" charset="0"/>
                <a:ea typeface="Arial" charset="0"/>
                <a:cs typeface="Arial" charset="0"/>
              </a:rPr>
              <a:t>matemática</a:t>
            </a:r>
            <a:r>
              <a:rPr lang="en-US" sz="1600" i="1" dirty="0" smtClean="0">
                <a:latin typeface="Arial" charset="0"/>
                <a:ea typeface="Arial" charset="0"/>
                <a:cs typeface="Arial" charset="0"/>
              </a:rPr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722" y="2094415"/>
            <a:ext cx="5506005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7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Highlights!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5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7252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Highlights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13" y="2037144"/>
            <a:ext cx="11377914" cy="445625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pt-BR" sz="13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To get along  </a:t>
            </a:r>
            <a:r>
              <a:rPr lang="en-US" altLang="pt-BR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– se </a:t>
            </a:r>
            <a:r>
              <a:rPr lang="en-US" altLang="pt-BR" sz="13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dar</a:t>
            </a:r>
            <a:r>
              <a:rPr lang="en-US" altLang="pt-BR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altLang="pt-BR" sz="13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bem</a:t>
            </a:r>
            <a:r>
              <a:rPr lang="en-US" altLang="pt-BR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 um com o outro</a:t>
            </a:r>
          </a:p>
          <a:p>
            <a:pPr lvl="1">
              <a:buFont typeface="Arial" charset="0"/>
              <a:buChar char="•"/>
            </a:pPr>
            <a:r>
              <a:rPr lang="en-US" altLang="pt-BR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Do not put Kevin and Jacob together at the same table. They do </a:t>
            </a:r>
            <a:r>
              <a:rPr lang="en-US" altLang="pt-BR" sz="13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not get along</a:t>
            </a:r>
            <a:r>
              <a:rPr lang="en-US" altLang="pt-BR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 </a:t>
            </a:r>
            <a:r>
              <a:rPr lang="en-US" altLang="pt-BR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Não</a:t>
            </a:r>
            <a:r>
              <a:rPr lang="en-US" altLang="pt-BR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coloque</a:t>
            </a:r>
            <a:r>
              <a:rPr lang="en-US" altLang="pt-BR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o Kevin e o Jacob </a:t>
            </a:r>
            <a:r>
              <a:rPr lang="en-US" altLang="pt-BR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juntos</a:t>
            </a:r>
            <a:r>
              <a:rPr lang="en-US" altLang="pt-BR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na</a:t>
            </a:r>
            <a:r>
              <a:rPr lang="en-US" altLang="pt-BR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mesma</a:t>
            </a:r>
            <a:r>
              <a:rPr lang="en-US" altLang="pt-BR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mesa. </a:t>
            </a:r>
            <a:r>
              <a:rPr lang="en-US" altLang="pt-BR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Eles</a:t>
            </a:r>
            <a:r>
              <a:rPr lang="en-US" altLang="pt-BR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300" b="1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não</a:t>
            </a:r>
            <a:r>
              <a:rPr lang="en-US" altLang="pt-BR" sz="1300" b="1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se </a:t>
            </a:r>
            <a:r>
              <a:rPr lang="en-US" altLang="pt-BR" sz="1300" b="1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dão</a:t>
            </a:r>
            <a:r>
              <a:rPr lang="en-US" altLang="pt-BR" sz="1300" b="1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300" b="1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bem</a:t>
            </a:r>
            <a:r>
              <a:rPr lang="en-US" altLang="pt-BR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1">
              <a:buFont typeface="Arial" charset="0"/>
              <a:buChar char="•"/>
            </a:pPr>
            <a:r>
              <a:rPr lang="en-US" altLang="pt-BR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When I was a teenager, I </a:t>
            </a:r>
            <a:r>
              <a:rPr lang="en-US" altLang="pt-BR" sz="13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didn’t get along very well </a:t>
            </a:r>
            <a:r>
              <a:rPr lang="en-US" altLang="pt-BR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with my mother, but now we’re best friends. </a:t>
            </a:r>
            <a:r>
              <a:rPr lang="en-US" altLang="pt-BR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Quando</a:t>
            </a:r>
            <a:r>
              <a:rPr lang="en-US" altLang="pt-BR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altLang="pt-BR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era </a:t>
            </a:r>
            <a:r>
              <a:rPr lang="en-US" altLang="pt-BR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adolescente</a:t>
            </a:r>
            <a:r>
              <a:rPr lang="en-US" altLang="pt-BR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pt-BR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altLang="pt-BR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300" b="1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não</a:t>
            </a:r>
            <a:r>
              <a:rPr lang="en-US" altLang="pt-BR" sz="1300" b="1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me </a:t>
            </a:r>
            <a:r>
              <a:rPr lang="en-US" altLang="pt-BR" sz="1300" b="1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dava</a:t>
            </a:r>
            <a:r>
              <a:rPr lang="en-US" altLang="pt-BR" sz="1300" b="1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300" b="1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muito</a:t>
            </a:r>
            <a:r>
              <a:rPr lang="en-US" altLang="pt-BR" sz="1300" b="1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300" b="1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bem</a:t>
            </a:r>
            <a:r>
              <a:rPr lang="en-US" altLang="pt-BR" sz="1300" b="1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com a </a:t>
            </a:r>
            <a:r>
              <a:rPr lang="en-US" altLang="pt-BR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minha</a:t>
            </a:r>
            <a:r>
              <a:rPr lang="en-US" altLang="pt-BR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mãe</a:t>
            </a:r>
            <a:r>
              <a:rPr lang="en-US" altLang="pt-BR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mas agora </a:t>
            </a:r>
            <a:r>
              <a:rPr lang="en-US" altLang="pt-BR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somos</a:t>
            </a:r>
            <a:r>
              <a:rPr lang="en-US" altLang="pt-BR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melhores</a:t>
            </a:r>
            <a:r>
              <a:rPr lang="en-US" altLang="pt-BR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amigas</a:t>
            </a:r>
            <a:r>
              <a:rPr lang="en-US" altLang="pt-BR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indent="0">
              <a:buNone/>
            </a:pPr>
            <a:r>
              <a:rPr lang="en-US" altLang="pt-BR" sz="13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Argue x Discuss – </a:t>
            </a:r>
            <a:r>
              <a:rPr lang="en-US" altLang="pt-BR" sz="13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cognatos</a:t>
            </a:r>
            <a:r>
              <a:rPr lang="en-US" altLang="pt-BR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3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falsos</a:t>
            </a:r>
            <a:r>
              <a:rPr lang="en-US" altLang="pt-BR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! Argue = </a:t>
            </a:r>
            <a:r>
              <a:rPr lang="en-US" altLang="pt-BR" sz="13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discutir</a:t>
            </a:r>
            <a:r>
              <a:rPr lang="en-US" altLang="pt-BR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x   Discuss = </a:t>
            </a:r>
            <a:r>
              <a:rPr lang="en-US" altLang="pt-BR" sz="13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conversar</a:t>
            </a:r>
            <a:endParaRPr lang="en-US" altLang="pt-BR" sz="13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lvl="1">
              <a:buFont typeface="Arial" charset="0"/>
              <a:buChar char="•"/>
            </a:pPr>
            <a:r>
              <a:rPr lang="en-US" altLang="pt-BR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Why are Tom and Paul yelling? </a:t>
            </a:r>
            <a:r>
              <a:rPr lang="en-US" altLang="pt-BR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Por</a:t>
            </a:r>
            <a:r>
              <a:rPr lang="en-US" altLang="pt-BR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que o Tom e o Paul </a:t>
            </a:r>
            <a:r>
              <a:rPr lang="en-US" altLang="pt-BR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estão</a:t>
            </a:r>
            <a:r>
              <a:rPr lang="en-US" altLang="pt-BR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gritando</a:t>
            </a:r>
            <a:r>
              <a:rPr lang="en-US" altLang="pt-BR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lvl="1">
              <a:buFont typeface="Arial" charset="0"/>
              <a:buChar char="•"/>
            </a:pPr>
            <a:r>
              <a:rPr lang="en-US" altLang="pt-BR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They </a:t>
            </a:r>
            <a:r>
              <a:rPr lang="en-US" altLang="pt-BR" sz="13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are arguing </a:t>
            </a:r>
            <a:r>
              <a:rPr lang="en-US" altLang="pt-BR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about the presidential candidates again.  </a:t>
            </a:r>
            <a:r>
              <a:rPr lang="en-US" altLang="pt-BR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Eles</a:t>
            </a:r>
            <a:r>
              <a:rPr lang="en-US" altLang="pt-BR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300" b="1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estão</a:t>
            </a:r>
            <a:r>
              <a:rPr lang="en-US" altLang="pt-BR" sz="1300" b="1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300" b="1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discutindo</a:t>
            </a:r>
            <a:r>
              <a:rPr lang="en-US" altLang="pt-BR" sz="1300" b="1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sobre</a:t>
            </a:r>
            <a:r>
              <a:rPr lang="en-US" altLang="pt-BR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os</a:t>
            </a:r>
            <a:r>
              <a:rPr lang="en-US" altLang="pt-BR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candidatos</a:t>
            </a:r>
            <a:r>
              <a:rPr lang="en-US" altLang="pt-BR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altLang="pt-BR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presidente</a:t>
            </a:r>
            <a:r>
              <a:rPr lang="en-US" altLang="pt-BR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de novo.</a:t>
            </a:r>
          </a:p>
          <a:p>
            <a:pPr marL="0" indent="0">
              <a:buNone/>
              <a:defRPr/>
            </a:pPr>
            <a:r>
              <a:rPr lang="en-US" sz="13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Deal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–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como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substantivo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significa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“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acordo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”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ou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”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bom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negócio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.”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Informalmente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usado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como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expressão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fechar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um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acordo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fechou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?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ou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fechado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?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ou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combinado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?)</a:t>
            </a:r>
          </a:p>
          <a:p>
            <a:pPr>
              <a:defRPr/>
            </a:pPr>
            <a:r>
              <a:rPr lang="en-US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First, you finish your work, and then you can play, </a:t>
            </a:r>
            <a:r>
              <a:rPr lang="en-US" sz="13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deal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?  </a:t>
            </a:r>
            <a:r>
              <a:rPr lang="en-US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Primeiro</a:t>
            </a:r>
            <a:r>
              <a:rPr lang="en-US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você</a:t>
            </a:r>
            <a:r>
              <a:rPr lang="en-US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termina</a:t>
            </a:r>
            <a:r>
              <a:rPr lang="en-US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seu</a:t>
            </a:r>
            <a:r>
              <a:rPr lang="en-US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trabalho</a:t>
            </a:r>
            <a:r>
              <a:rPr lang="en-US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e </a:t>
            </a:r>
            <a:r>
              <a:rPr lang="en-US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depois</a:t>
            </a:r>
            <a:r>
              <a:rPr lang="en-US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você</a:t>
            </a:r>
            <a:r>
              <a:rPr lang="en-US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pode</a:t>
            </a:r>
            <a:r>
              <a:rPr lang="en-US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brincar</a:t>
            </a:r>
            <a:r>
              <a:rPr lang="en-US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300" b="1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combinado</a:t>
            </a:r>
            <a:r>
              <a:rPr lang="en-US" sz="1300" b="1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>
              <a:defRPr/>
            </a:pPr>
            <a:r>
              <a:rPr lang="en-US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Do </a:t>
            </a:r>
            <a:r>
              <a:rPr lang="en-US" sz="13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we </a:t>
            </a:r>
            <a:r>
              <a:rPr lang="en-US" sz="130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have a</a:t>
            </a:r>
            <a:r>
              <a:rPr lang="en-US" sz="13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deal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? </a:t>
            </a:r>
            <a:r>
              <a:rPr lang="en-US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Temos</a:t>
            </a:r>
            <a:r>
              <a:rPr lang="en-US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um </a:t>
            </a:r>
            <a:r>
              <a:rPr lang="en-US" sz="1300" b="1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acordo</a:t>
            </a:r>
            <a:r>
              <a:rPr lang="en-US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>
              <a:defRPr/>
            </a:pPr>
            <a:r>
              <a:rPr lang="en-US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Wow! That’s a </a:t>
            </a:r>
            <a:r>
              <a:rPr lang="en-US" sz="13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great deal</a:t>
            </a:r>
            <a:r>
              <a:rPr lang="en-US" sz="13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! I can’t believe how cheap it is! </a:t>
            </a:r>
            <a:r>
              <a:rPr lang="en-US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Nossa</a:t>
            </a:r>
            <a:r>
              <a:rPr lang="en-US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! </a:t>
            </a:r>
            <a:r>
              <a:rPr lang="en-US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Isso</a:t>
            </a:r>
            <a:r>
              <a:rPr lang="en-US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é</a:t>
            </a:r>
            <a:r>
              <a:rPr lang="en-US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um </a:t>
            </a:r>
            <a:r>
              <a:rPr lang="en-US" sz="1300" b="1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bom</a:t>
            </a:r>
            <a:r>
              <a:rPr lang="en-US" sz="1300" b="1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00" b="1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negócio</a:t>
            </a:r>
            <a:r>
              <a:rPr lang="en-US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! </a:t>
            </a:r>
            <a:r>
              <a:rPr lang="en-US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Não</a:t>
            </a:r>
            <a:r>
              <a:rPr lang="en-US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acredito</a:t>
            </a:r>
            <a:r>
              <a:rPr lang="en-US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que </a:t>
            </a:r>
            <a:r>
              <a:rPr lang="en-US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é</a:t>
            </a:r>
            <a:r>
              <a:rPr lang="en-US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tão</a:t>
            </a:r>
            <a:r>
              <a:rPr lang="en-US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barato</a:t>
            </a:r>
            <a:r>
              <a:rPr lang="en-US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!</a:t>
            </a:r>
          </a:p>
          <a:p>
            <a:pPr>
              <a:defRPr/>
            </a:pPr>
            <a:r>
              <a:rPr lang="en-US" sz="13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”Good deal!”= </a:t>
            </a:r>
            <a:r>
              <a:rPr lang="en-US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Legal!/</a:t>
            </a:r>
            <a:r>
              <a:rPr lang="en-US" sz="13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Bacana</a:t>
            </a:r>
            <a:r>
              <a:rPr lang="en-US" sz="13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! Boa!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9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7252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Highlights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13" y="1863524"/>
            <a:ext cx="11377914" cy="488451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pt-BR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Parents-</a:t>
            </a: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pais</a:t>
            </a: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x    </a:t>
            </a:r>
            <a:r>
              <a:rPr lang="en-US" altLang="pt-BR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Relatives</a:t>
            </a: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- </a:t>
            </a:r>
            <a:r>
              <a:rPr lang="en-US" altLang="pt-BR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parentes</a:t>
            </a: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My mom and dad are the best </a:t>
            </a:r>
            <a:r>
              <a:rPr lang="en-US" altLang="pt-BR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parents</a:t>
            </a: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ever.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Minha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mãe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e meu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pai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são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os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melhores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b="1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pais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todos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 have a lot of </a:t>
            </a:r>
            <a:r>
              <a:rPr lang="en-US" altLang="pt-BR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relatives</a:t>
            </a: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My family is very big.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Tenho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muitos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b="1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parentes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Minha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família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é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muito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grande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pt-BR" sz="14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pt-BR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Grow </a:t>
            </a: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altLang="pt-BR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crescer</a:t>
            </a: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altLang="pt-BR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fisicamente</a:t>
            </a: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pt-BR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emocionalmente</a:t>
            </a: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pt-BR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profissionalmente</a:t>
            </a: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 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company is </a:t>
            </a:r>
            <a:r>
              <a:rPr lang="en-US" altLang="pt-BR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growing quickly</a:t>
            </a: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empresa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está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crescendo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rapidamente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 hope to </a:t>
            </a:r>
            <a:r>
              <a:rPr lang="en-US" altLang="pt-BR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grow</a:t>
            </a: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 lot in my career this year.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Espero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crescer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muito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na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minha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carreira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este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ano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pt-BR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pt-BR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Grow up </a:t>
            </a: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altLang="pt-BR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crescer</a:t>
            </a: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desde</a:t>
            </a: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criança</a:t>
            </a: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para </a:t>
            </a:r>
            <a:r>
              <a:rPr lang="en-US" altLang="pt-BR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adulto</a:t>
            </a: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; </a:t>
            </a:r>
            <a:r>
              <a:rPr lang="en-US" altLang="pt-BR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passar</a:t>
            </a: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sua</a:t>
            </a: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infância</a:t>
            </a: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; </a:t>
            </a:r>
            <a:r>
              <a:rPr lang="en-US" altLang="pt-BR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ou</a:t>
            </a: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amaduracer</a:t>
            </a: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twins are </a:t>
            </a:r>
            <a:r>
              <a:rPr lang="en-US" altLang="pt-BR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growing up </a:t>
            </a: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so fast!  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As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gêmeas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estão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crescendo (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ficando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mais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velhas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tão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rapidamente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!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 </a:t>
            </a:r>
            <a:r>
              <a:rPr lang="en-US" altLang="pt-BR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grew up </a:t>
            </a: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on a farm.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passei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minha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infância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em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uma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fazenda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</a:t>
            </a:r>
          </a:p>
          <a:p>
            <a:pPr lvl="1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 need to </a:t>
            </a:r>
            <a:r>
              <a:rPr lang="en-US" altLang="pt-BR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grow up </a:t>
            </a:r>
            <a:r>
              <a:rPr lang="en-US" altLang="pt-BR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and stop being so childish.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Você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precisa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amadurecer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e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parar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ser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tão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infantil</a:t>
            </a:r>
            <a:r>
              <a:rPr lang="en-US" altLang="pt-BR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400" b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On time 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na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hora, </a:t>
            </a:r>
            <a:r>
              <a:rPr lang="en-US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pontualmente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lvl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train is scheduled to arrive </a:t>
            </a:r>
            <a:r>
              <a:rPr lang="en-US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ON TIME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trem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está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marcado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para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chegar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NA HORA.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 time 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= a tempo </a:t>
            </a:r>
          </a:p>
          <a:p>
            <a:pPr lvl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 hope I make it to the airport </a:t>
            </a:r>
            <a:r>
              <a:rPr lang="en-US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 TIME 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to catch my flight. (*make it = arrive)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Espero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que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chegue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no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aeroporto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 TEMPO de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pegar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meu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voo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  <a:defRPr/>
            </a:pPr>
            <a:endParaRPr lang="en-US" sz="14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At the last minute 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= </a:t>
            </a:r>
            <a:r>
              <a:rPr lang="en-US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na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última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hora (</a:t>
            </a:r>
            <a:r>
              <a:rPr lang="en-US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em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vez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falar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HOUR, </a:t>
            </a:r>
            <a:r>
              <a:rPr lang="en-US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falamos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MINUTE </a:t>
            </a:r>
            <a:r>
              <a:rPr lang="en-US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em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inglês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 </a:t>
            </a:r>
          </a:p>
          <a:p>
            <a:pPr lvl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 do everything </a:t>
            </a:r>
            <a:r>
              <a:rPr lang="en-US" sz="14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at the last minute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!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Você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faz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tudo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última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hora</a:t>
            </a:r>
            <a:r>
              <a:rPr lang="en-US" sz="1400" i="1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!</a:t>
            </a:r>
            <a:endParaRPr lang="en-US" altLang="pt-BR" sz="1400" i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6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GOING TO REVIEW?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pt-BR" b="1" dirty="0">
                <a:solidFill>
                  <a:schemeClr val="tx1"/>
                </a:solidFill>
              </a:rPr>
              <a:t>END UP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pt-BR" b="1" dirty="0">
                <a:solidFill>
                  <a:schemeClr val="tx1"/>
                </a:solidFill>
              </a:rPr>
              <a:t>GIVE IN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pt-BR" b="1" dirty="0">
                <a:solidFill>
                  <a:schemeClr val="tx1"/>
                </a:solidFill>
              </a:rPr>
              <a:t>CALL AROUND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pt-BR" b="1" dirty="0">
                <a:solidFill>
                  <a:schemeClr val="tx1"/>
                </a:solidFill>
              </a:rPr>
              <a:t>CHECK OUT 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pt-BR" b="1" dirty="0">
                <a:solidFill>
                  <a:schemeClr val="tx1"/>
                </a:solidFill>
              </a:rPr>
              <a:t>LOOK LIKE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pt-BR" b="1" dirty="0">
                <a:solidFill>
                  <a:schemeClr val="tx1"/>
                </a:solidFill>
              </a:rPr>
              <a:t>HANG ON/HOLD </a:t>
            </a:r>
            <a:r>
              <a:rPr lang="en-US" altLang="pt-BR" b="1" dirty="0" smtClean="0">
                <a:solidFill>
                  <a:schemeClr val="tx1"/>
                </a:solidFill>
              </a:rPr>
              <a:t>ON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pt-BR" b="1" dirty="0" smtClean="0">
                <a:solidFill>
                  <a:schemeClr val="tx1"/>
                </a:solidFill>
              </a:rPr>
              <a:t>WORK OUT</a:t>
            </a:r>
            <a:endParaRPr lang="en-US" altLang="pt-BR" dirty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pt-BR" b="1" dirty="0">
                <a:solidFill>
                  <a:schemeClr val="tx1"/>
                </a:solidFill>
              </a:rPr>
              <a:t>HIGHLIGHTS!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83" y="2815115"/>
            <a:ext cx="5386388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051" y="1827569"/>
            <a:ext cx="4143736" cy="414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Awesome job, guys!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I’ll see you in the next class!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638" y="114300"/>
            <a:ext cx="11144250" cy="203911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END UP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TO END UP (someone, something, somewhere) = “</a:t>
            </a:r>
            <a:r>
              <a:rPr lang="en-US" sz="1800" dirty="0" err="1">
                <a:solidFill>
                  <a:schemeClr val="tx1"/>
                </a:solidFill>
              </a:rPr>
              <a:t>acabar</a:t>
            </a:r>
            <a:r>
              <a:rPr lang="en-US" sz="1800" dirty="0">
                <a:solidFill>
                  <a:schemeClr val="tx1"/>
                </a:solidFill>
              </a:rPr>
              <a:t>” de </a:t>
            </a:r>
            <a:r>
              <a:rPr lang="en-US" sz="1800" dirty="0" err="1">
                <a:solidFill>
                  <a:schemeClr val="tx1"/>
                </a:solidFill>
              </a:rPr>
              <a:t>algum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jeito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ou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algum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lugar</a:t>
            </a:r>
            <a:r>
              <a:rPr lang="en-US" sz="1800" dirty="0">
                <a:solidFill>
                  <a:schemeClr val="tx1"/>
                </a:solidFill>
              </a:rPr>
              <a:t>, </a:t>
            </a:r>
            <a:r>
              <a:rPr lang="en-US" sz="1800" dirty="0" err="1">
                <a:solidFill>
                  <a:schemeClr val="tx1"/>
                </a:solidFill>
              </a:rPr>
              <a:t>principalmente</a:t>
            </a:r>
            <a:r>
              <a:rPr lang="en-US" sz="1800" dirty="0">
                <a:solidFill>
                  <a:schemeClr val="tx1"/>
                </a:solidFill>
              </a:rPr>
              <a:t> se </a:t>
            </a:r>
            <a:r>
              <a:rPr lang="en-US" sz="1800" dirty="0" err="1">
                <a:solidFill>
                  <a:schemeClr val="tx1"/>
                </a:solidFill>
              </a:rPr>
              <a:t>foi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algo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inesperado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não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planejado</a:t>
            </a:r>
            <a:r>
              <a:rPr lang="en-US" sz="1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2428876"/>
            <a:ext cx="11144250" cy="316169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1500" dirty="0">
                <a:solidFill>
                  <a:schemeClr val="tx1"/>
                </a:solidFill>
              </a:rPr>
              <a:t>EXAMPLES: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en-US" sz="1500" dirty="0">
                <a:solidFill>
                  <a:schemeClr val="tx1"/>
                </a:solidFill>
              </a:rPr>
              <a:t>I don’t like going to buffets, because I always </a:t>
            </a:r>
            <a:r>
              <a:rPr lang="en-US" sz="1500" u="sng" dirty="0">
                <a:solidFill>
                  <a:schemeClr val="tx1"/>
                </a:solidFill>
              </a:rPr>
              <a:t>END UP </a:t>
            </a:r>
            <a:r>
              <a:rPr lang="en-US" sz="1500" dirty="0">
                <a:solidFill>
                  <a:schemeClr val="tx1"/>
                </a:solidFill>
              </a:rPr>
              <a:t>overeating. </a:t>
            </a:r>
            <a:r>
              <a:rPr lang="en-US" sz="1500" i="1" dirty="0" err="1">
                <a:solidFill>
                  <a:schemeClr val="tx1"/>
                </a:solidFill>
              </a:rPr>
              <a:t>Não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gosto</a:t>
            </a:r>
            <a:r>
              <a:rPr lang="en-US" sz="1500" i="1" dirty="0">
                <a:solidFill>
                  <a:schemeClr val="tx1"/>
                </a:solidFill>
              </a:rPr>
              <a:t> de </a:t>
            </a:r>
            <a:r>
              <a:rPr lang="en-US" sz="1500" i="1" dirty="0" err="1">
                <a:solidFill>
                  <a:schemeClr val="tx1"/>
                </a:solidFill>
              </a:rPr>
              <a:t>ir</a:t>
            </a:r>
            <a:r>
              <a:rPr lang="en-US" sz="1500" i="1" dirty="0">
                <a:solidFill>
                  <a:schemeClr val="tx1"/>
                </a:solidFill>
              </a:rPr>
              <a:t> para </a:t>
            </a:r>
            <a:r>
              <a:rPr lang="en-US" sz="1500" i="1" dirty="0" err="1">
                <a:solidFill>
                  <a:schemeClr val="tx1"/>
                </a:solidFill>
              </a:rPr>
              <a:t>estes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restaurantes</a:t>
            </a:r>
            <a:r>
              <a:rPr lang="en-US" sz="1500" i="1" dirty="0">
                <a:solidFill>
                  <a:schemeClr val="tx1"/>
                </a:solidFill>
              </a:rPr>
              <a:t> de </a:t>
            </a:r>
            <a:r>
              <a:rPr lang="en-US" sz="1500" i="1" dirty="0" smtClean="0">
                <a:solidFill>
                  <a:schemeClr val="tx1"/>
                </a:solidFill>
              </a:rPr>
              <a:t>“comer </a:t>
            </a:r>
            <a:r>
              <a:rPr lang="en-US" sz="1500" i="1" dirty="0" err="1">
                <a:solidFill>
                  <a:schemeClr val="tx1"/>
                </a:solidFill>
              </a:rPr>
              <a:t>à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vontade</a:t>
            </a:r>
            <a:r>
              <a:rPr lang="en-US" sz="1500" i="1" dirty="0">
                <a:solidFill>
                  <a:schemeClr val="tx1"/>
                </a:solidFill>
              </a:rPr>
              <a:t>” </a:t>
            </a:r>
            <a:r>
              <a:rPr lang="en-US" sz="1500" i="1" dirty="0" err="1">
                <a:solidFill>
                  <a:schemeClr val="tx1"/>
                </a:solidFill>
              </a:rPr>
              <a:t>porque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eu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sempre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acabo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comendo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demais</a:t>
            </a:r>
            <a:r>
              <a:rPr lang="en-US" sz="1500" i="1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en-US" sz="1500" dirty="0">
                <a:solidFill>
                  <a:schemeClr val="tx1"/>
                </a:solidFill>
              </a:rPr>
              <a:t>How did those two </a:t>
            </a:r>
            <a:r>
              <a:rPr lang="en-US" sz="1500" u="sng" dirty="0">
                <a:solidFill>
                  <a:schemeClr val="tx1"/>
                </a:solidFill>
              </a:rPr>
              <a:t>END UP </a:t>
            </a:r>
            <a:r>
              <a:rPr lang="en-US" sz="1500" dirty="0">
                <a:solidFill>
                  <a:schemeClr val="tx1"/>
                </a:solidFill>
              </a:rPr>
              <a:t>together? They are total opposites! </a:t>
            </a:r>
            <a:r>
              <a:rPr lang="en-US" sz="1500" i="1" dirty="0">
                <a:solidFill>
                  <a:schemeClr val="tx1"/>
                </a:solidFill>
              </a:rPr>
              <a:t>Como </a:t>
            </a:r>
            <a:r>
              <a:rPr lang="en-US" sz="1500" i="1" dirty="0" err="1">
                <a:solidFill>
                  <a:schemeClr val="tx1"/>
                </a:solidFill>
              </a:rPr>
              <a:t>é</a:t>
            </a:r>
            <a:r>
              <a:rPr lang="en-US" sz="1500" i="1" dirty="0">
                <a:solidFill>
                  <a:schemeClr val="tx1"/>
                </a:solidFill>
              </a:rPr>
              <a:t> que </a:t>
            </a:r>
            <a:r>
              <a:rPr lang="en-US" sz="1500" i="1" dirty="0" err="1">
                <a:solidFill>
                  <a:schemeClr val="tx1"/>
                </a:solidFill>
              </a:rPr>
              <a:t>esses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dois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acabaram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juntos</a:t>
            </a:r>
            <a:r>
              <a:rPr lang="en-US" sz="1500" i="1" dirty="0">
                <a:solidFill>
                  <a:schemeClr val="tx1"/>
                </a:solidFill>
              </a:rPr>
              <a:t>? </a:t>
            </a:r>
            <a:r>
              <a:rPr lang="en-US" sz="1500" i="1" dirty="0" err="1">
                <a:solidFill>
                  <a:schemeClr val="tx1"/>
                </a:solidFill>
              </a:rPr>
              <a:t>Eles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são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completamente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opostos</a:t>
            </a:r>
            <a:r>
              <a:rPr lang="en-US" sz="1500" i="1" dirty="0">
                <a:solidFill>
                  <a:schemeClr val="tx1"/>
                </a:solidFill>
              </a:rPr>
              <a:t>!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en-US" sz="1500" dirty="0" smtClean="0">
                <a:solidFill>
                  <a:schemeClr val="tx1"/>
                </a:solidFill>
              </a:rPr>
              <a:t>Kelly might </a:t>
            </a:r>
            <a:r>
              <a:rPr lang="en-US" sz="1500" u="sng" dirty="0">
                <a:solidFill>
                  <a:schemeClr val="tx1"/>
                </a:solidFill>
              </a:rPr>
              <a:t>END UP</a:t>
            </a:r>
            <a:r>
              <a:rPr lang="en-US" sz="1500" dirty="0">
                <a:solidFill>
                  <a:schemeClr val="tx1"/>
                </a:solidFill>
              </a:rPr>
              <a:t> getting fired if she keeps showing up late for work. </a:t>
            </a:r>
            <a:r>
              <a:rPr lang="en-US" sz="1500" i="1" dirty="0">
                <a:solidFill>
                  <a:schemeClr val="tx1"/>
                </a:solidFill>
              </a:rPr>
              <a:t>A Kelly </a:t>
            </a:r>
            <a:r>
              <a:rPr lang="en-US" sz="1500" i="1" dirty="0" err="1" smtClean="0">
                <a:solidFill>
                  <a:schemeClr val="tx1"/>
                </a:solidFill>
              </a:rPr>
              <a:t>pode</a:t>
            </a:r>
            <a:r>
              <a:rPr lang="en-US" sz="1500" i="1" dirty="0" smtClean="0">
                <a:solidFill>
                  <a:schemeClr val="tx1"/>
                </a:solidFill>
              </a:rPr>
              <a:t> </a:t>
            </a:r>
            <a:r>
              <a:rPr lang="en-US" sz="1500" i="1" dirty="0" err="1" smtClean="0">
                <a:solidFill>
                  <a:schemeClr val="tx1"/>
                </a:solidFill>
              </a:rPr>
              <a:t>acabar</a:t>
            </a:r>
            <a:r>
              <a:rPr lang="en-US" sz="1500" i="1" dirty="0" smtClean="0">
                <a:solidFill>
                  <a:schemeClr val="tx1"/>
                </a:solidFill>
              </a:rPr>
              <a:t>  </a:t>
            </a:r>
            <a:r>
              <a:rPr lang="en-US" sz="1500" i="1" dirty="0" err="1">
                <a:solidFill>
                  <a:schemeClr val="tx1"/>
                </a:solidFill>
              </a:rPr>
              <a:t>sendo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demitida</a:t>
            </a:r>
            <a:r>
              <a:rPr lang="en-US" sz="1500" i="1" dirty="0">
                <a:solidFill>
                  <a:schemeClr val="tx1"/>
                </a:solidFill>
              </a:rPr>
              <a:t> (</a:t>
            </a:r>
            <a:r>
              <a:rPr lang="en-US" sz="1500" i="1" dirty="0" err="1">
                <a:solidFill>
                  <a:schemeClr val="tx1"/>
                </a:solidFill>
              </a:rPr>
              <a:t>por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justa</a:t>
            </a:r>
            <a:r>
              <a:rPr lang="en-US" sz="1500" i="1" dirty="0">
                <a:solidFill>
                  <a:schemeClr val="tx1"/>
                </a:solidFill>
              </a:rPr>
              <a:t> causa) se </a:t>
            </a:r>
            <a:r>
              <a:rPr lang="en-US" sz="1500" i="1" dirty="0" err="1">
                <a:solidFill>
                  <a:schemeClr val="tx1"/>
                </a:solidFill>
              </a:rPr>
              <a:t>ela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continuar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chegando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atrasada</a:t>
            </a:r>
            <a:r>
              <a:rPr lang="en-US" sz="1500" i="1" dirty="0">
                <a:solidFill>
                  <a:schemeClr val="tx1"/>
                </a:solidFill>
              </a:rPr>
              <a:t> pro </a:t>
            </a:r>
            <a:r>
              <a:rPr lang="en-US" sz="1500" i="1" dirty="0" err="1">
                <a:solidFill>
                  <a:schemeClr val="tx1"/>
                </a:solidFill>
              </a:rPr>
              <a:t>trabalho</a:t>
            </a:r>
            <a:r>
              <a:rPr lang="en-US" sz="1500" i="1" dirty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en-US" sz="1500" dirty="0">
                <a:solidFill>
                  <a:schemeClr val="tx1"/>
                </a:solidFill>
              </a:rPr>
              <a:t>I went to the store to buy diapers, but </a:t>
            </a:r>
            <a:r>
              <a:rPr lang="en-US" sz="1500" u="sng" dirty="0">
                <a:solidFill>
                  <a:schemeClr val="tx1"/>
                </a:solidFill>
              </a:rPr>
              <a:t>ENDED UP</a:t>
            </a:r>
            <a:r>
              <a:rPr lang="en-US" sz="1500" dirty="0">
                <a:solidFill>
                  <a:schemeClr val="tx1"/>
                </a:solidFill>
              </a:rPr>
              <a:t> buying a stroller and a car seat for the baby too. </a:t>
            </a:r>
            <a:r>
              <a:rPr lang="en-US" sz="1500" i="1" dirty="0" err="1">
                <a:solidFill>
                  <a:schemeClr val="tx1"/>
                </a:solidFill>
              </a:rPr>
              <a:t>Eu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fui</a:t>
            </a:r>
            <a:r>
              <a:rPr lang="en-US" sz="1500" i="1" dirty="0">
                <a:solidFill>
                  <a:schemeClr val="tx1"/>
                </a:solidFill>
              </a:rPr>
              <a:t> no shopping para </a:t>
            </a:r>
            <a:r>
              <a:rPr lang="en-US" sz="1500" i="1" dirty="0" err="1">
                <a:solidFill>
                  <a:schemeClr val="tx1"/>
                </a:solidFill>
              </a:rPr>
              <a:t>comprar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fraldas</a:t>
            </a:r>
            <a:r>
              <a:rPr lang="en-US" sz="1500" i="1" dirty="0">
                <a:solidFill>
                  <a:schemeClr val="tx1"/>
                </a:solidFill>
              </a:rPr>
              <a:t>, mas </a:t>
            </a:r>
            <a:r>
              <a:rPr lang="en-US" sz="1500" i="1" dirty="0" err="1">
                <a:solidFill>
                  <a:schemeClr val="tx1"/>
                </a:solidFill>
              </a:rPr>
              <a:t>acabei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comprando</a:t>
            </a:r>
            <a:r>
              <a:rPr lang="en-US" sz="1500" i="1" dirty="0">
                <a:solidFill>
                  <a:schemeClr val="tx1"/>
                </a:solidFill>
              </a:rPr>
              <a:t> um </a:t>
            </a:r>
            <a:r>
              <a:rPr lang="en-US" sz="1500" i="1" dirty="0" err="1">
                <a:solidFill>
                  <a:schemeClr val="tx1"/>
                </a:solidFill>
              </a:rPr>
              <a:t>carrinho</a:t>
            </a:r>
            <a:r>
              <a:rPr lang="en-US" sz="1500" i="1" dirty="0">
                <a:solidFill>
                  <a:schemeClr val="tx1"/>
                </a:solidFill>
              </a:rPr>
              <a:t> e </a:t>
            </a:r>
            <a:r>
              <a:rPr lang="en-US" sz="1500" i="1" dirty="0" err="1">
                <a:solidFill>
                  <a:schemeClr val="tx1"/>
                </a:solidFill>
              </a:rPr>
              <a:t>uma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cadeira</a:t>
            </a:r>
            <a:r>
              <a:rPr lang="en-US" sz="1500" i="1" dirty="0">
                <a:solidFill>
                  <a:schemeClr val="tx1"/>
                </a:solidFill>
              </a:rPr>
              <a:t> de </a:t>
            </a:r>
            <a:r>
              <a:rPr lang="en-US" sz="1500" i="1" dirty="0" err="1">
                <a:solidFill>
                  <a:schemeClr val="tx1"/>
                </a:solidFill>
              </a:rPr>
              <a:t>carro</a:t>
            </a:r>
            <a:r>
              <a:rPr lang="en-US" sz="1500" i="1" dirty="0">
                <a:solidFill>
                  <a:schemeClr val="tx1"/>
                </a:solidFill>
              </a:rPr>
              <a:t> para o </a:t>
            </a:r>
            <a:r>
              <a:rPr lang="en-US" sz="1500" i="1" dirty="0" err="1">
                <a:solidFill>
                  <a:schemeClr val="tx1"/>
                </a:solidFill>
              </a:rPr>
              <a:t>bebê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também</a:t>
            </a:r>
            <a:r>
              <a:rPr lang="en-US" sz="1500" i="1" dirty="0">
                <a:solidFill>
                  <a:schemeClr val="tx1"/>
                </a:solidFill>
              </a:rPr>
              <a:t>. 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r>
              <a:rPr lang="en-US" sz="1500" dirty="0" smtClean="0">
                <a:solidFill>
                  <a:schemeClr val="tx1"/>
                </a:solidFill>
              </a:rPr>
              <a:t>If </a:t>
            </a:r>
            <a:r>
              <a:rPr lang="en-US" sz="1500" dirty="0">
                <a:solidFill>
                  <a:schemeClr val="tx1"/>
                </a:solidFill>
              </a:rPr>
              <a:t>I were driving, I </a:t>
            </a:r>
            <a:r>
              <a:rPr lang="en-US" sz="1500" u="sng" dirty="0">
                <a:solidFill>
                  <a:schemeClr val="tx1"/>
                </a:solidFill>
              </a:rPr>
              <a:t>WOULD’VE ENDED UP </a:t>
            </a:r>
            <a:r>
              <a:rPr lang="en-US" sz="1500" dirty="0">
                <a:solidFill>
                  <a:schemeClr val="tx1"/>
                </a:solidFill>
              </a:rPr>
              <a:t>completely lost. </a:t>
            </a:r>
            <a:r>
              <a:rPr lang="en-US" sz="1500" i="1" dirty="0">
                <a:solidFill>
                  <a:schemeClr val="tx1"/>
                </a:solidFill>
              </a:rPr>
              <a:t>Se </a:t>
            </a:r>
            <a:r>
              <a:rPr lang="en-US" sz="1500" i="1" dirty="0" err="1">
                <a:solidFill>
                  <a:schemeClr val="tx1"/>
                </a:solidFill>
              </a:rPr>
              <a:t>eu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estivesse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dirigindo</a:t>
            </a:r>
            <a:r>
              <a:rPr lang="en-US" sz="1500" i="1" dirty="0">
                <a:solidFill>
                  <a:schemeClr val="tx1"/>
                </a:solidFill>
              </a:rPr>
              <a:t>, </a:t>
            </a:r>
            <a:r>
              <a:rPr lang="en-US" sz="1500" i="1" dirty="0" err="1">
                <a:solidFill>
                  <a:schemeClr val="tx1"/>
                </a:solidFill>
              </a:rPr>
              <a:t>eu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teria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acabado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completamente</a:t>
            </a:r>
            <a:r>
              <a:rPr lang="en-US" sz="1500" i="1" dirty="0">
                <a:solidFill>
                  <a:schemeClr val="tx1"/>
                </a:solidFill>
              </a:rPr>
              <a:t> </a:t>
            </a:r>
            <a:r>
              <a:rPr lang="en-US" sz="1500" i="1" dirty="0" err="1">
                <a:solidFill>
                  <a:schemeClr val="tx1"/>
                </a:solidFill>
              </a:rPr>
              <a:t>perdida</a:t>
            </a:r>
            <a:r>
              <a:rPr lang="en-US" sz="1500" i="1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9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273" y="350329"/>
            <a:ext cx="7729728" cy="1188720"/>
          </a:xfrm>
        </p:spPr>
        <p:txBody>
          <a:bodyPr/>
          <a:lstStyle/>
          <a:p>
            <a:r>
              <a:rPr lang="en-US" dirty="0" smtClean="0"/>
              <a:t>Como que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fui</a:t>
            </a:r>
            <a:r>
              <a:rPr lang="en-US" dirty="0" smtClean="0"/>
              <a:t> </a:t>
            </a:r>
            <a:r>
              <a:rPr lang="en-US" dirty="0" err="1" smtClean="0"/>
              <a:t>parar</a:t>
            </a:r>
            <a:r>
              <a:rPr lang="en-US" dirty="0" smtClean="0"/>
              <a:t> </a:t>
            </a:r>
            <a:r>
              <a:rPr lang="en-US" dirty="0" err="1" smtClean="0"/>
              <a:t>aqui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1800" y="2036308"/>
            <a:ext cx="6486525" cy="4478792"/>
          </a:xfrm>
        </p:spPr>
      </p:pic>
    </p:spTree>
    <p:extLst>
      <p:ext uri="{BB962C8B-B14F-4D97-AF65-F5344CB8AC3E}">
        <p14:creationId xmlns:p14="http://schemas.microsoft.com/office/powerpoint/2010/main" val="66735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42875"/>
            <a:ext cx="11144250" cy="16512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GIVE IN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TO GIVE IN (to someone or something) = </a:t>
            </a:r>
            <a:r>
              <a:rPr lang="en-US" sz="1800" dirty="0" smtClean="0">
                <a:solidFill>
                  <a:schemeClr val="tx1"/>
                </a:solidFill>
              </a:rPr>
              <a:t>render-se </a:t>
            </a:r>
            <a:r>
              <a:rPr lang="en-US" sz="1800" dirty="0" err="1">
                <a:solidFill>
                  <a:schemeClr val="tx1"/>
                </a:solidFill>
              </a:rPr>
              <a:t>à</a:t>
            </a:r>
            <a:r>
              <a:rPr lang="en-US" sz="1800" dirty="0">
                <a:solidFill>
                  <a:schemeClr val="tx1"/>
                </a:solidFill>
              </a:rPr>
              <a:t>; </a:t>
            </a:r>
            <a:r>
              <a:rPr lang="en-US" sz="1800" dirty="0" err="1">
                <a:solidFill>
                  <a:schemeClr val="tx1"/>
                </a:solidFill>
              </a:rPr>
              <a:t>parar</a:t>
            </a:r>
            <a:r>
              <a:rPr lang="en-US" sz="1800" dirty="0">
                <a:solidFill>
                  <a:schemeClr val="tx1"/>
                </a:solidFill>
              </a:rPr>
              <a:t> de </a:t>
            </a:r>
            <a:r>
              <a:rPr lang="en-US" sz="1800" dirty="0" err="1">
                <a:solidFill>
                  <a:schemeClr val="tx1"/>
                </a:solidFill>
              </a:rPr>
              <a:t>lutar</a:t>
            </a:r>
            <a:r>
              <a:rPr lang="en-US" sz="1800" dirty="0">
                <a:solidFill>
                  <a:schemeClr val="tx1"/>
                </a:solidFill>
              </a:rPr>
              <a:t> contra </a:t>
            </a:r>
            <a:r>
              <a:rPr lang="en-US" sz="1800" dirty="0" err="1">
                <a:solidFill>
                  <a:schemeClr val="tx1"/>
                </a:solidFill>
              </a:rPr>
              <a:t>algo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alguém</a:t>
            </a:r>
            <a:r>
              <a:rPr lang="en-US" sz="1800" dirty="0">
                <a:solidFill>
                  <a:schemeClr val="tx1"/>
                </a:solidFill>
              </a:rPr>
              <a:t> e </a:t>
            </a:r>
            <a:r>
              <a:rPr lang="en-US" sz="1800" dirty="0" err="1">
                <a:solidFill>
                  <a:schemeClr val="tx1"/>
                </a:solidFill>
              </a:rPr>
              <a:t>aceitar</a:t>
            </a:r>
            <a:r>
              <a:rPr lang="en-US" sz="1800" dirty="0">
                <a:solidFill>
                  <a:schemeClr val="tx1"/>
                </a:solidFill>
              </a:rPr>
              <a:t> que </a:t>
            </a:r>
            <a:r>
              <a:rPr lang="en-US" sz="1800" dirty="0" err="1">
                <a:solidFill>
                  <a:schemeClr val="tx1"/>
                </a:solidFill>
              </a:rPr>
              <a:t>não</a:t>
            </a:r>
            <a:r>
              <a:rPr lang="en-US" sz="1800" dirty="0">
                <a:solidFill>
                  <a:schemeClr val="tx1"/>
                </a:solidFill>
              </a:rPr>
              <a:t> se </a:t>
            </a:r>
            <a:r>
              <a:rPr lang="en-US" sz="1800" dirty="0" err="1">
                <a:solidFill>
                  <a:schemeClr val="tx1"/>
                </a:solidFill>
              </a:rPr>
              <a:t>pode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vencer</a:t>
            </a:r>
            <a:r>
              <a:rPr lang="en-US" sz="1800" dirty="0">
                <a:solidFill>
                  <a:schemeClr val="tx1"/>
                </a:solidFill>
              </a:rPr>
              <a:t>; se </a:t>
            </a:r>
            <a:r>
              <a:rPr lang="en-US" sz="1800" dirty="0" err="1">
                <a:solidFill>
                  <a:schemeClr val="tx1"/>
                </a:solidFill>
              </a:rPr>
              <a:t>entregar</a:t>
            </a:r>
            <a:r>
              <a:rPr lang="en-US" sz="1800" dirty="0">
                <a:solidFill>
                  <a:schemeClr val="tx1"/>
                </a:solidFill>
              </a:rPr>
              <a:t>; </a:t>
            </a:r>
            <a:r>
              <a:rPr lang="en-US" sz="1800" dirty="0" err="1">
                <a:solidFill>
                  <a:schemeClr val="tx1"/>
                </a:solidFill>
              </a:rPr>
              <a:t>ceder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2048719"/>
            <a:ext cx="11144250" cy="4237781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EXAMPLES: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dirty="0"/>
              <a:t>When things got too difficult, Charlie finally </a:t>
            </a:r>
            <a:r>
              <a:rPr lang="en-US" dirty="0" smtClean="0"/>
              <a:t>*</a:t>
            </a:r>
            <a:r>
              <a:rPr lang="en-US" u="sng" dirty="0" smtClean="0"/>
              <a:t>GAVE </a:t>
            </a:r>
            <a:r>
              <a:rPr lang="en-US" u="sng" dirty="0"/>
              <a:t>IN </a:t>
            </a:r>
            <a:r>
              <a:rPr lang="en-US" dirty="0"/>
              <a:t>and asked for help. </a:t>
            </a:r>
            <a:r>
              <a:rPr lang="en-US" i="1" dirty="0" err="1"/>
              <a:t>Quando</a:t>
            </a:r>
            <a:r>
              <a:rPr lang="en-US" i="1" dirty="0"/>
              <a:t> as </a:t>
            </a:r>
            <a:r>
              <a:rPr lang="en-US" i="1" dirty="0" err="1"/>
              <a:t>coisas</a:t>
            </a:r>
            <a:r>
              <a:rPr lang="en-US" i="1" dirty="0"/>
              <a:t> </a:t>
            </a:r>
            <a:r>
              <a:rPr lang="en-US" i="1" dirty="0" err="1"/>
              <a:t>ficaram</a:t>
            </a:r>
            <a:r>
              <a:rPr lang="en-US" i="1" dirty="0"/>
              <a:t> </a:t>
            </a:r>
            <a:r>
              <a:rPr lang="en-US" i="1" dirty="0" err="1"/>
              <a:t>difíceis</a:t>
            </a:r>
            <a:r>
              <a:rPr lang="en-US" i="1" dirty="0"/>
              <a:t> </a:t>
            </a:r>
            <a:r>
              <a:rPr lang="en-US" i="1" dirty="0" err="1"/>
              <a:t>demais</a:t>
            </a:r>
            <a:r>
              <a:rPr lang="en-US" i="1" dirty="0"/>
              <a:t>, o Charlie </a:t>
            </a:r>
            <a:r>
              <a:rPr lang="en-US" i="1" dirty="0" err="1"/>
              <a:t>finalmente</a:t>
            </a:r>
            <a:r>
              <a:rPr lang="en-US" i="1" dirty="0"/>
              <a:t> se </a:t>
            </a:r>
            <a:r>
              <a:rPr lang="en-US" i="1" dirty="0" err="1"/>
              <a:t>rendeu</a:t>
            </a:r>
            <a:r>
              <a:rPr lang="en-US" i="1" dirty="0"/>
              <a:t> e </a:t>
            </a:r>
            <a:r>
              <a:rPr lang="en-US" i="1" dirty="0" err="1"/>
              <a:t>pediu</a:t>
            </a:r>
            <a:r>
              <a:rPr lang="en-US" i="1" dirty="0"/>
              <a:t> </a:t>
            </a:r>
            <a:r>
              <a:rPr lang="en-US" i="1" dirty="0" err="1"/>
              <a:t>ajuda</a:t>
            </a:r>
            <a:r>
              <a:rPr lang="en-US" i="1" dirty="0"/>
              <a:t>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dirty="0" smtClean="0"/>
              <a:t>Sharon </a:t>
            </a:r>
            <a:r>
              <a:rPr lang="en-US" u="sng" dirty="0"/>
              <a:t>IS GIVING IN </a:t>
            </a:r>
            <a:r>
              <a:rPr lang="en-US" dirty="0"/>
              <a:t>to the pressure to move out of her parents’ house. </a:t>
            </a:r>
            <a:r>
              <a:rPr lang="en-US" i="1" dirty="0">
                <a:solidFill>
                  <a:schemeClr val="tx1"/>
                </a:solidFill>
              </a:rPr>
              <a:t>A Sharon </a:t>
            </a:r>
            <a:r>
              <a:rPr lang="en-US" i="1" dirty="0" err="1">
                <a:solidFill>
                  <a:schemeClr val="tx1"/>
                </a:solidFill>
              </a:rPr>
              <a:t>está</a:t>
            </a:r>
            <a:r>
              <a:rPr lang="en-US" i="1" dirty="0">
                <a:solidFill>
                  <a:schemeClr val="tx1"/>
                </a:solidFill>
              </a:rPr>
              <a:t> se </a:t>
            </a:r>
            <a:r>
              <a:rPr lang="en-US" i="1" dirty="0" err="1">
                <a:solidFill>
                  <a:schemeClr val="tx1"/>
                </a:solidFill>
              </a:rPr>
              <a:t>rendendo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à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pressão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sair</a:t>
            </a:r>
            <a:r>
              <a:rPr lang="en-US" i="1" dirty="0">
                <a:solidFill>
                  <a:schemeClr val="tx1"/>
                </a:solidFill>
              </a:rPr>
              <a:t> da casa dos </a:t>
            </a:r>
            <a:r>
              <a:rPr lang="en-US" i="1" dirty="0" err="1">
                <a:solidFill>
                  <a:schemeClr val="tx1"/>
                </a:solidFill>
              </a:rPr>
              <a:t>pais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dela</a:t>
            </a:r>
            <a:r>
              <a:rPr lang="en-US" i="1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dirty="0"/>
              <a:t>Travis </a:t>
            </a:r>
            <a:r>
              <a:rPr lang="en-US" u="sng" dirty="0"/>
              <a:t>USED TO GIVE IN </a:t>
            </a:r>
            <a:r>
              <a:rPr lang="en-US" dirty="0"/>
              <a:t>to the urge to smoke cigarettes, but now he has kicked the habit. </a:t>
            </a:r>
            <a:r>
              <a:rPr lang="en-US" i="1" dirty="0">
                <a:solidFill>
                  <a:schemeClr val="tx1"/>
                </a:solidFill>
              </a:rPr>
              <a:t>O Travis </a:t>
            </a:r>
            <a:r>
              <a:rPr lang="en-US" i="1" dirty="0" err="1">
                <a:solidFill>
                  <a:schemeClr val="tx1"/>
                </a:solidFill>
              </a:rPr>
              <a:t>costumava</a:t>
            </a:r>
            <a:r>
              <a:rPr lang="en-US" i="1" dirty="0">
                <a:solidFill>
                  <a:schemeClr val="tx1"/>
                </a:solidFill>
              </a:rPr>
              <a:t> se render </a:t>
            </a:r>
            <a:r>
              <a:rPr lang="en-US" i="1" dirty="0" err="1">
                <a:solidFill>
                  <a:schemeClr val="tx1"/>
                </a:solidFill>
              </a:rPr>
              <a:t>à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vontade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fumar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cigarro</a:t>
            </a:r>
            <a:r>
              <a:rPr lang="en-US" i="1" dirty="0">
                <a:solidFill>
                  <a:schemeClr val="tx1"/>
                </a:solidFill>
              </a:rPr>
              <a:t>, mas agora </a:t>
            </a:r>
            <a:r>
              <a:rPr lang="en-US" i="1" dirty="0" err="1">
                <a:solidFill>
                  <a:schemeClr val="tx1"/>
                </a:solidFill>
              </a:rPr>
              <a:t>ele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abandonou</a:t>
            </a:r>
            <a:r>
              <a:rPr lang="en-US" i="1" dirty="0">
                <a:solidFill>
                  <a:schemeClr val="tx1"/>
                </a:solidFill>
              </a:rPr>
              <a:t> o </a:t>
            </a:r>
            <a:r>
              <a:rPr lang="en-US" i="1" dirty="0" err="1">
                <a:solidFill>
                  <a:schemeClr val="tx1"/>
                </a:solidFill>
              </a:rPr>
              <a:t>hábito</a:t>
            </a:r>
            <a:r>
              <a:rPr lang="en-US" i="1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dirty="0"/>
              <a:t>I </a:t>
            </a:r>
            <a:r>
              <a:rPr lang="en-US" u="sng" dirty="0"/>
              <a:t>WILL NOT GIVE IN</a:t>
            </a:r>
            <a:r>
              <a:rPr lang="en-US" dirty="0"/>
              <a:t> to the urge to quit this race. I will keep running as hard as I can.  </a:t>
            </a:r>
            <a:r>
              <a:rPr lang="en-US" i="1" dirty="0" err="1">
                <a:solidFill>
                  <a:schemeClr val="tx1"/>
                </a:solidFill>
              </a:rPr>
              <a:t>Eu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não</a:t>
            </a:r>
            <a:r>
              <a:rPr lang="en-US" i="1" dirty="0">
                <a:solidFill>
                  <a:schemeClr val="tx1"/>
                </a:solidFill>
              </a:rPr>
              <a:t> me </a:t>
            </a:r>
            <a:r>
              <a:rPr lang="en-US" i="1" dirty="0" err="1">
                <a:solidFill>
                  <a:schemeClr val="tx1"/>
                </a:solidFill>
              </a:rPr>
              <a:t>renderei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à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vontade</a:t>
            </a:r>
            <a:r>
              <a:rPr lang="en-US" i="1" dirty="0">
                <a:solidFill>
                  <a:schemeClr val="tx1"/>
                </a:solidFill>
              </a:rPr>
              <a:t> de </a:t>
            </a:r>
            <a:r>
              <a:rPr lang="en-US" i="1" dirty="0" err="1">
                <a:solidFill>
                  <a:schemeClr val="tx1"/>
                </a:solidFill>
              </a:rPr>
              <a:t>desistir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dessa</a:t>
            </a:r>
            <a:r>
              <a:rPr lang="en-US" i="1" dirty="0">
                <a:solidFill>
                  <a:schemeClr val="tx1"/>
                </a:solidFill>
              </a:rPr>
              <a:t> corrida. </a:t>
            </a:r>
            <a:r>
              <a:rPr lang="en-US" i="1" dirty="0" err="1">
                <a:solidFill>
                  <a:schemeClr val="tx1"/>
                </a:solidFill>
              </a:rPr>
              <a:t>Eu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continuarei</a:t>
            </a:r>
            <a:r>
              <a:rPr lang="en-US" i="1" dirty="0">
                <a:solidFill>
                  <a:schemeClr val="tx1"/>
                </a:solidFill>
              </a:rPr>
              <a:t> a </a:t>
            </a:r>
            <a:r>
              <a:rPr lang="en-US" i="1" dirty="0" err="1">
                <a:solidFill>
                  <a:schemeClr val="tx1"/>
                </a:solidFill>
              </a:rPr>
              <a:t>correr</a:t>
            </a:r>
            <a:r>
              <a:rPr lang="en-US" i="1" dirty="0">
                <a:solidFill>
                  <a:schemeClr val="tx1"/>
                </a:solidFill>
              </a:rPr>
              <a:t> o </a:t>
            </a:r>
            <a:r>
              <a:rPr lang="en-US" i="1" dirty="0" err="1">
                <a:solidFill>
                  <a:schemeClr val="tx1"/>
                </a:solidFill>
              </a:rPr>
              <a:t>mais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rápido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possível</a:t>
            </a:r>
            <a:r>
              <a:rPr lang="en-US" i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is-IS" altLang="x-none" i="1" dirty="0">
                <a:latin typeface="Arial" charset="0"/>
                <a:ea typeface="Arial" charset="0"/>
                <a:cs typeface="Arial" charset="0"/>
              </a:rPr>
              <a:t>* As vezes você pode usar GIVE IN ou GIVE UP e o significado no muda. No primeiro exemplo acima, pode também usar GIVE UP no lugar de GIVE IN. </a:t>
            </a:r>
            <a:r>
              <a:rPr lang="is-IS" altLang="x-none" i="1" dirty="0">
                <a:latin typeface="Arial" charset="0"/>
                <a:ea typeface="Arial" charset="0"/>
                <a:cs typeface="Arial" charset="0"/>
                <a:sym typeface="Wingdings"/>
              </a:rPr>
              <a:t></a:t>
            </a:r>
            <a:endParaRPr lang="en-US" altLang="x-none" i="1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x-none" sz="1600" b="1" dirty="0">
                <a:latin typeface="Arial" charset="0"/>
                <a:ea typeface="Arial" charset="0"/>
                <a:cs typeface="Arial" charset="0"/>
              </a:rPr>
              <a:t>GIVE IN </a:t>
            </a:r>
            <a:r>
              <a:rPr lang="en-US" altLang="x-none" sz="1600" dirty="0">
                <a:latin typeface="Arial" charset="0"/>
                <a:ea typeface="Arial" charset="0"/>
                <a:cs typeface="Arial" charset="0"/>
              </a:rPr>
              <a:t>– PARAR DE LUTAR CONTRA ALGO OU ALGUÉM; RENDER-SE </a:t>
            </a:r>
            <a:r>
              <a:rPr lang="en-US" altLang="x-none" sz="1600" dirty="0" err="1">
                <a:latin typeface="Arial" charset="0"/>
                <a:ea typeface="Arial" charset="0"/>
                <a:cs typeface="Arial" charset="0"/>
              </a:rPr>
              <a:t>À</a:t>
            </a:r>
            <a:r>
              <a:rPr lang="en-US" altLang="x-none" sz="1600" dirty="0">
                <a:latin typeface="Arial" charset="0"/>
                <a:ea typeface="Arial" charset="0"/>
                <a:cs typeface="Arial" charset="0"/>
              </a:rPr>
              <a:t>; </a:t>
            </a:r>
            <a:r>
              <a:rPr lang="en-US" altLang="x-none" sz="1600" dirty="0" smtClean="0">
                <a:latin typeface="Arial" charset="0"/>
                <a:ea typeface="Arial" charset="0"/>
                <a:cs typeface="Arial" charset="0"/>
              </a:rPr>
              <a:t>CEDER</a:t>
            </a:r>
          </a:p>
          <a:p>
            <a:r>
              <a:rPr lang="en-US" altLang="x-none" sz="1600" dirty="0" smtClean="0">
                <a:latin typeface="Arial" charset="0"/>
                <a:ea typeface="Arial" charset="0"/>
                <a:cs typeface="Arial" charset="0"/>
              </a:rPr>
              <a:t>I GAVE IN and ate the chocolate. – </a:t>
            </a:r>
            <a:r>
              <a:rPr lang="en-US" altLang="x-none" sz="1600" dirty="0" err="1" smtClean="0"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altLang="x-none" sz="1600" dirty="0" smtClean="0">
                <a:latin typeface="Arial" charset="0"/>
                <a:ea typeface="Arial" charset="0"/>
                <a:cs typeface="Arial" charset="0"/>
              </a:rPr>
              <a:t> me </a:t>
            </a:r>
            <a:r>
              <a:rPr lang="en-US" altLang="x-none" sz="1600" dirty="0" err="1" smtClean="0">
                <a:latin typeface="Arial" charset="0"/>
                <a:ea typeface="Arial" charset="0"/>
                <a:cs typeface="Arial" charset="0"/>
              </a:rPr>
              <a:t>rendi</a:t>
            </a:r>
            <a:r>
              <a:rPr lang="en-US" altLang="x-none" sz="1600" dirty="0" smtClean="0">
                <a:latin typeface="Arial" charset="0"/>
                <a:ea typeface="Arial" charset="0"/>
                <a:cs typeface="Arial" charset="0"/>
              </a:rPr>
              <a:t> e </a:t>
            </a:r>
            <a:r>
              <a:rPr lang="en-US" altLang="x-none" sz="1600" dirty="0" err="1" smtClean="0">
                <a:latin typeface="Arial" charset="0"/>
                <a:ea typeface="Arial" charset="0"/>
                <a:cs typeface="Arial" charset="0"/>
              </a:rPr>
              <a:t>comi</a:t>
            </a:r>
            <a:r>
              <a:rPr lang="en-US" altLang="x-none" sz="1600" dirty="0" smtClean="0">
                <a:latin typeface="Arial" charset="0"/>
                <a:ea typeface="Arial" charset="0"/>
                <a:cs typeface="Arial" charset="0"/>
              </a:rPr>
              <a:t> o chocolate.</a:t>
            </a:r>
            <a:endParaRPr lang="is-IS" altLang="x-none" sz="16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is-IS" altLang="x-none" sz="1600" b="1" dirty="0">
                <a:latin typeface="Arial" charset="0"/>
                <a:ea typeface="Arial" charset="0"/>
                <a:cs typeface="Arial" charset="0"/>
              </a:rPr>
              <a:t>GIVE UP </a:t>
            </a:r>
            <a:r>
              <a:rPr lang="is-IS" altLang="x-none" sz="1600" dirty="0">
                <a:latin typeface="Arial" charset="0"/>
                <a:ea typeface="Arial" charset="0"/>
                <a:cs typeface="Arial" charset="0"/>
              </a:rPr>
              <a:t>– DESISTIR; PARAR DE FAZER ALGO</a:t>
            </a:r>
          </a:p>
          <a:p>
            <a:r>
              <a:rPr lang="is-IS" altLang="x-none" sz="1600" i="1" dirty="0" smtClean="0">
                <a:latin typeface="Arial" charset="0"/>
                <a:ea typeface="Arial" charset="0"/>
                <a:cs typeface="Arial" charset="0"/>
              </a:rPr>
              <a:t>I GAVE UP drinking *soda for lent last year. – Eu parei de beber refrigerante para a quaresma o ano passado.</a:t>
            </a:r>
            <a:endParaRPr lang="is-IS" altLang="x-none" sz="1600" i="1" dirty="0">
              <a:latin typeface="Arial" charset="0"/>
              <a:ea typeface="Arial" charset="0"/>
              <a:cs typeface="Arial" charset="0"/>
            </a:endParaRPr>
          </a:p>
          <a:p>
            <a:r>
              <a:rPr lang="is-IS" altLang="x-none" sz="1600" i="1" dirty="0" smtClean="0">
                <a:latin typeface="Arial" charset="0"/>
                <a:ea typeface="Arial" charset="0"/>
                <a:cs typeface="Arial" charset="0"/>
              </a:rPr>
              <a:t>I tried to learn Japanese but GAVE UP after the first class. – Eu tentei aprender japonese, mas desisti depois da primeira aula.</a:t>
            </a:r>
          </a:p>
          <a:p>
            <a:pPr marL="457200" lvl="2" indent="0">
              <a:buNone/>
            </a:pPr>
            <a:r>
              <a:rPr lang="is-IS" altLang="x-none" sz="1400" i="1" dirty="0" smtClean="0">
                <a:latin typeface="Arial" charset="0"/>
                <a:ea typeface="Arial" charset="0"/>
                <a:cs typeface="Arial" charset="0"/>
              </a:rPr>
              <a:t>* soda/pop/soft drink = refrigerante</a:t>
            </a:r>
          </a:p>
        </p:txBody>
      </p:sp>
    </p:spTree>
    <p:extLst>
      <p:ext uri="{BB962C8B-B14F-4D97-AF65-F5344CB8AC3E}">
        <p14:creationId xmlns:p14="http://schemas.microsoft.com/office/powerpoint/2010/main" val="15013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600" dirty="0"/>
              <a:t>After months of nagging, my husband finally </a:t>
            </a:r>
            <a:r>
              <a:rPr lang="en-US" sz="1600" b="1" dirty="0"/>
              <a:t>GAVE IN </a:t>
            </a:r>
            <a:r>
              <a:rPr lang="en-US" sz="1600" dirty="0"/>
              <a:t>and agreed to buy me a new car. </a:t>
            </a:r>
            <a:r>
              <a:rPr lang="en-US" sz="1600" dirty="0" smtClean="0"/>
              <a:t>-</a:t>
            </a:r>
            <a:r>
              <a:rPr lang="en-US" sz="1600" b="1" i="1" dirty="0"/>
              <a:t> </a:t>
            </a:r>
            <a:r>
              <a:rPr lang="en-US" sz="1600" i="1" dirty="0" err="1" smtClean="0"/>
              <a:t>Após</a:t>
            </a:r>
            <a:r>
              <a:rPr lang="en-US" sz="1600" i="1" dirty="0" smtClean="0"/>
              <a:t> </a:t>
            </a:r>
            <a:r>
              <a:rPr lang="en-US" sz="1600" i="1" dirty="0" err="1"/>
              <a:t>meses</a:t>
            </a:r>
            <a:r>
              <a:rPr lang="en-US" sz="1600" i="1" dirty="0"/>
              <a:t> de ”</a:t>
            </a:r>
            <a:r>
              <a:rPr lang="en-US" sz="1600" i="1" dirty="0" err="1"/>
              <a:t>pedir</a:t>
            </a:r>
            <a:r>
              <a:rPr lang="en-US" sz="1600" i="1" dirty="0"/>
              <a:t>/</a:t>
            </a:r>
            <a:r>
              <a:rPr lang="en-US" sz="1600" i="1" dirty="0" err="1"/>
              <a:t>encher</a:t>
            </a:r>
            <a:r>
              <a:rPr lang="en-US" sz="1600" i="1" dirty="0"/>
              <a:t> o </a:t>
            </a:r>
            <a:r>
              <a:rPr lang="en-US" sz="1600" i="1" dirty="0" err="1"/>
              <a:t>saco</a:t>
            </a:r>
            <a:r>
              <a:rPr lang="en-US" sz="1600" i="1" dirty="0"/>
              <a:t>,” meu </a:t>
            </a:r>
            <a:r>
              <a:rPr lang="en-US" sz="1600" i="1" dirty="0" err="1"/>
              <a:t>marido</a:t>
            </a:r>
            <a:r>
              <a:rPr lang="en-US" sz="1600" i="1" dirty="0"/>
              <a:t> </a:t>
            </a:r>
            <a:r>
              <a:rPr lang="en-US" sz="1600" i="1" dirty="0" err="1"/>
              <a:t>finalmente</a:t>
            </a:r>
            <a:r>
              <a:rPr lang="en-US" sz="1600" i="1" dirty="0"/>
              <a:t> se </a:t>
            </a:r>
            <a:r>
              <a:rPr lang="en-US" sz="1600" i="1" dirty="0" err="1"/>
              <a:t>rendeu</a:t>
            </a:r>
            <a:r>
              <a:rPr lang="en-US" sz="1600" i="1" dirty="0"/>
              <a:t> e </a:t>
            </a:r>
            <a:r>
              <a:rPr lang="en-US" sz="1600" i="1" dirty="0" err="1"/>
              <a:t>comprou</a:t>
            </a:r>
            <a:r>
              <a:rPr lang="en-US" sz="1600" i="1" dirty="0"/>
              <a:t> um </a:t>
            </a:r>
            <a:r>
              <a:rPr lang="en-US" sz="1600" i="1" dirty="0" err="1"/>
              <a:t>carro</a:t>
            </a:r>
            <a:r>
              <a:rPr lang="en-US" sz="1600" i="1" dirty="0"/>
              <a:t> novo para </a:t>
            </a:r>
            <a:r>
              <a:rPr lang="en-US" sz="1600" i="1" dirty="0" err="1"/>
              <a:t>mim</a:t>
            </a:r>
            <a:r>
              <a:rPr lang="en-US" sz="1600" i="1" dirty="0"/>
              <a:t>. 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50" y="2957512"/>
            <a:ext cx="3289300" cy="2463800"/>
          </a:xfrm>
        </p:spPr>
      </p:pic>
    </p:spTree>
    <p:extLst>
      <p:ext uri="{BB962C8B-B14F-4D97-AF65-F5344CB8AC3E}">
        <p14:creationId xmlns:p14="http://schemas.microsoft.com/office/powerpoint/2010/main" val="759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13" y="196770"/>
            <a:ext cx="11250591" cy="15394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CALL </a:t>
            </a:r>
            <a:r>
              <a:rPr lang="en-US" dirty="0" smtClean="0">
                <a:solidFill>
                  <a:schemeClr val="tx1"/>
                </a:solidFill>
              </a:rPr>
              <a:t>AROUND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To call around = </a:t>
            </a:r>
            <a:r>
              <a:rPr lang="en-US" sz="1800" dirty="0" err="1" smtClean="0">
                <a:solidFill>
                  <a:schemeClr val="tx1"/>
                </a:solidFill>
              </a:rPr>
              <a:t>ligar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para </a:t>
            </a:r>
            <a:r>
              <a:rPr lang="en-US" sz="1800" dirty="0" err="1">
                <a:solidFill>
                  <a:schemeClr val="tx1"/>
                </a:solidFill>
              </a:rPr>
              <a:t>várias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pessoas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pelo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telefone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atrás</a:t>
            </a:r>
            <a:r>
              <a:rPr lang="en-US" sz="1800" dirty="0">
                <a:solidFill>
                  <a:schemeClr val="tx1"/>
                </a:solidFill>
              </a:rPr>
              <a:t> de </a:t>
            </a:r>
            <a:r>
              <a:rPr lang="en-US" sz="1800" dirty="0" err="1">
                <a:solidFill>
                  <a:schemeClr val="tx1"/>
                </a:solidFill>
              </a:rPr>
              <a:t>alguma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informação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ou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ajuda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13" y="2037144"/>
            <a:ext cx="11250591" cy="329878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EXAMPLES: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altLang="pt-BR" sz="1400" dirty="0" smtClean="0">
                <a:latin typeface="Arial" charset="0"/>
                <a:ea typeface="Arial" charset="0"/>
                <a:cs typeface="Arial" charset="0"/>
              </a:rPr>
              <a:t>“*What’s </a:t>
            </a:r>
            <a:r>
              <a:rPr lang="en-US" altLang="pt-BR" sz="1400" dirty="0">
                <a:latin typeface="Arial" charset="0"/>
                <a:ea typeface="Arial" charset="0"/>
                <a:cs typeface="Arial" charset="0"/>
              </a:rPr>
              <a:t>up? I’m </a:t>
            </a:r>
            <a:r>
              <a:rPr lang="en-US" altLang="pt-BR" sz="1400" u="sng" dirty="0">
                <a:latin typeface="Arial" charset="0"/>
                <a:ea typeface="Arial" charset="0"/>
                <a:cs typeface="Arial" charset="0"/>
              </a:rPr>
              <a:t>CALLING AROUND </a:t>
            </a:r>
            <a:r>
              <a:rPr lang="en-US" altLang="pt-BR" sz="1400" dirty="0">
                <a:latin typeface="Arial" charset="0"/>
                <a:ea typeface="Arial" charset="0"/>
                <a:cs typeface="Arial" charset="0"/>
              </a:rPr>
              <a:t>to invite people to Melissa’s birthday party.” </a:t>
            </a:r>
            <a:r>
              <a:rPr lang="en-US" altLang="pt-BR" sz="1400" i="1" dirty="0">
                <a:latin typeface="Arial" charset="0"/>
                <a:ea typeface="Arial" charset="0"/>
                <a:cs typeface="Arial" charset="0"/>
              </a:rPr>
              <a:t>“E </a:t>
            </a:r>
            <a:r>
              <a:rPr lang="en-US" altLang="pt-BR" sz="1400" i="1" dirty="0" err="1">
                <a:latin typeface="Arial" charset="0"/>
                <a:ea typeface="Arial" charset="0"/>
                <a:cs typeface="Arial" charset="0"/>
              </a:rPr>
              <a:t>aí</a:t>
            </a:r>
            <a:r>
              <a:rPr lang="en-US" altLang="pt-BR" sz="1400" i="1" dirty="0">
                <a:latin typeface="Arial" charset="0"/>
                <a:ea typeface="Arial" charset="0"/>
                <a:cs typeface="Arial" charset="0"/>
              </a:rPr>
              <a:t>? </a:t>
            </a:r>
            <a:r>
              <a:rPr lang="en-US" altLang="pt-BR" sz="1400" i="1" dirty="0" err="1">
                <a:latin typeface="Arial" charset="0"/>
                <a:ea typeface="Arial" charset="0"/>
                <a:cs typeface="Arial" charset="0"/>
              </a:rPr>
              <a:t>Estou</a:t>
            </a:r>
            <a:r>
              <a:rPr lang="en-US" altLang="pt-BR" sz="1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latin typeface="Arial" charset="0"/>
                <a:ea typeface="Arial" charset="0"/>
                <a:cs typeface="Arial" charset="0"/>
              </a:rPr>
              <a:t>ligando</a:t>
            </a:r>
            <a:r>
              <a:rPr lang="en-US" altLang="pt-BR" sz="1400" i="1" dirty="0">
                <a:latin typeface="Arial" charset="0"/>
                <a:ea typeface="Arial" charset="0"/>
                <a:cs typeface="Arial" charset="0"/>
              </a:rPr>
              <a:t> para </a:t>
            </a:r>
            <a:r>
              <a:rPr lang="en-US" altLang="pt-BR" sz="1400" i="1" dirty="0" err="1">
                <a:latin typeface="Arial" charset="0"/>
                <a:ea typeface="Arial" charset="0"/>
                <a:cs typeface="Arial" charset="0"/>
              </a:rPr>
              <a:t>convidar</a:t>
            </a:r>
            <a:r>
              <a:rPr lang="en-US" altLang="pt-BR" sz="1400" i="1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pt-BR" sz="1400" i="1" dirty="0" err="1">
                <a:latin typeface="Arial" charset="0"/>
                <a:ea typeface="Arial" charset="0"/>
                <a:cs typeface="Arial" charset="0"/>
              </a:rPr>
              <a:t>pessoas</a:t>
            </a:r>
            <a:r>
              <a:rPr lang="en-US" altLang="pt-BR" sz="1400" i="1" dirty="0">
                <a:latin typeface="Arial" charset="0"/>
                <a:ea typeface="Arial" charset="0"/>
                <a:cs typeface="Arial" charset="0"/>
              </a:rPr>
              <a:t> para a </a:t>
            </a:r>
            <a:r>
              <a:rPr lang="en-US" altLang="pt-BR" sz="1400" i="1" dirty="0" err="1">
                <a:latin typeface="Arial" charset="0"/>
                <a:ea typeface="Arial" charset="0"/>
                <a:cs typeface="Arial" charset="0"/>
              </a:rPr>
              <a:t>festa</a:t>
            </a:r>
            <a:r>
              <a:rPr lang="en-US" altLang="pt-BR" sz="1400" i="1" dirty="0"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altLang="pt-BR" sz="1400" i="1" dirty="0" err="1">
                <a:latin typeface="Arial" charset="0"/>
                <a:ea typeface="Arial" charset="0"/>
                <a:cs typeface="Arial" charset="0"/>
              </a:rPr>
              <a:t>aniversário</a:t>
            </a:r>
            <a:r>
              <a:rPr lang="en-US" altLang="pt-BR" sz="1400" i="1" dirty="0">
                <a:latin typeface="Arial" charset="0"/>
                <a:ea typeface="Arial" charset="0"/>
                <a:cs typeface="Arial" charset="0"/>
              </a:rPr>
              <a:t> da Melissa.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past we </a:t>
            </a:r>
            <a:r>
              <a:rPr lang="en-US" sz="14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USED TO CALL AROUND 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neighborhood to see where our children were. Now, we just call their cell phone. 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passado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gente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costumava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ligar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pelo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bairro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para saber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onde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estavam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nossos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filhos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Agora, a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gente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apenas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liga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para o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celular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deles.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Colin </a:t>
            </a:r>
            <a:r>
              <a:rPr lang="en-US" sz="14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HAS BEEN CALLING AROUND 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entire city for the past 3 hours, but he still hasn’t found a restaurant that is open today. 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 Colin tem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ligado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(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vem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ligando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cidade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inteira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há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3 horas, mas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ainda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não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achou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nenhum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restaurante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que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esteja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aberto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hoje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 </a:t>
            </a:r>
            <a:r>
              <a:rPr lang="en-US" sz="14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SHOULD </a:t>
            </a:r>
            <a:r>
              <a:rPr lang="en-US" sz="1400" u="sng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CALL </a:t>
            </a:r>
            <a:r>
              <a:rPr lang="en-US" sz="14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AROUND </a:t>
            </a:r>
            <a:r>
              <a:rPr lang="en-US" sz="14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and see if you can find a babysitter this weekend.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Você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deveria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ligar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atrás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babás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e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ver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se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acha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uma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para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este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final de </a:t>
            </a:r>
            <a:r>
              <a:rPr lang="en-US" sz="14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semana</a:t>
            </a:r>
            <a:r>
              <a:rPr lang="en-US" sz="14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endParaRPr lang="en-US" sz="1400" i="1" dirty="0" smtClean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sz="1400" i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228600" lvl="1" indent="0">
              <a:buNone/>
            </a:pP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* What’s up? – O que </a:t>
            </a:r>
            <a:r>
              <a:rPr lang="en-US" sz="1400" dirty="0" err="1" smtClean="0">
                <a:latin typeface="Arial" charset="0"/>
                <a:ea typeface="Arial" charset="0"/>
                <a:cs typeface="Arial" charset="0"/>
              </a:rPr>
              <a:t>está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400" dirty="0" err="1" smtClean="0">
                <a:latin typeface="Arial" charset="0"/>
                <a:ea typeface="Arial" charset="0"/>
                <a:cs typeface="Arial" charset="0"/>
              </a:rPr>
              <a:t>acontecendo</a:t>
            </a:r>
            <a:r>
              <a:rPr lang="en-US" sz="1400" dirty="0" smtClean="0">
                <a:latin typeface="Arial" charset="0"/>
                <a:ea typeface="Arial" charset="0"/>
                <a:cs typeface="Arial" charset="0"/>
              </a:rPr>
              <a:t>?</a:t>
            </a:r>
            <a:endParaRPr lang="en-US" sz="1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39" y="362809"/>
            <a:ext cx="11505236" cy="1188720"/>
          </a:xfrm>
        </p:spPr>
        <p:txBody>
          <a:bodyPr>
            <a:normAutofit/>
          </a:bodyPr>
          <a:lstStyle/>
          <a:p>
            <a:r>
              <a:rPr lang="en-US" sz="1600" dirty="0"/>
              <a:t>Why are you </a:t>
            </a:r>
            <a:r>
              <a:rPr lang="en-US" sz="1600" b="1" dirty="0"/>
              <a:t>calling around </a:t>
            </a:r>
            <a:r>
              <a:rPr lang="en-US" sz="1600" dirty="0"/>
              <a:t>to find the best pizza deals?  You should just look online. </a:t>
            </a:r>
            <a:r>
              <a:rPr lang="en-US" sz="1600" dirty="0" smtClean="0"/>
              <a:t>- </a:t>
            </a:r>
            <a:r>
              <a:rPr lang="en-US" sz="1600" i="1" dirty="0" err="1" smtClean="0"/>
              <a:t>Por</a:t>
            </a:r>
            <a:r>
              <a:rPr lang="en-US" sz="1600" i="1" dirty="0" smtClean="0"/>
              <a:t> </a:t>
            </a:r>
            <a:r>
              <a:rPr lang="en-US" sz="1600" i="1" dirty="0"/>
              <a:t>que </a:t>
            </a:r>
            <a:r>
              <a:rPr lang="en-US" sz="1600" i="1" dirty="0" err="1"/>
              <a:t>você</a:t>
            </a:r>
            <a:r>
              <a:rPr lang="en-US" sz="1600" i="1" dirty="0"/>
              <a:t> </a:t>
            </a:r>
            <a:r>
              <a:rPr lang="en-US" sz="1600" i="1" dirty="0" err="1"/>
              <a:t>está</a:t>
            </a:r>
            <a:r>
              <a:rPr lang="en-US" sz="1600" i="1" dirty="0"/>
              <a:t> </a:t>
            </a:r>
            <a:r>
              <a:rPr lang="en-US" sz="1600" i="1" dirty="0" err="1"/>
              <a:t>ligando</a:t>
            </a:r>
            <a:r>
              <a:rPr lang="en-US" sz="1600" i="1" dirty="0"/>
              <a:t> </a:t>
            </a:r>
            <a:r>
              <a:rPr lang="en-US" sz="1600" i="1" dirty="0" err="1"/>
              <a:t>atrás</a:t>
            </a:r>
            <a:r>
              <a:rPr lang="en-US" sz="1600" i="1" dirty="0"/>
              <a:t> dos </a:t>
            </a:r>
            <a:r>
              <a:rPr lang="en-US" sz="1600" i="1" dirty="0" err="1"/>
              <a:t>melhores</a:t>
            </a:r>
            <a:r>
              <a:rPr lang="en-US" sz="1600" i="1" dirty="0"/>
              <a:t> </a:t>
            </a:r>
            <a:r>
              <a:rPr lang="en-US" sz="1600" i="1" dirty="0" err="1"/>
              <a:t>negócios</a:t>
            </a:r>
            <a:r>
              <a:rPr lang="en-US" sz="1600" i="1" dirty="0"/>
              <a:t>/</a:t>
            </a:r>
            <a:r>
              <a:rPr lang="en-US" sz="1600" i="1" dirty="0" err="1"/>
              <a:t>valores</a:t>
            </a:r>
            <a:r>
              <a:rPr lang="en-US" sz="1600" i="1" dirty="0"/>
              <a:t> para pizza?  </a:t>
            </a:r>
            <a:r>
              <a:rPr lang="en-US" sz="1600" i="1" dirty="0" err="1"/>
              <a:t>Você</a:t>
            </a:r>
            <a:r>
              <a:rPr lang="en-US" sz="1600" i="1" dirty="0"/>
              <a:t> </a:t>
            </a:r>
            <a:r>
              <a:rPr lang="en-US" sz="1600" i="1" dirty="0" err="1"/>
              <a:t>deveria</a:t>
            </a:r>
            <a:r>
              <a:rPr lang="en-US" sz="1600" i="1" dirty="0"/>
              <a:t> </a:t>
            </a:r>
            <a:r>
              <a:rPr lang="en-US" sz="1600" i="1" dirty="0" err="1"/>
              <a:t>apenas</a:t>
            </a:r>
            <a:r>
              <a:rPr lang="en-US" sz="1600" i="1" dirty="0"/>
              <a:t> </a:t>
            </a:r>
            <a:r>
              <a:rPr lang="en-US" sz="1600" i="1" dirty="0" err="1"/>
              <a:t>procurar</a:t>
            </a:r>
            <a:r>
              <a:rPr lang="en-US" sz="1600" i="1" dirty="0"/>
              <a:t> online</a:t>
            </a:r>
            <a:r>
              <a:rPr lang="en-US" sz="1600" i="1" dirty="0" smtClean="0"/>
              <a:t>?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607" y="2186429"/>
            <a:ext cx="2959100" cy="2755900"/>
          </a:xfrm>
        </p:spPr>
      </p:pic>
    </p:spTree>
    <p:extLst>
      <p:ext uri="{BB962C8B-B14F-4D97-AF65-F5344CB8AC3E}">
        <p14:creationId xmlns:p14="http://schemas.microsoft.com/office/powerpoint/2010/main" val="14162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942" y="115747"/>
            <a:ext cx="11516810" cy="2037665"/>
          </a:xfrm>
        </p:spPr>
        <p:txBody>
          <a:bodyPr>
            <a:no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CHECK </a:t>
            </a:r>
            <a:r>
              <a:rPr lang="en-US" sz="1400" b="1" dirty="0" smtClean="0">
                <a:solidFill>
                  <a:schemeClr val="tx1"/>
                </a:solidFill>
              </a:rPr>
              <a:t>OUT</a:t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1. </a:t>
            </a:r>
            <a:r>
              <a:rPr lang="en-US" sz="1400" dirty="0" err="1">
                <a:solidFill>
                  <a:schemeClr val="tx1"/>
                </a:solidFill>
              </a:rPr>
              <a:t>acertar</a:t>
            </a:r>
            <a:r>
              <a:rPr lang="en-US" sz="1400" dirty="0">
                <a:solidFill>
                  <a:schemeClr val="tx1"/>
                </a:solidFill>
              </a:rPr>
              <a:t> as </a:t>
            </a:r>
            <a:r>
              <a:rPr lang="en-US" sz="1400" dirty="0" err="1">
                <a:solidFill>
                  <a:schemeClr val="tx1"/>
                </a:solidFill>
              </a:rPr>
              <a:t>contas</a:t>
            </a:r>
            <a:r>
              <a:rPr lang="en-US" sz="1400" dirty="0">
                <a:solidFill>
                  <a:schemeClr val="tx1"/>
                </a:solidFill>
              </a:rPr>
              <a:t> para </a:t>
            </a:r>
            <a:r>
              <a:rPr lang="en-US" sz="1400" dirty="0" err="1">
                <a:solidFill>
                  <a:schemeClr val="tx1"/>
                </a:solidFill>
              </a:rPr>
              <a:t>sair</a:t>
            </a:r>
            <a:r>
              <a:rPr lang="en-US" sz="1400" dirty="0">
                <a:solidFill>
                  <a:schemeClr val="tx1"/>
                </a:solidFill>
              </a:rPr>
              <a:t> de um hotel, hospital, etc.; </a:t>
            </a:r>
            <a:r>
              <a:rPr lang="en-US" sz="1400" dirty="0" err="1">
                <a:solidFill>
                  <a:schemeClr val="tx1"/>
                </a:solidFill>
              </a:rPr>
              <a:t>passar</a:t>
            </a:r>
            <a:r>
              <a:rPr lang="en-US" sz="1400" dirty="0">
                <a:solidFill>
                  <a:schemeClr val="tx1"/>
                </a:solidFill>
              </a:rPr>
              <a:t> no </a:t>
            </a:r>
            <a:r>
              <a:rPr lang="en-US" sz="1400" dirty="0" err="1">
                <a:solidFill>
                  <a:schemeClr val="tx1"/>
                </a:solidFill>
              </a:rPr>
              <a:t>caixa</a:t>
            </a:r>
            <a:r>
              <a:rPr lang="en-US" sz="1400" dirty="0">
                <a:solidFill>
                  <a:schemeClr val="tx1"/>
                </a:solidFill>
              </a:rPr>
              <a:t> de </a:t>
            </a:r>
            <a:r>
              <a:rPr lang="en-US" sz="1400" dirty="0" err="1">
                <a:solidFill>
                  <a:schemeClr val="tx1"/>
                </a:solidFill>
              </a:rPr>
              <a:t>uma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loja</a:t>
            </a:r>
            <a:r>
              <a:rPr lang="en-US" sz="1400" dirty="0">
                <a:solidFill>
                  <a:schemeClr val="tx1"/>
                </a:solidFill>
              </a:rPr>
              <a:t> e </a:t>
            </a:r>
            <a:r>
              <a:rPr lang="en-US" sz="1400" dirty="0" err="1">
                <a:solidFill>
                  <a:schemeClr val="tx1"/>
                </a:solidFill>
              </a:rPr>
              <a:t>pagar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</a:rPr>
              <a:t>compras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2. </a:t>
            </a:r>
            <a:r>
              <a:rPr lang="en-US" sz="1400" dirty="0" err="1">
                <a:solidFill>
                  <a:schemeClr val="tx1"/>
                </a:solidFill>
              </a:rPr>
              <a:t>examinar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verificar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aprovar</a:t>
            </a:r>
            <a:r>
              <a:rPr lang="en-US" sz="1400" dirty="0" smtClean="0">
                <a:solidFill>
                  <a:schemeClr val="tx1"/>
                </a:solidFill>
              </a:rPr>
              <a:t/>
            </a:r>
            <a:br>
              <a:rPr lang="en-US" sz="1400" dirty="0" smtClean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/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3. </a:t>
            </a:r>
            <a:r>
              <a:rPr lang="en-US" sz="1400" dirty="0" err="1">
                <a:solidFill>
                  <a:schemeClr val="tx1"/>
                </a:solidFill>
              </a:rPr>
              <a:t>tirar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livros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outras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coisas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emprestadas</a:t>
            </a:r>
            <a:r>
              <a:rPr lang="en-US" sz="1400" dirty="0">
                <a:solidFill>
                  <a:schemeClr val="tx1"/>
                </a:solidFill>
              </a:rPr>
              <a:t> de </a:t>
            </a:r>
            <a:r>
              <a:rPr lang="en-US" sz="1400" dirty="0" err="1">
                <a:solidFill>
                  <a:schemeClr val="tx1"/>
                </a:solidFill>
              </a:rPr>
              <a:t>uma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biblioteca</a:t>
            </a:r>
            <a:r>
              <a:rPr lang="en-US" sz="1400" dirty="0">
                <a:solidFill>
                  <a:schemeClr val="tx1"/>
                </a:solidFill>
              </a:rPr>
              <a:t>, </a:t>
            </a:r>
            <a:r>
              <a:rPr lang="en-US" sz="1400" dirty="0" err="1">
                <a:solidFill>
                  <a:schemeClr val="tx1"/>
                </a:solidFill>
              </a:rPr>
              <a:t>etc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39" y="2476982"/>
            <a:ext cx="11424213" cy="3263045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EXAMPLES: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Luckily, we </a:t>
            </a:r>
            <a:r>
              <a:rPr lang="en-US" sz="16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HAD ALREADY CHECKED OUT 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of the hotel before the fire started. 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Felizmente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a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gente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já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tinha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feito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o checkout  do hotel antes que o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incêndio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começou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Courtney and I</a:t>
            </a:r>
            <a:r>
              <a:rPr lang="en-US" sz="16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WOULD LOVE TO CHECK OUT 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your new car, if you have time. 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Courtney e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adoraríamos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dar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uma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olhada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no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seu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carro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novo se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tiver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tempo.</a:t>
            </a:r>
            <a:endParaRPr lang="en-US" sz="16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Hey, that guy </a:t>
            </a:r>
            <a:r>
              <a:rPr lang="en-US" sz="16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IS CHECKING 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 </a:t>
            </a:r>
            <a:r>
              <a:rPr lang="en-US" sz="16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OUT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!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Olha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aquele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cara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está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te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olhando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de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cima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baixo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! (de forma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interessada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)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We’re </a:t>
            </a:r>
            <a:r>
              <a:rPr lang="en-US" sz="16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GOING TO CHECK OUT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that new sushi restaurant this weekend. Want to come with us?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Nós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iremos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”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experimentar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”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aquele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restaurante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novo de sushi.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Quer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ir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com a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gente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Your daughter </a:t>
            </a:r>
            <a:r>
              <a:rPr lang="en-US" sz="16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HAS CHECKED OUT 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three books this month.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Sua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filha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já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retirou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pegou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emprestado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três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livros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este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mês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+mj-lt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When I was a teenager, I </a:t>
            </a:r>
            <a:r>
              <a:rPr lang="en-US" sz="1600" u="sng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WOULD CHECK OUT </a:t>
            </a:r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at least 3 books from the library every month.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Quando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era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adolescente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pegava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emprestado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pelo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menos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3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livros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da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biblioteca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cada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i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mês</a:t>
            </a:r>
            <a:r>
              <a:rPr lang="en-US" sz="1600" i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altLang="pt-BR" sz="1600" i="1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1274</TotalTime>
  <Words>1955</Words>
  <Application>Microsoft Macintosh PowerPoint</Application>
  <PresentationFormat>Widescreen</PresentationFormat>
  <Paragraphs>114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Gill Sans MT</vt:lpstr>
      <vt:lpstr>Wingdings</vt:lpstr>
      <vt:lpstr>Arial</vt:lpstr>
      <vt:lpstr>Parcel</vt:lpstr>
      <vt:lpstr>MODULE 1 REVIEW </vt:lpstr>
      <vt:lpstr>WHAT ARE WE GOING TO REVIEW?</vt:lpstr>
      <vt:lpstr>END UP  TO END UP (someone, something, somewhere) = “acabar” de algum jeito, ou em algum lugar, principalmente se foi algo inesperado ou não planejado.</vt:lpstr>
      <vt:lpstr>Como que eu fui parar aqui?</vt:lpstr>
      <vt:lpstr>GIVE IN TO GIVE IN (to someone or something) = render-se à; parar de lutar contra algo ou alguém e aceitar que não se pode vencer; se entregar; ceder</vt:lpstr>
      <vt:lpstr>After months of nagging, my husband finally GAVE IN and agreed to buy me a new car. - Após meses de ”pedir/encher o saco,” meu marido finalmente se rendeu e comprou um carro novo para mim. </vt:lpstr>
      <vt:lpstr>CALL AROUND To call around = ligar para várias pessoas pelo telefone atrás de alguma informação ou ajuda</vt:lpstr>
      <vt:lpstr>Why are you calling around to find the best pizza deals?  You should just look online. - Por que você está ligando atrás dos melhores negócios/valores para pizza?  Você deveria apenas procurar online?</vt:lpstr>
      <vt:lpstr>CHECK OUT  1. acertar as contas para sair de um hotel, hospital, etc.; passar no caixa de uma loja e pagar compras  2. examinar, verificar, aprovar  3. tirar livros ou outras coisas emprestadas de uma biblioteca, etc</vt:lpstr>
      <vt:lpstr>veja isso!</vt:lpstr>
      <vt:lpstr>LOOK LIKE to look like (someone; something) - parecer (visualmente, fisicamente)</vt:lpstr>
      <vt:lpstr>Do these girls LOOK LIKE their famous mothers? Será que essas meninas parecem com as mães famosas delas?</vt:lpstr>
      <vt:lpstr>HANG ON/ HOLD ON 1. segurar firmemente  2. manter-se firme  3. esperar um momento</vt:lpstr>
      <vt:lpstr>Hold on tight! Here we go! – Segure com força!  </vt:lpstr>
      <vt:lpstr>WORK OUT 1. Dar certo  2. Malhar  3. Resolver</vt:lpstr>
      <vt:lpstr>Billy is determined to work out the math problem. O Billy está determinado a resolver o problema de matemática.</vt:lpstr>
      <vt:lpstr>Highlights! </vt:lpstr>
      <vt:lpstr>Highlights 1</vt:lpstr>
      <vt:lpstr>Highlights 2</vt:lpstr>
      <vt:lpstr>PowerPoint Presentation</vt:lpstr>
      <vt:lpstr>Awesome job, guys!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 REVIEW </dc:title>
  <dc:creator>jackie katsis</dc:creator>
  <cp:lastModifiedBy>jackie katsis</cp:lastModifiedBy>
  <cp:revision>11</cp:revision>
  <dcterms:created xsi:type="dcterms:W3CDTF">2019-08-06T14:24:25Z</dcterms:created>
  <dcterms:modified xsi:type="dcterms:W3CDTF">2019-08-22T14:50:31Z</dcterms:modified>
</cp:coreProperties>
</file>