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5"/>
  </p:notesMasterIdLst>
  <p:sldIdLst>
    <p:sldId id="295" r:id="rId2"/>
    <p:sldId id="282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13" r:id="rId11"/>
    <p:sldId id="314" r:id="rId12"/>
    <p:sldId id="303" r:id="rId13"/>
    <p:sldId id="315" r:id="rId14"/>
    <p:sldId id="317" r:id="rId15"/>
    <p:sldId id="318" r:id="rId16"/>
    <p:sldId id="319" r:id="rId17"/>
    <p:sldId id="316" r:id="rId18"/>
    <p:sldId id="304" r:id="rId19"/>
    <p:sldId id="305" r:id="rId20"/>
    <p:sldId id="306" r:id="rId21"/>
    <p:sldId id="320" r:id="rId22"/>
    <p:sldId id="321" r:id="rId23"/>
    <p:sldId id="307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636EB-A026-42CA-9841-F92CF775096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8C87A-9D33-4747-A8B8-8E9542D353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252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3432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744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492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255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659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855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317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7159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4441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5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1424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230D3-709C-4A6D-B436-499D483D9CC8}" type="datetimeFigureOut">
              <a:rPr lang="pt-BR" smtClean="0"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0FB2F-0A40-498C-B6EC-B77044802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601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padvogado@gmail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1052736"/>
            <a:ext cx="7416824" cy="4187552"/>
          </a:xfrm>
        </p:spPr>
        <p:txBody>
          <a:bodyPr>
            <a:normAutofit/>
          </a:bodyPr>
          <a:lstStyle/>
          <a:p>
            <a:pPr algn="ctr"/>
            <a:r>
              <a:rPr lang="pt-BR" sz="5400" b="1" dirty="0">
                <a:solidFill>
                  <a:schemeClr val="accent1"/>
                </a:solidFill>
              </a:rPr>
              <a:t>MINI CURSO DE INVENTÁRIO JUDICIAL</a:t>
            </a:r>
            <a:br>
              <a:rPr lang="pt-BR" b="1" dirty="0"/>
            </a:br>
            <a:r>
              <a:rPr lang="pt-BR" b="1" dirty="0"/>
              <a:t>SEJA BEM VINDO</a:t>
            </a:r>
            <a:br>
              <a:rPr lang="pt-BR" b="1" dirty="0"/>
            </a:br>
            <a:r>
              <a:rPr lang="pt-BR" sz="1600" dirty="0"/>
              <a:t>Tiago Pereira</a:t>
            </a:r>
            <a:br>
              <a:rPr lang="pt-BR" sz="1600" dirty="0"/>
            </a:br>
            <a:r>
              <a:rPr lang="pt-BR" sz="1600" dirty="0">
                <a:hlinkClick r:id="rId2"/>
              </a:rPr>
              <a:t>tpadvogado@gmail.com</a:t>
            </a:r>
            <a:br>
              <a:rPr lang="pt-BR" sz="16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6590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Com ou sem defesa do inventariante o juiz irá decidir por sua manutenção ou remoção. Se remover, o juiz nomeará novo inventariante na ordem do art. 617.</a:t>
            </a: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O inventariante substituído entregará ao substituto, todos os bens, sob pena de sofrer mandado de busca e apreensão ou imissão na posse sem prejuízo de multa até 3% sobre o valor dos bens inventariados. Art. 625.</a:t>
            </a: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Apresentadas as primeiras declarações, o juiz intima o cônjuge, o companheiro, os herdeiros, os legatários, fazenda pública e MP se houver incapaz e o testamenteiro se for por testamento. Art. 626.</a:t>
            </a: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Entendendo melhor o art. 627.</a:t>
            </a: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Se o juiz acolher a impugnação nos termos do inciso I, mandará retificar as primeiras declarações.</a:t>
            </a: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Se o juiz acolher o pedido do inciso II, nomeará novo inventariante. </a:t>
            </a: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Se houver disputa sobre a qualidade de herdeiro (III), demanda prova (que não seja documental, o juiz vai remeter as partes as vias ordinárias.</a:t>
            </a: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Sobrestará o feito até a o julgamento da ação.</a:t>
            </a: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297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Aquele que se julgar preterido, poderá requerer sua admissão no inventário antes da partilha. Ouve-se as partes em 15 dias. Se para a solução da questão demandar prova que não seja documental, o juiz mandará as partes para as vias ordinárias. Art. 628.</a:t>
            </a:r>
          </a:p>
          <a:p>
            <a:pPr marL="45720" indent="0" algn="just">
              <a:buNone/>
            </a:pPr>
            <a:b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A fazenda pública informará nos autos em 15 dias sobre os valores dos bens descritos nas primeiras declarações.</a:t>
            </a: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b="1" dirty="0">
                <a:solidFill>
                  <a:schemeClr val="tx1"/>
                </a:solidFill>
                <a:latin typeface="Calibri" panose="020F0502020204030204" pitchFamily="34" charset="0"/>
              </a:rPr>
              <a:t>DA AVALIAÇÃO DOS BENS</a:t>
            </a:r>
          </a:p>
          <a:p>
            <a:pPr marL="45720" indent="0" algn="just">
              <a:buNone/>
            </a:pPr>
            <a:endParaRPr lang="pt-BR" sz="18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O juiz vai nomear perito para avaliação dos bens indicados. Se a fazenda concordar com os valores indicados nas primeiras declarações e todos os interessados forem capaz, essa avaliação é dispensada. </a:t>
            </a: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155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DO IMPOSTO</a:t>
            </a: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O imposto incidente é o ITCMD de competência Estadual. No estado de SP, a alíquota é de 4% aplicado sobre o valor venal do bem imóvel, tabela </a:t>
            </a:r>
            <a:r>
              <a:rPr lang="pt-BR" sz="2000" dirty="0" err="1">
                <a:solidFill>
                  <a:schemeClr val="tx1"/>
                </a:solidFill>
                <a:latin typeface="Calibri" panose="020F0502020204030204" pitchFamily="34" charset="0"/>
              </a:rPr>
              <a:t>fipe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 de veículo e sobre valor real dos demais bens a inventariar.</a:t>
            </a: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O ITCMD é recolhido com base na declaração feita no site da fazenda estadual. Feita a declaração, emite-se a guia. Pagando a guia, junta aos autos para posterior partilha.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A declaração corresponde já a partilha dos bens nos quinhões devidos ou acordados.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Após as impugnações as primeiras declarações, o juiz nomeia perito para avaliação dos bens. Avaliação feita nos termos dos </a:t>
            </a:r>
            <a:r>
              <a:rPr lang="pt-BR" sz="2000" dirty="0" err="1">
                <a:solidFill>
                  <a:schemeClr val="tx1"/>
                </a:solidFill>
                <a:latin typeface="Calibri" panose="020F0502020204030204" pitchFamily="34" charset="0"/>
              </a:rPr>
              <a:t>arts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. 872 e 873, NCPC.</a:t>
            </a: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Não expedirá carta precatória para bens de outras comarcas de pequenos valores ou de conhecimento do perito.</a:t>
            </a: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Se a fazenda concordar com os valores, não há avaliação.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205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Em atenção ao contraditório, o juiz intimará as partes para se manifestarem sobre o laudo do perito avaliador, prazo de 15 dias. 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Resolvidas as impugnações ou aceito os valores apresentados, lavrar-se-á em seguida o termo de últimas declarações em que o inventariante poderá emendar, aditar ou complementar as primeiras.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Após, o juiz da prazo para ouvir as partes em 15 dias. Feito isso, passa-se ao cálculo do tributo. Art. 637.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Feito o cálculo as partes também poderão se manifestar em 5 dias. (contabilista judicial). Se impugnado e aceito pelo juízo, mandará ao contabilista para corrigir o cálculo.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A declaração quem faz é as partes com base nos cálculos já apresentados.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098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DAS COLAÇÕES </a:t>
            </a:r>
          </a:p>
          <a:p>
            <a:pPr marL="45720" indent="0" algn="just">
              <a:buNone/>
            </a:pPr>
            <a:r>
              <a:rPr lang="pt-BR" sz="2000" dirty="0"/>
              <a:t>Trata-se de uma conferência dos bens da herança com outros transferidos pelo “</a:t>
            </a:r>
            <a:r>
              <a:rPr lang="pt-BR" sz="2000" i="1" dirty="0"/>
              <a:t>de cujus”</a:t>
            </a:r>
            <a:r>
              <a:rPr lang="pt-BR" sz="2000" dirty="0"/>
              <a:t>, em vida, aos seus descendentes, promovendo o retorno ao monte das liberalidades feitas pelo autor da herança antes de falecer, para uma equitativa apuração das quotas hereditárias dos sucessores </a:t>
            </a:r>
            <a:r>
              <a:rPr lang="pt-BR" sz="2000" dirty="0" err="1"/>
              <a:t>legitimários</a:t>
            </a:r>
            <a:r>
              <a:rPr lang="pt-BR" sz="2000" dirty="0"/>
              <a:t>. Segundo a lei civil: “Os descendentes que concorrerem à sucessão do ascendente comum são obrigados, para igualar as legítimas, a conferir o valor das doações que dele em vida receberam, sob pena de sonegação”. A colação tem por fim igualar, na proporção estabelecida no Código Civil, as legítimas dos descendentes e do cônjuge sobrevivente, obrigando também os donatários que, ao tempo do falecimento do doador, já não possuírem os bens doados.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FUNDAMENTAÇÃO </a:t>
            </a:r>
          </a:p>
          <a:p>
            <a:r>
              <a:rPr lang="pt-BR" sz="2000" dirty="0"/>
              <a:t>Artigos 2.002 a 2.012 do Código Civil</a:t>
            </a:r>
          </a:p>
          <a:p>
            <a:r>
              <a:rPr lang="pt-BR" sz="2000" dirty="0"/>
              <a:t>Artigos 639 a 641 do Código de Processo Civil</a:t>
            </a:r>
          </a:p>
          <a:p>
            <a:pPr marL="45720" indent="0" algn="just">
              <a:buNone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75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dirty="0"/>
              <a:t>No prazo de 15 dias (art. 627), o herdeiro que recebeu bens em doação do autor da herança enquanto vivo, deverá trazer à colação, conferindo por termo nos autos ou por meio de petição. Se não os possuir, trazer-lhe o valor.</a:t>
            </a:r>
          </a:p>
          <a:p>
            <a:pPr marL="45720" indent="0" algn="just">
              <a:buNone/>
            </a:pPr>
            <a:endParaRPr lang="pt-BR" sz="2000" dirty="0"/>
          </a:p>
          <a:p>
            <a:pPr marL="45720" indent="0" algn="just">
              <a:buNone/>
            </a:pPr>
            <a:r>
              <a:rPr lang="pt-BR" sz="2000" dirty="0"/>
              <a:t>Se o herdeiro negar trazer à colação, o juiz mandará sequestra-los (art. 641, parágrafo 1º. </a:t>
            </a:r>
          </a:p>
          <a:p>
            <a:pPr marL="45720" indent="0" algn="just">
              <a:buNone/>
            </a:pPr>
            <a:endParaRPr lang="pt-BR" sz="2000" dirty="0"/>
          </a:p>
          <a:p>
            <a:pPr marL="45720" indent="0" algn="just">
              <a:buNone/>
            </a:pPr>
            <a:r>
              <a:rPr lang="pt-BR" sz="2000" b="1" dirty="0"/>
              <a:t>DO PAGAMENTO DAS DÍVIDAS</a:t>
            </a:r>
          </a:p>
          <a:p>
            <a:pPr marL="45720" indent="0" algn="just">
              <a:buNone/>
            </a:pPr>
            <a:br>
              <a:rPr lang="pt-BR" sz="2000" dirty="0"/>
            </a:br>
            <a:r>
              <a:rPr lang="pt-BR" sz="2000" dirty="0"/>
              <a:t>Já no atendimento ao cliente, verifique se há dividas a serem apuradas para constar do inventário para que nenhum credor apareça de surpresa e requeira a abertura ou sua habilitação.</a:t>
            </a:r>
          </a:p>
          <a:p>
            <a:pPr marL="45720" indent="0" algn="just">
              <a:buNone/>
            </a:pPr>
            <a:br>
              <a:rPr lang="pt-BR" sz="2000" dirty="0"/>
            </a:br>
            <a:r>
              <a:rPr lang="pt-BR" sz="2000" dirty="0"/>
              <a:t>Antes da partilha, pode os credores do espólio requerer o pagamento. Art. 642. Petição deve acompanhar prova literal da dívida e será distribuída por dependência e autuada em apenso.</a:t>
            </a:r>
          </a:p>
          <a:p>
            <a:pPr marL="45720" indent="0" algn="just">
              <a:buNone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20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dirty="0"/>
              <a:t>Se as partes concordarem com o credor e com a dívida, este será habilitado, e será separado o dinheiro ou bens suficientes ao pagamento. Separados os bens o juiz mandará aliená-los observando-se o rito da expropriação. Art. 642.</a:t>
            </a:r>
          </a:p>
          <a:p>
            <a:pPr marL="45720" indent="0" algn="just">
              <a:buNone/>
            </a:pPr>
            <a:endParaRPr lang="pt-BR" sz="2000" dirty="0"/>
          </a:p>
          <a:p>
            <a:pPr marL="45720" indent="0" algn="just">
              <a:buNone/>
            </a:pPr>
            <a:r>
              <a:rPr lang="pt-BR" sz="2000" dirty="0"/>
              <a:t>Se não houver concordância, o juiz remete os autos para as vias ordinárias, reservando bens suficientes para pagar o credor quando a dívida constar de documento que comprove suficientemente a obrigação. Art. 643.</a:t>
            </a:r>
          </a:p>
          <a:p>
            <a:pPr marL="45720" indent="0" algn="just">
              <a:buNone/>
            </a:pPr>
            <a:endParaRPr lang="pt-BR" sz="2000" dirty="0"/>
          </a:p>
          <a:p>
            <a:pPr marL="45720" indent="0" algn="just">
              <a:buNone/>
            </a:pPr>
            <a:r>
              <a:rPr lang="pt-BR" sz="2000" dirty="0"/>
              <a:t>Se a dívida for líquida e certa, ainda não vencida, pode requerer a habilitação no inventário. Vencida a dívida, será promovida a execução e requerida a habilitação.</a:t>
            </a:r>
          </a:p>
          <a:p>
            <a:pPr marL="45720" indent="0" algn="just">
              <a:buNone/>
            </a:pPr>
            <a:endParaRPr lang="pt-BR" sz="2000" dirty="0"/>
          </a:p>
          <a:p>
            <a:pPr marL="45720" indent="0" algn="just">
              <a:buNone/>
            </a:pPr>
            <a:endParaRPr lang="pt-BR" sz="2000" dirty="0"/>
          </a:p>
          <a:p>
            <a:pPr marL="45720" indent="0" algn="just">
              <a:buNone/>
            </a:pPr>
            <a:endParaRPr lang="pt-BR" sz="2000" dirty="0"/>
          </a:p>
          <a:p>
            <a:pPr marL="45720" indent="0" algn="just">
              <a:buNone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684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DA PARTILHA</a:t>
            </a:r>
          </a:p>
          <a:p>
            <a:pPr marL="45720" indent="0" algn="just">
              <a:buNone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Se houver credores e resolvida as dívidas do falecido, as partes deverão formular seus pedidos de quinhão dos bens para fins de partilha. 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Prazo de 15 dias para formularem o pedido de quinhão e em seguida, o juiz decidirá a deliberação da partilha, resolvendo os pedidos das partes e designando os bens que devam constituir quinhão de cada herdeiro.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Para tanto o juiz deve observar a máxima igualdade possível, prevenção de litígios futuros, máxima comodidade aos coerdeiros, do cônjuge ou do companheiro se for o caso. Art. 648.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Se um dos interessados for nascituro, o quinhão que lhe cabe será reservado em poder do inventariante até o seu nascimento. 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4100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ANTECIPAÇÃO DOS EFEITOS DA PARTILHA</a:t>
            </a: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O juiz por decisão fundamentada, poderá deferir antecipadamente a qualquer dos herdeiros o exercício dos direitos de usar e de fruir de determinado bem, com a condição de que, ao término do inventário, tal bem integre a cota desse herdeiro, cabendo a este, desde o deferimento, todos os ônus e bônus decorrentes do exercício daqueles direitos. </a:t>
            </a:r>
            <a:r>
              <a:rPr lang="pt-BR" sz="2000" dirty="0" err="1">
                <a:solidFill>
                  <a:schemeClr val="tx1"/>
                </a:solidFill>
                <a:latin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: percepção de aluguel para sustento de um dos herdeiros, que já recebia antes da morte do autor da herança.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DO ESBOÇO E SENTENÇA DE PARTILHA</a:t>
            </a: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Não havendo acordo é feito o esboço as partes terão 15 dias para se manifestarem.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586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A partilha constará (art. 653):</a:t>
            </a:r>
          </a:p>
          <a:p>
            <a:pPr algn="just">
              <a:buFontTx/>
              <a:buChar char="-"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De auto de orçamento, que mencionará: nomes do autor da herança, do inventariante, do cônjuge ou do companheiro supérstite, dos herdeiros, dos legatários e dos credores admitidos; o ativo, passivo e o liquido partível com as necessárias especificações; valor de cada quinhão.</a:t>
            </a:r>
          </a:p>
          <a:p>
            <a:pPr algn="just">
              <a:buFontTx/>
              <a:buChar char="-"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De folha de pagamento para cada parte, declarando a quota a pagar-lhe, a razão do pagamento e a relação dos bens que lhe compõem o quinhão, as características que os individualizam e os ônus  que os gravam.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Pago o imposto, juntado aos autos, o juiz julgará a partilha por sentença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A partilha é rescindível em casos de dolo, coação, erro essencial ou intervenção de incapaz, feita com preterição de formalidades legais, preteriu herdeiro ou incluiu quem não seja.</a:t>
            </a: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Pode as partes apresentarem o acordo sobre a partilha dos bens, caso em que o juiz fará a homologação por sentença. (Rito do Arrolamento).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258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260648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1800" b="1" dirty="0">
                <a:solidFill>
                  <a:srgbClr val="FFC000"/>
                </a:solidFill>
                <a:latin typeface="Calibri" panose="020F0502020204030204" pitchFamily="34" charset="0"/>
              </a:rPr>
              <a:t>INVENTÁRIO JUDICIAL (ART. 610, NCPC).</a:t>
            </a: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>
                <a:latin typeface="Calibri" panose="020F0502020204030204" pitchFamily="34" charset="0"/>
              </a:rPr>
              <a:t>Um dos procedimentos mais procurados pelos clientes na advocacia cível, o inventário foi alvo de mudanças significativas com o NCPC, especificamente no procedimento.</a:t>
            </a: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>
                <a:latin typeface="Calibri" panose="020F0502020204030204" pitchFamily="34" charset="0"/>
              </a:rPr>
              <a:t>Com relação as peças processuais, poucas alterações tivemos. Somente com relação aos dispositivos legais.</a:t>
            </a:r>
          </a:p>
          <a:p>
            <a:pPr marL="45720" indent="0" algn="just">
              <a:buNone/>
            </a:pPr>
            <a:r>
              <a:rPr lang="pt-BR" sz="1800" dirty="0">
                <a:latin typeface="Calibri" panose="020F0502020204030204" pitchFamily="34" charset="0"/>
              </a:rPr>
              <a:t>Atualmente existe a forma do inventário judicial e o extrajudicial que antes era regulado por resolução do CNJ e hoje tem previsão legal no próprio CPC/2015.</a:t>
            </a: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>
                <a:latin typeface="Calibri" panose="020F0502020204030204" pitchFamily="34" charset="0"/>
              </a:rPr>
              <a:t>O procedimento extrajudicial tem sido a forma mais célere para partilha de bens. Mais fácil de realizar desde o atendimento, recolhimento de informação e relação junto ao cartório responsável. </a:t>
            </a: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>
                <a:latin typeface="Calibri" panose="020F0502020204030204" pitchFamily="34" charset="0"/>
              </a:rPr>
              <a:t>Precificação do inventário tem variado entre R$ 2.000,00 a R$ 8.000,00 ou 6% sobre o monte mor.</a:t>
            </a: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2163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DO FORMAL DE PARTILHA (art. 655)</a:t>
            </a: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Após o trânsito em julgado da decisão que partilhou os bens, será concedido a cada um dos herdeiros o formal de partilha:</a:t>
            </a:r>
          </a:p>
          <a:p>
            <a:pPr algn="just">
              <a:buFontTx/>
              <a:buChar char="-"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Termo de inventariante e título de herdeiros</a:t>
            </a:r>
          </a:p>
          <a:p>
            <a:pPr algn="just">
              <a:buFontTx/>
              <a:buChar char="-"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Avaliação dos bens que constituíram o quinhão do herdeiro</a:t>
            </a:r>
          </a:p>
          <a:p>
            <a:pPr algn="just">
              <a:buFontTx/>
              <a:buChar char="-"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Pagamento do quinhão hereditário</a:t>
            </a:r>
          </a:p>
          <a:p>
            <a:pPr algn="just">
              <a:buFontTx/>
              <a:buChar char="-"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Quitação dos impostos</a:t>
            </a:r>
          </a:p>
          <a:p>
            <a:pPr algn="just">
              <a:buFontTx/>
              <a:buChar char="-"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Sentença</a:t>
            </a: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Pode ser substituído por certidão de pagamento do quinhão hereditário quando esse não exceder 5 vezes o salário mínimo.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5075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DO RITO DO ARROLAMENTO art. 659.</a:t>
            </a: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Sendo amigável a partilha e todos serem capazes nos termos da lei, a partilha será homologada de plano pelo juiz, observando os artigos 660 a 663.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Também se fará arrolamento quando o pedido for de adjudicação havendo somente um herdeiro.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Transitado em julgado a sentença que homologa a partilha ou adjudicação, será lavrado o formal e elaborada a carta respectivamente, intimando o fisco para lançamento administrativo do imposto. 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Na petição do inventário nessa modalidade, deve conter nomeação do inventariante, declaração dos títulos dos herdeiros e dos bens do espólio, atribuição do valor aos bens do espólio 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085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Para levantamento de valores em conta corrente de valores devidos pelo empregador ao empregado falecido, PIS e FGTS, utiliza-se do Alvará Judicial previsto na lei 6.858/80 com a prova da dependência perante o INSS ou na ordem sucessória previsto na lei civil.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</a:rPr>
              <a:t>Contas com saldo e restituição de IR também será levantado por meio de alvará. (modelo de peça na área do aluno).</a:t>
            </a: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869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64096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MAPA PROCESSUAL DO INVENTÁRIO JUDICIAL</a:t>
            </a:r>
          </a:p>
          <a:p>
            <a:pPr marL="45720" indent="0" algn="just">
              <a:buNone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</a:rPr>
              <a:t>Petição           Nomeação                       Primeiras 	         Intimação      Avaliação      Levantamento   Colação      Partilha</a:t>
            </a:r>
          </a:p>
          <a:p>
            <a:pPr marL="45720" indent="0" algn="just">
              <a:buNone/>
            </a:pP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</a:rPr>
              <a:t>Abertura	Inventariante	Declarações	          Herdeiros         dos bens      dos credores</a:t>
            </a:r>
          </a:p>
          <a:p>
            <a:pPr marL="45720" indent="0" algn="just">
              <a:buNone/>
            </a:pP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marL="45720" indent="0" algn="just">
              <a:buNone/>
            </a:pPr>
            <a:r>
              <a:rPr lang="pt-BR" sz="1600" dirty="0">
                <a:latin typeface="Calibri" panose="020F0502020204030204" pitchFamily="34" charset="0"/>
              </a:rPr>
              <a:t>	</a:t>
            </a:r>
            <a:r>
              <a:rPr lang="pt-BR" sz="1400" dirty="0">
                <a:latin typeface="Calibri" panose="020F0502020204030204" pitchFamily="34" charset="0"/>
              </a:rPr>
              <a:t>Compromisso</a:t>
            </a:r>
            <a:r>
              <a:rPr lang="pt-BR" sz="2000" dirty="0">
                <a:latin typeface="Calibri" panose="020F0502020204030204" pitchFamily="34" charset="0"/>
              </a:rPr>
              <a:t>	</a:t>
            </a: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755576" y="3392996"/>
            <a:ext cx="79208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lipse 4"/>
          <p:cNvSpPr/>
          <p:nvPr/>
        </p:nvSpPr>
        <p:spPr>
          <a:xfrm>
            <a:off x="539552" y="3284984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1763688" y="3284984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3491880" y="3284984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4860032" y="3284984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5796136" y="3284984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6723428" y="3284984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/>
          <p:cNvSpPr/>
          <p:nvPr/>
        </p:nvSpPr>
        <p:spPr>
          <a:xfrm>
            <a:off x="7699942" y="3284984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/>
          <p:cNvSpPr/>
          <p:nvPr/>
        </p:nvSpPr>
        <p:spPr>
          <a:xfrm>
            <a:off x="8460432" y="3284984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0655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260648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1800" b="1" dirty="0">
                <a:solidFill>
                  <a:srgbClr val="FFC000"/>
                </a:solidFill>
                <a:latin typeface="Calibri" panose="020F0502020204030204" pitchFamily="34" charset="0"/>
              </a:rPr>
              <a:t>DOCUMENTOS NECESSÁRIOS</a:t>
            </a:r>
          </a:p>
          <a:p>
            <a:pPr marL="45720" indent="0" algn="just">
              <a:buNone/>
            </a:pPr>
            <a:r>
              <a:rPr lang="pt-BR" sz="1800" dirty="0">
                <a:latin typeface="Calibri" panose="020F0502020204030204" pitchFamily="34" charset="0"/>
              </a:rPr>
              <a:t>Relação de documentos para inventário judicial: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Documentos Pessoais do </a:t>
            </a:r>
            <a:r>
              <a:rPr lang="pt-BR" sz="1800" i="1" dirty="0">
                <a:latin typeface="Calibri" panose="020F0502020204030204" pitchFamily="34" charset="0"/>
              </a:rPr>
              <a:t>de cujus </a:t>
            </a:r>
            <a:r>
              <a:rPr lang="pt-BR" sz="1800" dirty="0">
                <a:latin typeface="Calibri" panose="020F0502020204030204" pitchFamily="34" charset="0"/>
              </a:rPr>
              <a:t>e herdeiros (CPF, RF, Endereço), inclusive dos cônjuges dos herdeiros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Certidão de Óbito atualizada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Certidão de casamento e nascimento de todos atualizada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Escritura pública de união estável 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Certidões negativas de débitos da União, Estados e Município</a:t>
            </a:r>
          </a:p>
          <a:p>
            <a:pPr marL="45720" indent="0" algn="just">
              <a:buNone/>
            </a:pPr>
            <a:r>
              <a:rPr lang="pt-BR" sz="1800" b="1" dirty="0">
                <a:solidFill>
                  <a:srgbClr val="FF0000"/>
                </a:solidFill>
                <a:latin typeface="Calibri" panose="020F0502020204030204" pitchFamily="34" charset="0"/>
              </a:rPr>
              <a:t>Documentos dos bens: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Certidão de matrícula atualizada ou escritura pública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Guia de IPTU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Certidão negativa de débitos com o município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Certidão de Cadastro de Imóvel Rural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Veículo: CRLV ou Recibo de Compra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Declaração IR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Extratos bancários</a:t>
            </a:r>
          </a:p>
          <a:p>
            <a:pPr algn="just">
              <a:buFontTx/>
              <a:buChar char="-"/>
            </a:pPr>
            <a:r>
              <a:rPr lang="pt-BR" sz="1800" dirty="0">
                <a:latin typeface="Calibri" panose="020F0502020204030204" pitchFamily="34" charset="0"/>
              </a:rPr>
              <a:t>Contrato social (empresa).</a:t>
            </a:r>
          </a:p>
          <a:p>
            <a:pPr algn="just">
              <a:buFontTx/>
              <a:buChar char="-"/>
            </a:pPr>
            <a:endParaRPr lang="pt-BR" sz="1800" dirty="0"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497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260648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b="1" dirty="0">
                <a:solidFill>
                  <a:srgbClr val="FFC000"/>
                </a:solidFill>
                <a:latin typeface="Calibri" panose="020F0502020204030204" pitchFamily="34" charset="0"/>
              </a:rPr>
              <a:t>FORMAS DE PARTILHA</a:t>
            </a: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Inventário Judicial – testamento, ou quando as partes não estiverem de acordo ou quando há menor envolvido. (Art. 610 e seguintes).</a:t>
            </a: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Arrolamento Sumário – partes capazes e de acordo (art. 660, NCPC).</a:t>
            </a: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b="1" dirty="0">
                <a:latin typeface="Calibri" panose="020F0502020204030204" pitchFamily="34" charset="0"/>
              </a:rPr>
              <a:t>DICAS PARA ATENDIMENTO</a:t>
            </a: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Antes de passar valores aos clientes, explique como será feita a partilha e o procedimento adotado.</a:t>
            </a: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Faça um levantamento prévio dos bens com base nas informações prestadas pelos clientes.</a:t>
            </a: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O recomendável é que se converse com todos os herdeiros e principalmente com quem será nomeado inventariante.</a:t>
            </a: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Explique o valor do ITCMD, quando será feito o pagamento e que os valores de tributos ou custas do processo não fazem parte dos seus honorários.</a:t>
            </a: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947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1800" b="1" dirty="0">
                <a:solidFill>
                  <a:srgbClr val="FFC000"/>
                </a:solidFill>
                <a:latin typeface="Calibri" panose="020F0502020204030204" pitchFamily="34" charset="0"/>
              </a:rPr>
              <a:t>CONCEITO</a:t>
            </a: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>
                <a:latin typeface="Calibri" panose="020F0502020204030204" pitchFamily="34" charset="0"/>
              </a:rPr>
              <a:t>Inventário e partilha deve ser compreendido como o procedimento especial destinado a identificar os bens deixados pelo falecido, verificar sua exatidão, inclusive na perspectiva de herdeiros preteridos (deixados de fora) ou de bens que devam ser trazidos a colação, quantificar seu valor, apurar e providenciar o recolhimento do tributo incidente pela transferência de bens em virtude da morte, pagar seus credores e partilhá-los (no sentido de dividi-los) entre os herdeiros e legatários.</a:t>
            </a: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>
                <a:latin typeface="Calibri" panose="020F0502020204030204" pitchFamily="34" charset="0"/>
              </a:rPr>
              <a:t>Abre a sucessão com o falecimento – princípio da Saisine </a:t>
            </a:r>
          </a:p>
          <a:p>
            <a:pPr marL="45720" indent="0" algn="just">
              <a:buNone/>
            </a:pPr>
            <a:r>
              <a:rPr lang="pt-BR" sz="1800" b="1" dirty="0">
                <a:latin typeface="Calibri" panose="020F0502020204030204" pitchFamily="34" charset="0"/>
              </a:rPr>
              <a:t>PRAZO PARA ABERTURA </a:t>
            </a:r>
            <a:r>
              <a:rPr lang="pt-BR" sz="1800" dirty="0">
                <a:latin typeface="Calibri" panose="020F0502020204030204" pitchFamily="34" charset="0"/>
              </a:rPr>
              <a:t>– em até 2 meses a contar da abertura da sucessão, devendo ser finalizado em até 12 meses subsequentes, podendo o juiz prorrogar os prazos de ofício ou a requerimento da parte (art. 611)</a:t>
            </a: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 err="1">
                <a:latin typeface="Calibri" panose="020F0502020204030204" pitchFamily="34" charset="0"/>
              </a:rPr>
              <a:t>Obs</a:t>
            </a:r>
            <a:r>
              <a:rPr lang="pt-BR" sz="1800" dirty="0">
                <a:latin typeface="Calibri" panose="020F0502020204030204" pitchFamily="34" charset="0"/>
              </a:rPr>
              <a:t>: as questões que demandam prova testemunhal ou pericial serão resolvidas pelo procedimento comum. Não paralisa o inventário (art. 612).</a:t>
            </a: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81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b="1" dirty="0">
                <a:solidFill>
                  <a:srgbClr val="FFC000"/>
                </a:solidFill>
                <a:latin typeface="Calibri" panose="020F0502020204030204" pitchFamily="34" charset="0"/>
              </a:rPr>
              <a:t>LEGITIMIDADE</a:t>
            </a: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Podem requerer o inventário e partilha quem estiver administrando o espólio (art. 615, ler art. 613), tendo legitimidade concorrente:</a:t>
            </a:r>
          </a:p>
          <a:p>
            <a:pPr algn="just">
              <a:buFontTx/>
              <a:buChar char="-"/>
            </a:pPr>
            <a:r>
              <a:rPr lang="pt-BR" sz="2000" dirty="0">
                <a:latin typeface="Calibri" panose="020F0502020204030204" pitchFamily="34" charset="0"/>
              </a:rPr>
              <a:t>Cônjuge ou companheiro supérstite</a:t>
            </a:r>
          </a:p>
          <a:p>
            <a:pPr algn="just">
              <a:buFontTx/>
              <a:buChar char="-"/>
            </a:pPr>
            <a:r>
              <a:rPr lang="pt-BR" sz="2000" dirty="0">
                <a:latin typeface="Calibri" panose="020F0502020204030204" pitchFamily="34" charset="0"/>
              </a:rPr>
              <a:t>Herdeiro</a:t>
            </a:r>
          </a:p>
          <a:p>
            <a:pPr algn="just">
              <a:buFontTx/>
              <a:buChar char="-"/>
            </a:pPr>
            <a:r>
              <a:rPr lang="pt-BR" sz="2000" dirty="0">
                <a:latin typeface="Calibri" panose="020F0502020204030204" pitchFamily="34" charset="0"/>
              </a:rPr>
              <a:t>Legatário</a:t>
            </a:r>
          </a:p>
          <a:p>
            <a:pPr algn="just">
              <a:buFontTx/>
              <a:buChar char="-"/>
            </a:pPr>
            <a:r>
              <a:rPr lang="pt-BR" sz="2000" dirty="0">
                <a:latin typeface="Calibri" panose="020F0502020204030204" pitchFamily="34" charset="0"/>
              </a:rPr>
              <a:t>Testamenteiro</a:t>
            </a:r>
          </a:p>
          <a:p>
            <a:pPr algn="just">
              <a:buFontTx/>
              <a:buChar char="-"/>
            </a:pPr>
            <a:r>
              <a:rPr lang="pt-BR" sz="2000" dirty="0">
                <a:latin typeface="Calibri" panose="020F0502020204030204" pitchFamily="34" charset="0"/>
              </a:rPr>
              <a:t>Cessionário do herdeiro ou do legatário</a:t>
            </a:r>
          </a:p>
          <a:p>
            <a:pPr algn="just">
              <a:buFontTx/>
              <a:buChar char="-"/>
            </a:pPr>
            <a:r>
              <a:rPr lang="pt-BR" sz="2000" dirty="0">
                <a:latin typeface="Calibri" panose="020F0502020204030204" pitchFamily="34" charset="0"/>
              </a:rPr>
              <a:t>Credor do herdeiro, do legatário ou do autor da herança</a:t>
            </a:r>
          </a:p>
          <a:p>
            <a:pPr algn="just">
              <a:buFontTx/>
              <a:buChar char="-"/>
            </a:pPr>
            <a:r>
              <a:rPr lang="pt-BR" sz="2000" dirty="0">
                <a:latin typeface="Calibri" panose="020F0502020204030204" pitchFamily="34" charset="0"/>
              </a:rPr>
              <a:t>MP havendo herdeiros incapazes</a:t>
            </a:r>
          </a:p>
          <a:p>
            <a:pPr algn="just">
              <a:buFontTx/>
              <a:buChar char="-"/>
            </a:pPr>
            <a:r>
              <a:rPr lang="pt-BR" sz="2000" dirty="0">
                <a:latin typeface="Calibri" panose="020F0502020204030204" pitchFamily="34" charset="0"/>
              </a:rPr>
              <a:t>Fazenda pública quando tiver interesse</a:t>
            </a:r>
          </a:p>
          <a:p>
            <a:pPr algn="just">
              <a:buFontTx/>
              <a:buChar char="-"/>
            </a:pPr>
            <a:r>
              <a:rPr lang="pt-BR" sz="2000" dirty="0">
                <a:latin typeface="Calibri" panose="020F0502020204030204" pitchFamily="34" charset="0"/>
              </a:rPr>
              <a:t>Administrador judicial da falência do herdeiro, do legatário, do autor da herança ou do cônjuge ou companheiro supérstite</a:t>
            </a: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Há responsabilidade do administrador provisório dos bens – Art. 614.</a:t>
            </a:r>
          </a:p>
          <a:p>
            <a:pPr algn="just">
              <a:buFontTx/>
              <a:buChar char="-"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394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467544" y="116632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2000" b="1" dirty="0">
                <a:solidFill>
                  <a:srgbClr val="FFC000"/>
                </a:solidFill>
                <a:latin typeface="Calibri" panose="020F0502020204030204" pitchFamily="34" charset="0"/>
              </a:rPr>
              <a:t>DA ABERTURA E PRIMEIRAS DECLARAÇÕES</a:t>
            </a: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O inventariante será nomeado na ordem do art. 617.</a:t>
            </a: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Por petição dirigida ao juízo competente (domicílio do autor da herança) art. 48, indicando o inventariante quando deverá ser intimado para prestar compromisso em 5 dias.</a:t>
            </a: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A petição deve conter a qualificação de quem requer o inventário, indicar se há testamento, quem será nomeado inventariante com sua qualificação, descrição do autor da herança e data do óbito, número de herdeiros e se há bens a inventariar.</a:t>
            </a: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Obrigações do inventariante nos termos do art. 618 do NCPC.</a:t>
            </a: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2000" dirty="0">
                <a:latin typeface="Calibri" panose="020F0502020204030204" pitchFamily="34" charset="0"/>
              </a:rPr>
              <a:t>Dentro de 20 dias após a prestação de compromisso, o inventariante prestará as primeiras declarações, em que se lavrará termo circunstanciado em que assina, juiz, escrivão e o próprio inventariante.</a:t>
            </a: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89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Incumbe ainda ao inventariante nomeado, com autorização judicial, alienar bens de qualquer espécie, transigir em juízo ou fora dele, pagar dívidas do espólio, fazer as despesas necessárias para conservação e o melhoramento dos bens do espólio. Art. 619</a:t>
            </a:r>
          </a:p>
          <a:p>
            <a:pPr marL="45720" indent="0" algn="just">
              <a:buNone/>
            </a:pPr>
            <a:endParaRPr lang="pt-BR" sz="1800" b="1" dirty="0">
              <a:solidFill>
                <a:srgbClr val="FFC000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b="1" dirty="0">
                <a:solidFill>
                  <a:srgbClr val="FFC000"/>
                </a:solidFill>
                <a:latin typeface="Calibri" panose="020F0502020204030204" pitchFamily="34" charset="0"/>
              </a:rPr>
              <a:t>ESTRUTURA DAS PRIMEIRAS DECLARAÇÕES Art. 620.</a:t>
            </a: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Deve constar na petição de primeiras declarações:</a:t>
            </a:r>
          </a:p>
          <a:p>
            <a:pPr algn="just">
              <a:buFontTx/>
              <a:buChar char="-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Qualificação do </a:t>
            </a:r>
            <a:r>
              <a:rPr lang="pt-BR" sz="1800" i="1" dirty="0">
                <a:solidFill>
                  <a:schemeClr val="tx1"/>
                </a:solidFill>
                <a:latin typeface="Calibri" panose="020F0502020204030204" pitchFamily="34" charset="0"/>
              </a:rPr>
              <a:t>de cujus, </a:t>
            </a: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data do óbito e se havia testamento.</a:t>
            </a:r>
          </a:p>
          <a:p>
            <a:pPr algn="just">
              <a:buFontTx/>
              <a:buChar char="-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Qualificação dos herdeiros, cônjuge ou companheiro supérstite, regime de bens ou da união estável.</a:t>
            </a:r>
          </a:p>
          <a:p>
            <a:pPr algn="just">
              <a:buFontTx/>
              <a:buChar char="-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Qualidade dos herdeiros e grau de parentesco com o inventariado</a:t>
            </a:r>
          </a:p>
          <a:p>
            <a:pPr algn="just">
              <a:buFontTx/>
              <a:buChar char="-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Relação completa e individualizada de todos os bens do espólio, inclusive aqueles que devem ser conferidos à colação e dos bens alheios que nele forem encontrados: bens imóveis, móveis, semoventes, dinheiro, joias ou objetos de ouro e prata, pedras preciosas, título de dívida pública, ações, quotas, títulos de sociedade, dívidas ativas e passivas, direitos e ações, valor corrente de cada um dos bens do espólio.</a:t>
            </a:r>
          </a:p>
          <a:p>
            <a:pPr algn="just">
              <a:buFontTx/>
              <a:buChar char="-"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169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395536" y="188640"/>
            <a:ext cx="8280920" cy="4248472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pt-BR" sz="1800" b="1" dirty="0">
                <a:solidFill>
                  <a:srgbClr val="FFC000"/>
                </a:solidFill>
                <a:latin typeface="Calibri" panose="020F0502020204030204" pitchFamily="34" charset="0"/>
              </a:rPr>
              <a:t>PROCESSAMENTO</a:t>
            </a: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Recebida a petição de primeiras declarações, o juiz mandará citar para os termos do inventário e da partilha, o cônjuge, companheiro, herdeiros e legatários e intimar a fazenda pública, MP, se houver incapaz ou ausente e o testamenteiro se houver testamento (art. 626).</a:t>
            </a:r>
          </a:p>
          <a:p>
            <a:pPr marL="45720" indent="0" algn="just">
              <a:buNone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Todos os citados (por correios) terão o prazo de 15 dias para se manifestarem podendo:</a:t>
            </a:r>
          </a:p>
          <a:p>
            <a:pPr algn="just">
              <a:buFontTx/>
              <a:buChar char="-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Arguir erros, omissões e sonegação de bens</a:t>
            </a:r>
          </a:p>
          <a:p>
            <a:pPr algn="just">
              <a:buFontTx/>
              <a:buChar char="-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Reclamar contra nomeação do inventariante</a:t>
            </a:r>
          </a:p>
          <a:p>
            <a:pPr algn="just">
              <a:buFontTx/>
              <a:buChar char="-"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Contestar a qualidade de quem foi incluído no titulo de herdeiro</a:t>
            </a:r>
          </a:p>
          <a:p>
            <a:pPr marL="45720" indent="0" algn="just">
              <a:buNone/>
            </a:pP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Sonegação do inventariante (art. 621), motivos para ser removido (art. 622) defesa (art. 623).</a:t>
            </a:r>
          </a:p>
          <a:p>
            <a:pPr algn="just">
              <a:buFontTx/>
              <a:buChar char="-"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endParaRPr lang="pt-BR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4611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3001</TotalTime>
  <Words>2594</Words>
  <Application>Microsoft Office PowerPoint</Application>
  <PresentationFormat>Apresentação na tela (4:3)</PresentationFormat>
  <Paragraphs>471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Georgia</vt:lpstr>
      <vt:lpstr>Tema do Office</vt:lpstr>
      <vt:lpstr>MINI CURSO DE INVENTÁRIO JUDICIAL SEJA BEM VINDO Tiago Pereira tpadvogado@gmail.com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Tiago Home</dc:creator>
  <cp:lastModifiedBy>Home-Office</cp:lastModifiedBy>
  <cp:revision>123</cp:revision>
  <dcterms:created xsi:type="dcterms:W3CDTF">2016-06-23T00:18:26Z</dcterms:created>
  <dcterms:modified xsi:type="dcterms:W3CDTF">2017-04-05T17:56:33Z</dcterms:modified>
</cp:coreProperties>
</file>