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Lexend Deca" pitchFamily="2" charset="77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40"/>
    <p:restoredTop sz="94669"/>
  </p:normalViewPr>
  <p:slideViewPr>
    <p:cSldViewPr snapToGrid="0">
      <p:cViewPr varScale="1">
        <p:scale>
          <a:sx n="61" d="100"/>
          <a:sy n="61" d="100"/>
        </p:scale>
        <p:origin x="248" y="6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648ba1d256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1648ba1d256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648ba1d256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g1648ba1d256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648ba1d256_0_9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g1648ba1d256_0_9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da4ca078a1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1da4ca078a1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dce6bcea5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1dce6bcea5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648ba1d256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g1648ba1d256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cdcd1d6ec8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g1cdcd1d6ec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2c152712a3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12c152712a3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da2b56f88c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1da2b56f88c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694ba6278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g1694ba6278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da2b56f88c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g1da2b56f88c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/>
          <p:nvPr/>
        </p:nvSpPr>
        <p:spPr>
          <a:xfrm>
            <a:off x="1785000" y="3813600"/>
            <a:ext cx="7359000" cy="26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Estudo de Mercado</a:t>
            </a:r>
            <a:endParaRPr sz="9600" b="1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62" name="Google Shape;162;p25"/>
          <p:cNvSpPr txBox="1"/>
          <p:nvPr/>
        </p:nvSpPr>
        <p:spPr>
          <a:xfrm>
            <a:off x="9144000" y="4146000"/>
            <a:ext cx="7359000" cy="19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 err="1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Serviços</a:t>
            </a:r>
            <a:r>
              <a:rPr lang="en-US" sz="72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de </a:t>
            </a:r>
            <a:r>
              <a:rPr lang="en-US" sz="7200" dirty="0" err="1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Estética</a:t>
            </a:r>
            <a:endParaRPr sz="7200" dirty="0">
              <a:solidFill>
                <a:schemeClr val="bg1">
                  <a:lumMod val="8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" name="Google Shape;159;p25">
            <a:extLst>
              <a:ext uri="{FF2B5EF4-FFF2-40B4-BE49-F238E27FC236}">
                <a16:creationId xmlns:a16="http://schemas.microsoft.com/office/drawing/2014/main" id="{AB9D6808-2554-1F60-A4B3-806DE2254054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lang="en-US" sz="1800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4FDE31ED-E694-465B-497C-A457E0BBB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935746"/>
            <a:ext cx="7620000" cy="1625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4"/>
          <p:cNvSpPr txBox="1"/>
          <p:nvPr/>
        </p:nvSpPr>
        <p:spPr>
          <a:xfrm>
            <a:off x="2576550" y="2523750"/>
            <a:ext cx="13134900" cy="52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Em resumo, os anúncios digitais são uma </a:t>
            </a:r>
            <a:r>
              <a:rPr lang="en-US" sz="3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excelente maneira</a:t>
            </a:r>
            <a:r>
              <a:rPr lang="en-US" sz="3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 para </a:t>
            </a:r>
            <a:r>
              <a:rPr lang="en-US" sz="3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clínicas de estética</a:t>
            </a:r>
            <a:endParaRPr sz="380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aumentarem seus lucros</a:t>
            </a:r>
            <a:r>
              <a:rPr lang="en-US" sz="3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. </a:t>
            </a:r>
            <a:endParaRPr sz="380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6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</a:br>
            <a:r>
              <a:rPr lang="en-US" sz="3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Com </a:t>
            </a:r>
            <a:r>
              <a:rPr lang="en-US" sz="3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estratégias bem construídas</a:t>
            </a:r>
            <a:r>
              <a:rPr lang="en-US" sz="3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 e sempre de olho no </a:t>
            </a:r>
            <a:r>
              <a:rPr lang="en-US" sz="3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estado atual do mercado</a:t>
            </a:r>
            <a:r>
              <a:rPr lang="en-US" sz="3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, a internet pode ser a </a:t>
            </a:r>
            <a:r>
              <a:rPr lang="en-US" sz="3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principal fonte de resultado para o seu negócio!</a:t>
            </a:r>
            <a:endParaRPr sz="3800" b="1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" name="Google Shape;242;p31">
            <a:extLst>
              <a:ext uri="{FF2B5EF4-FFF2-40B4-BE49-F238E27FC236}">
                <a16:creationId xmlns:a16="http://schemas.microsoft.com/office/drawing/2014/main" id="{AB56C0AD-F7B9-5A59-3E8D-94E4A57192C6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lang="en-US" sz="1800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03682561-2153-4DBB-AE28-A5E7DA761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28" y="757361"/>
            <a:ext cx="3479409" cy="74227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7;p35">
            <a:extLst>
              <a:ext uri="{FF2B5EF4-FFF2-40B4-BE49-F238E27FC236}">
                <a16:creationId xmlns:a16="http://schemas.microsoft.com/office/drawing/2014/main" id="{DD355F8E-7534-743A-C5D3-028F9575FB1C}"/>
              </a:ext>
            </a:extLst>
          </p:cNvPr>
          <p:cNvSpPr txBox="1"/>
          <p:nvPr/>
        </p:nvSpPr>
        <p:spPr>
          <a:xfrm>
            <a:off x="7045799" y="7380563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lang="en-US" sz="1800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B3904E4D-0E4D-C8AD-7664-94E23B2CD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0462" y="4325678"/>
            <a:ext cx="7667076" cy="16356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/>
          <p:nvPr/>
        </p:nvSpPr>
        <p:spPr>
          <a:xfrm>
            <a:off x="2220300" y="1545750"/>
            <a:ext cx="13847400" cy="33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O </a:t>
            </a:r>
            <a:r>
              <a:rPr lang="en-US" sz="50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Brasil</a:t>
            </a: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ocupa</a:t>
            </a: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a </a:t>
            </a:r>
            <a:r>
              <a:rPr lang="en-US" sz="50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quarta</a:t>
            </a:r>
            <a:r>
              <a:rPr lang="en-US" sz="50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posição</a:t>
            </a: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entre </a:t>
            </a:r>
            <a:r>
              <a:rPr lang="en-US" sz="50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os</a:t>
            </a: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principais</a:t>
            </a:r>
            <a:r>
              <a:rPr lang="en-US" sz="50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mercados </a:t>
            </a:r>
            <a:r>
              <a:rPr lang="en-US" sz="50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mundiais</a:t>
            </a:r>
            <a:r>
              <a:rPr lang="en-US" sz="50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de </a:t>
            </a:r>
            <a:r>
              <a:rPr lang="en-US" sz="50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estética</a:t>
            </a: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, </a:t>
            </a:r>
            <a:r>
              <a:rPr lang="en-US" sz="50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ficando</a:t>
            </a: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atrás</a:t>
            </a: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somente</a:t>
            </a: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de </a:t>
            </a:r>
            <a:r>
              <a:rPr lang="en-US" sz="50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Estados</a:t>
            </a:r>
            <a:r>
              <a:rPr lang="en-US" sz="50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Unidos, China e </a:t>
            </a:r>
            <a:r>
              <a:rPr lang="en-US" sz="50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Japão</a:t>
            </a:r>
            <a:r>
              <a:rPr lang="en-US" sz="50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.</a:t>
            </a:r>
            <a:endParaRPr sz="5000" b="1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73" name="Google Shape;173;p26"/>
          <p:cNvSpPr txBox="1"/>
          <p:nvPr/>
        </p:nvSpPr>
        <p:spPr>
          <a:xfrm>
            <a:off x="13077049" y="9426175"/>
            <a:ext cx="41964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fonte: ABIHPEC, 2023</a:t>
            </a:r>
            <a:endParaRPr sz="180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174" name="Google Shape;17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63038" y="7478688"/>
            <a:ext cx="762010" cy="762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92075" y="5475340"/>
            <a:ext cx="762012" cy="762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63050" y="5475325"/>
            <a:ext cx="762012" cy="762013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6"/>
          <p:cNvSpPr txBox="1"/>
          <p:nvPr/>
        </p:nvSpPr>
        <p:spPr>
          <a:xfrm>
            <a:off x="3278550" y="5475325"/>
            <a:ext cx="64845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1° Estados Unidos</a:t>
            </a:r>
            <a:endParaRPr sz="5000" b="1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78" name="Google Shape;178;p26"/>
          <p:cNvSpPr txBox="1"/>
          <p:nvPr/>
        </p:nvSpPr>
        <p:spPr>
          <a:xfrm>
            <a:off x="10749525" y="5475350"/>
            <a:ext cx="47535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2° China</a:t>
            </a:r>
            <a:endParaRPr sz="5000" b="1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79" name="Google Shape;179;p26"/>
          <p:cNvSpPr txBox="1"/>
          <p:nvPr/>
        </p:nvSpPr>
        <p:spPr>
          <a:xfrm>
            <a:off x="10792025" y="7420566"/>
            <a:ext cx="4965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4° Brasil</a:t>
            </a:r>
            <a:endParaRPr sz="5000" b="1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80" name="Google Shape;180;p26"/>
          <p:cNvSpPr txBox="1"/>
          <p:nvPr/>
        </p:nvSpPr>
        <p:spPr>
          <a:xfrm>
            <a:off x="3278550" y="6237321"/>
            <a:ext cx="64845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50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19,4% | US$102.6 bi</a:t>
            </a:r>
            <a:endParaRPr sz="350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81" name="Google Shape;181;p26"/>
          <p:cNvSpPr txBox="1"/>
          <p:nvPr/>
        </p:nvSpPr>
        <p:spPr>
          <a:xfrm>
            <a:off x="10792025" y="6237325"/>
            <a:ext cx="45357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50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16,7% | US$88.2 bi</a:t>
            </a:r>
            <a:endParaRPr sz="350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82" name="Google Shape;182;p26"/>
          <p:cNvSpPr txBox="1"/>
          <p:nvPr/>
        </p:nvSpPr>
        <p:spPr>
          <a:xfrm>
            <a:off x="3278550" y="8240696"/>
            <a:ext cx="64845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50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6,2% | US$32.0 bi</a:t>
            </a:r>
            <a:endParaRPr sz="350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83" name="Google Shape;183;p26"/>
          <p:cNvSpPr txBox="1"/>
          <p:nvPr/>
        </p:nvSpPr>
        <p:spPr>
          <a:xfrm>
            <a:off x="10792025" y="8240700"/>
            <a:ext cx="45357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50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4,3% | US$22.9 bi</a:t>
            </a:r>
            <a:endParaRPr sz="350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184" name="Google Shape;184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92064" y="7420538"/>
            <a:ext cx="762011" cy="762012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6"/>
          <p:cNvSpPr txBox="1"/>
          <p:nvPr/>
        </p:nvSpPr>
        <p:spPr>
          <a:xfrm>
            <a:off x="3321050" y="7420575"/>
            <a:ext cx="47535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3° Japão</a:t>
            </a:r>
            <a:endParaRPr sz="5000" b="1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" name="Google Shape;167;p26">
            <a:extLst>
              <a:ext uri="{FF2B5EF4-FFF2-40B4-BE49-F238E27FC236}">
                <a16:creationId xmlns:a16="http://schemas.microsoft.com/office/drawing/2014/main" id="{4112CD14-B4B7-A910-FAC9-ACA6E9A107E2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sz="1800" dirty="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id="{FFAACEA8-F0AF-E356-A84F-540911F2D0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764" y="846306"/>
            <a:ext cx="2041450" cy="5407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/>
          <p:cNvSpPr txBox="1"/>
          <p:nvPr/>
        </p:nvSpPr>
        <p:spPr>
          <a:xfrm>
            <a:off x="13010849" y="9426175"/>
            <a:ext cx="41964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fonte: ISAPS, 2022</a:t>
            </a:r>
            <a:endParaRPr sz="180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96" name="Google Shape;196;p27"/>
          <p:cNvSpPr txBox="1"/>
          <p:nvPr/>
        </p:nvSpPr>
        <p:spPr>
          <a:xfrm>
            <a:off x="2042250" y="1683313"/>
            <a:ext cx="14203500" cy="38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0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Até 2030, a projeção é que o mercado mundial de </a:t>
            </a:r>
            <a:endParaRPr sz="630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00" b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estética não cirúrgica</a:t>
            </a:r>
            <a:r>
              <a:rPr lang="en-US" sz="630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endParaRPr sz="630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00" b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triplicará</a:t>
            </a:r>
            <a:r>
              <a:rPr lang="en-US" sz="630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6300" b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seu faturamento.</a:t>
            </a:r>
            <a:endParaRPr sz="6300" b="1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grpSp>
        <p:nvGrpSpPr>
          <p:cNvPr id="197" name="Google Shape;197;p27"/>
          <p:cNvGrpSpPr/>
          <p:nvPr/>
        </p:nvGrpSpPr>
        <p:grpSpPr>
          <a:xfrm>
            <a:off x="3403238" y="7216512"/>
            <a:ext cx="4402500" cy="1494863"/>
            <a:chOff x="2941600" y="7577650"/>
            <a:chExt cx="4402500" cy="1494863"/>
          </a:xfrm>
        </p:grpSpPr>
        <p:sp>
          <p:nvSpPr>
            <p:cNvPr id="198" name="Google Shape;198;p27"/>
            <p:cNvSpPr txBox="1"/>
            <p:nvPr/>
          </p:nvSpPr>
          <p:spPr>
            <a:xfrm>
              <a:off x="2941600" y="8310513"/>
              <a:ext cx="4402500" cy="76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US$113.4 bi</a:t>
              </a:r>
              <a:endParaRPr sz="600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199" name="Google Shape;199;p27"/>
            <p:cNvSpPr txBox="1"/>
            <p:nvPr/>
          </p:nvSpPr>
          <p:spPr>
            <a:xfrm>
              <a:off x="2941600" y="7577650"/>
              <a:ext cx="3030000" cy="76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500" b="1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2022</a:t>
              </a:r>
              <a:endParaRPr sz="5500" b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</p:grpSp>
      <p:grpSp>
        <p:nvGrpSpPr>
          <p:cNvPr id="200" name="Google Shape;200;p27"/>
          <p:cNvGrpSpPr/>
          <p:nvPr/>
        </p:nvGrpSpPr>
        <p:grpSpPr>
          <a:xfrm>
            <a:off x="9138413" y="6448763"/>
            <a:ext cx="6555301" cy="2262613"/>
            <a:chOff x="9198875" y="6885063"/>
            <a:chExt cx="6555301" cy="2262613"/>
          </a:xfrm>
        </p:grpSpPr>
        <p:sp>
          <p:nvSpPr>
            <p:cNvPr id="201" name="Google Shape;201;p27"/>
            <p:cNvSpPr txBox="1"/>
            <p:nvPr/>
          </p:nvSpPr>
          <p:spPr>
            <a:xfrm>
              <a:off x="9198876" y="7897575"/>
              <a:ext cx="6555300" cy="125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0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US$335.2 bi</a:t>
              </a:r>
              <a:endParaRPr sz="900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02" name="Google Shape;202;p27"/>
            <p:cNvSpPr txBox="1"/>
            <p:nvPr/>
          </p:nvSpPr>
          <p:spPr>
            <a:xfrm>
              <a:off x="9198875" y="6885063"/>
              <a:ext cx="3030000" cy="101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0" b="1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2030</a:t>
              </a:r>
              <a:endParaRPr sz="8000" b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</p:grpSp>
      <p:sp>
        <p:nvSpPr>
          <p:cNvPr id="203" name="Google Shape;203;p27"/>
          <p:cNvSpPr/>
          <p:nvPr/>
        </p:nvSpPr>
        <p:spPr>
          <a:xfrm>
            <a:off x="8102750" y="6738850"/>
            <a:ext cx="451500" cy="1972500"/>
          </a:xfrm>
          <a:prstGeom prst="upArrow">
            <a:avLst>
              <a:gd name="adj1" fmla="val 32553"/>
              <a:gd name="adj2" fmla="val 75030"/>
            </a:avLst>
          </a:prstGeom>
          <a:solidFill>
            <a:srgbClr val="1F1D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2" name="Google Shape;167;p26">
            <a:extLst>
              <a:ext uri="{FF2B5EF4-FFF2-40B4-BE49-F238E27FC236}">
                <a16:creationId xmlns:a16="http://schemas.microsoft.com/office/drawing/2014/main" id="{82A00EB4-485E-058F-18A3-1228D093A50F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sz="1800" dirty="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id="{DABE2676-7760-EC82-83CC-2E9171FFC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764" y="846306"/>
            <a:ext cx="2041450" cy="54078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8"/>
          <p:cNvSpPr txBox="1"/>
          <p:nvPr/>
        </p:nvSpPr>
        <p:spPr>
          <a:xfrm>
            <a:off x="1633750" y="1448400"/>
            <a:ext cx="150204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O interesse por </a:t>
            </a:r>
            <a:r>
              <a:rPr lang="en-US" sz="5000" b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procedimentos estéticos </a:t>
            </a:r>
            <a:endParaRPr sz="5000" b="1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tem </a:t>
            </a:r>
            <a:r>
              <a:rPr lang="en-US" sz="5000" b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crescido </a:t>
            </a:r>
            <a:r>
              <a:rPr lang="en-US" sz="500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ao longo dos anos</a:t>
            </a:r>
            <a:endParaRPr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14" name="Google Shape;214;p28"/>
          <p:cNvSpPr txBox="1"/>
          <p:nvPr/>
        </p:nvSpPr>
        <p:spPr>
          <a:xfrm>
            <a:off x="13077049" y="9426175"/>
            <a:ext cx="41964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fonte: Google Trends , 2023</a:t>
            </a:r>
            <a:endParaRPr sz="180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215" name="Google Shape;215;p28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1113" y="3331000"/>
            <a:ext cx="12905775" cy="5452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67;p26">
            <a:extLst>
              <a:ext uri="{FF2B5EF4-FFF2-40B4-BE49-F238E27FC236}">
                <a16:creationId xmlns:a16="http://schemas.microsoft.com/office/drawing/2014/main" id="{FF70A2BD-E950-EF87-1C22-0BE633BA3A14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sz="1800" dirty="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id="{C68112D9-AC62-A205-0969-1357E6CEE1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764" y="846306"/>
            <a:ext cx="2041450" cy="54078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9"/>
          <p:cNvSpPr txBox="1"/>
          <p:nvPr/>
        </p:nvSpPr>
        <p:spPr>
          <a:xfrm>
            <a:off x="2262563" y="2656100"/>
            <a:ext cx="55062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Meses com</a:t>
            </a:r>
            <a:r>
              <a:rPr lang="en-US" sz="51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100" b="1" dirty="0" err="1">
                <a:solidFill>
                  <a:srgbClr val="38761D"/>
                </a:solidFill>
                <a:latin typeface="Lexend Deca"/>
                <a:ea typeface="Lexend Deca"/>
                <a:cs typeface="Lexend Deca"/>
                <a:sym typeface="Lexend Deca"/>
              </a:rPr>
              <a:t>maior</a:t>
            </a:r>
            <a:r>
              <a:rPr lang="en-US" sz="5100" b="1" dirty="0">
                <a:solidFill>
                  <a:srgbClr val="38761D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1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interesse</a:t>
            </a:r>
            <a:endParaRPr sz="5100" b="1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26" name="Google Shape;226;p29"/>
          <p:cNvSpPr txBox="1"/>
          <p:nvPr/>
        </p:nvSpPr>
        <p:spPr>
          <a:xfrm>
            <a:off x="10519222" y="2656100"/>
            <a:ext cx="55062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Meses com</a:t>
            </a:r>
            <a:r>
              <a:rPr lang="en-US" sz="51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100" b="1" dirty="0" err="1">
                <a:solidFill>
                  <a:srgbClr val="CC0000"/>
                </a:solidFill>
                <a:latin typeface="Lexend Deca"/>
                <a:ea typeface="Lexend Deca"/>
                <a:cs typeface="Lexend Deca"/>
                <a:sym typeface="Lexend Deca"/>
              </a:rPr>
              <a:t>menor</a:t>
            </a:r>
            <a:r>
              <a:rPr lang="en-US" sz="5100" b="1" dirty="0">
                <a:solidFill>
                  <a:srgbClr val="CC0000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1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interesse</a:t>
            </a:r>
            <a:endParaRPr sz="1500" b="1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27" name="Google Shape;227;p29"/>
          <p:cNvSpPr txBox="1"/>
          <p:nvPr/>
        </p:nvSpPr>
        <p:spPr>
          <a:xfrm>
            <a:off x="2553450" y="4576878"/>
            <a:ext cx="4924500" cy="21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Setembro </a:t>
            </a:r>
            <a:r>
              <a:rPr lang="en-US" sz="3600">
                <a:solidFill>
                  <a:srgbClr val="6AA84F"/>
                </a:solidFill>
                <a:latin typeface="Lexend Deca"/>
                <a:ea typeface="Lexend Deca"/>
                <a:cs typeface="Lexend Deca"/>
                <a:sym typeface="Lexend Deca"/>
              </a:rPr>
              <a:t>(+18%)</a:t>
            </a:r>
            <a:endParaRPr sz="3600">
              <a:solidFill>
                <a:srgbClr val="6AA84F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Agosto </a:t>
            </a:r>
            <a:r>
              <a:rPr lang="en-US" sz="3600">
                <a:solidFill>
                  <a:srgbClr val="6AA84F"/>
                </a:solidFill>
                <a:latin typeface="Lexend Deca"/>
                <a:ea typeface="Lexend Deca"/>
                <a:cs typeface="Lexend Deca"/>
                <a:sym typeface="Lexend Deca"/>
              </a:rPr>
              <a:t>(+10%)</a:t>
            </a:r>
            <a:endParaRPr sz="3600">
              <a:solidFill>
                <a:srgbClr val="6AA84F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600" b="1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Novembro </a:t>
            </a:r>
            <a:r>
              <a:rPr lang="en-US" sz="3600">
                <a:solidFill>
                  <a:srgbClr val="6AA84F"/>
                </a:solidFill>
                <a:latin typeface="Lexend Deca"/>
                <a:ea typeface="Lexend Deca"/>
                <a:cs typeface="Lexend Deca"/>
                <a:sym typeface="Lexend Deca"/>
              </a:rPr>
              <a:t>(+9%)</a:t>
            </a:r>
            <a:endParaRPr sz="3600">
              <a:solidFill>
                <a:srgbClr val="6AA84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28" name="Google Shape;228;p29"/>
          <p:cNvSpPr txBox="1"/>
          <p:nvPr/>
        </p:nvSpPr>
        <p:spPr>
          <a:xfrm>
            <a:off x="10946725" y="4576875"/>
            <a:ext cx="4651200" cy="21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Maio </a:t>
            </a:r>
            <a:r>
              <a:rPr lang="en-US" sz="3600">
                <a:solidFill>
                  <a:srgbClr val="CC0000"/>
                </a:solidFill>
                <a:latin typeface="Lexend Deca"/>
                <a:ea typeface="Lexend Deca"/>
                <a:cs typeface="Lexend Deca"/>
                <a:sym typeface="Lexend Deca"/>
              </a:rPr>
              <a:t>(-15%)</a:t>
            </a:r>
            <a:endParaRPr sz="3600">
              <a:solidFill>
                <a:srgbClr val="CC0000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Junho </a:t>
            </a:r>
            <a:r>
              <a:rPr lang="en-US" sz="3600">
                <a:solidFill>
                  <a:srgbClr val="CC0000"/>
                </a:solidFill>
                <a:latin typeface="Lexend Deca"/>
                <a:ea typeface="Lexend Deca"/>
                <a:cs typeface="Lexend Deca"/>
                <a:sym typeface="Lexend Deca"/>
              </a:rPr>
              <a:t>(-14%)</a:t>
            </a:r>
            <a:endParaRPr sz="3600">
              <a:solidFill>
                <a:srgbClr val="CC0000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Fevereiro </a:t>
            </a:r>
            <a:r>
              <a:rPr lang="en-US" sz="3600">
                <a:solidFill>
                  <a:srgbClr val="CC0000"/>
                </a:solidFill>
                <a:latin typeface="Lexend Deca"/>
                <a:ea typeface="Lexend Deca"/>
                <a:cs typeface="Lexend Deca"/>
                <a:sym typeface="Lexend Deca"/>
              </a:rPr>
              <a:t>(-12%)</a:t>
            </a:r>
            <a:endParaRPr sz="3600">
              <a:solidFill>
                <a:srgbClr val="CC0000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29" name="Google Shape;229;p29"/>
          <p:cNvSpPr txBox="1"/>
          <p:nvPr/>
        </p:nvSpPr>
        <p:spPr>
          <a:xfrm>
            <a:off x="13077049" y="9426175"/>
            <a:ext cx="41964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fonte: Google Trends , 2023</a:t>
            </a:r>
            <a:endParaRPr sz="180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" name="Google Shape;167;p26">
            <a:extLst>
              <a:ext uri="{FF2B5EF4-FFF2-40B4-BE49-F238E27FC236}">
                <a16:creationId xmlns:a16="http://schemas.microsoft.com/office/drawing/2014/main" id="{AFC5A1E4-C394-CF30-3B0A-EC436D92178E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sz="1800" dirty="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id="{69774A06-D84F-C128-45F5-873E8A226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764" y="846306"/>
            <a:ext cx="2041450" cy="5407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30"/>
          <p:cNvGrpSpPr/>
          <p:nvPr/>
        </p:nvGrpSpPr>
        <p:grpSpPr>
          <a:xfrm>
            <a:off x="4270302" y="1837150"/>
            <a:ext cx="9747398" cy="1000274"/>
            <a:chOff x="3432302" y="1822750"/>
            <a:chExt cx="9747398" cy="1000274"/>
          </a:xfrm>
        </p:grpSpPr>
        <p:sp>
          <p:nvSpPr>
            <p:cNvPr id="240" name="Google Shape;240;p30"/>
            <p:cNvSpPr txBox="1"/>
            <p:nvPr/>
          </p:nvSpPr>
          <p:spPr>
            <a:xfrm>
              <a:off x="3432302" y="1822750"/>
              <a:ext cx="9256800" cy="10002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0" dirty="0" err="1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Estados</a:t>
              </a:r>
              <a:r>
                <a:rPr lang="en-US" sz="5000" dirty="0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com</a:t>
              </a:r>
              <a:r>
                <a:rPr lang="en-US" sz="5000" b="1" dirty="0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5000" b="1" dirty="0" err="1">
                  <a:solidFill>
                    <a:srgbClr val="38761D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maior</a:t>
              </a:r>
              <a:r>
                <a:rPr lang="en-US" sz="5000" b="1" dirty="0">
                  <a:solidFill>
                    <a:srgbClr val="38761D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5000" b="1" dirty="0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interesse</a:t>
              </a:r>
              <a:endParaRPr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pic>
          <p:nvPicPr>
            <p:cNvPr id="241" name="Google Shape;241;p3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689200" y="1962250"/>
              <a:ext cx="490500" cy="490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2" name="Google Shape;242;p30"/>
          <p:cNvSpPr txBox="1"/>
          <p:nvPr/>
        </p:nvSpPr>
        <p:spPr>
          <a:xfrm>
            <a:off x="13077037" y="9287725"/>
            <a:ext cx="4196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fonte: Planejador de </a:t>
            </a:r>
            <a:endParaRPr sz="180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Palavras-chave do Google, 2023</a:t>
            </a:r>
            <a:endParaRPr sz="180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243" name="Google Shape;243;p30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6163" y="3063575"/>
            <a:ext cx="12415674" cy="523529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67;p26">
            <a:extLst>
              <a:ext uri="{FF2B5EF4-FFF2-40B4-BE49-F238E27FC236}">
                <a16:creationId xmlns:a16="http://schemas.microsoft.com/office/drawing/2014/main" id="{FE098257-C1E2-A242-98E2-BAF0C6F5A452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sz="1800" dirty="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id="{C2472521-F418-EFF7-E3D7-0A7BA1C163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764" y="846306"/>
            <a:ext cx="2041450" cy="54078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1"/>
          <p:cNvSpPr txBox="1"/>
          <p:nvPr/>
        </p:nvSpPr>
        <p:spPr>
          <a:xfrm>
            <a:off x="2782800" y="3525475"/>
            <a:ext cx="12722400" cy="20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Média de</a:t>
            </a:r>
            <a:r>
              <a:rPr lang="en-US" sz="5600" b="1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7100" b="1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1.574.920</a:t>
            </a:r>
            <a:r>
              <a:rPr lang="en-US" sz="5600" b="1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600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pesquisas mensais por palavras relacionadas à</a:t>
            </a:r>
            <a:endParaRPr sz="5600">
              <a:solidFill>
                <a:srgbClr val="FAFAFA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51" name="Google Shape;251;p31"/>
          <p:cNvSpPr txBox="1"/>
          <p:nvPr/>
        </p:nvSpPr>
        <p:spPr>
          <a:xfrm>
            <a:off x="3552425" y="5181552"/>
            <a:ext cx="10125600" cy="11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100" b="1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Serviços</a:t>
            </a:r>
            <a:r>
              <a:rPr lang="en-US" sz="7100" b="1" dirty="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 de </a:t>
            </a:r>
            <a:r>
              <a:rPr lang="en-US" sz="7100" b="1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Estética</a:t>
            </a:r>
            <a:endParaRPr sz="7100" b="1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252" name="Google Shape;252;p31"/>
          <p:cNvPicPr preferRelativeResize="0"/>
          <p:nvPr/>
        </p:nvPicPr>
        <p:blipFill rotWithShape="1">
          <a:blip r:embed="rId3">
            <a:alphaModFix amt="48000"/>
          </a:blip>
          <a:srcRect t="22247" b="25106"/>
          <a:stretch/>
        </p:blipFill>
        <p:spPr>
          <a:xfrm>
            <a:off x="2808825" y="2709059"/>
            <a:ext cx="1487200" cy="62637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1"/>
          <p:cNvSpPr txBox="1"/>
          <p:nvPr/>
        </p:nvSpPr>
        <p:spPr>
          <a:xfrm>
            <a:off x="13077037" y="9287725"/>
            <a:ext cx="4196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B6B5FF"/>
                </a:solidFill>
                <a:latin typeface="Lexend Deca"/>
                <a:ea typeface="Lexend Deca"/>
                <a:cs typeface="Lexend Deca"/>
                <a:sym typeface="Lexend Deca"/>
              </a:rPr>
              <a:t>fonte: Planejador de </a:t>
            </a:r>
            <a:endParaRPr sz="1800">
              <a:solidFill>
                <a:srgbClr val="B6B5FF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B6B5FF"/>
                </a:solidFill>
                <a:latin typeface="Lexend Deca"/>
                <a:ea typeface="Lexend Deca"/>
                <a:cs typeface="Lexend Deca"/>
                <a:sym typeface="Lexend Deca"/>
              </a:rPr>
              <a:t>Palavras-chave do Google, 2023</a:t>
            </a:r>
            <a:endParaRPr sz="1800">
              <a:solidFill>
                <a:srgbClr val="B6B5F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" name="Google Shape;242;p31">
            <a:extLst>
              <a:ext uri="{FF2B5EF4-FFF2-40B4-BE49-F238E27FC236}">
                <a16:creationId xmlns:a16="http://schemas.microsoft.com/office/drawing/2014/main" id="{C5EBE41D-86E6-89DF-5130-B65F9D18521A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lang="en-US" sz="1800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F751F582-898F-2937-C5C5-4AD11A5331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528" y="757361"/>
            <a:ext cx="3479409" cy="74227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2"/>
          <p:cNvSpPr txBox="1"/>
          <p:nvPr/>
        </p:nvSpPr>
        <p:spPr>
          <a:xfrm>
            <a:off x="4515602" y="1850400"/>
            <a:ext cx="92568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Buscas por </a:t>
            </a:r>
            <a:r>
              <a:rPr lang="en-US" sz="50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dispositivo</a:t>
            </a:r>
            <a:endParaRPr b="1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67" name="Google Shape;267;p32"/>
          <p:cNvSpPr txBox="1"/>
          <p:nvPr/>
        </p:nvSpPr>
        <p:spPr>
          <a:xfrm>
            <a:off x="13077037" y="9287725"/>
            <a:ext cx="4196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fonte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: </a:t>
            </a:r>
            <a:r>
              <a:rPr lang="en-US" sz="1800" dirty="0" err="1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Planejador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de </a:t>
            </a:r>
            <a:endParaRPr sz="1800" dirty="0">
              <a:solidFill>
                <a:schemeClr val="bg1">
                  <a:lumMod val="8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Palavras-chave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do Google, 2023</a:t>
            </a:r>
            <a:endParaRPr sz="1800" dirty="0">
              <a:solidFill>
                <a:schemeClr val="bg1">
                  <a:lumMod val="8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268" name="Google Shape;268;p32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8250" y="3103275"/>
            <a:ext cx="12631476" cy="53262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42;p31">
            <a:extLst>
              <a:ext uri="{FF2B5EF4-FFF2-40B4-BE49-F238E27FC236}">
                <a16:creationId xmlns:a16="http://schemas.microsoft.com/office/drawing/2014/main" id="{0167C8E2-7633-C07E-A1C0-609B1F45DDC8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lang="en-US" sz="1800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6D46ED63-60C4-DD60-885F-F64B3FD605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528" y="757361"/>
            <a:ext cx="3479409" cy="74227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3"/>
          <p:cNvSpPr txBox="1"/>
          <p:nvPr/>
        </p:nvSpPr>
        <p:spPr>
          <a:xfrm>
            <a:off x="1689775" y="1794950"/>
            <a:ext cx="12885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Principais </a:t>
            </a:r>
            <a:r>
              <a:rPr lang="en-US" sz="5000" b="1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termos de busca</a:t>
            </a:r>
            <a:endParaRPr sz="5000" b="1">
              <a:solidFill>
                <a:srgbClr val="FAFAFA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grpSp>
        <p:nvGrpSpPr>
          <p:cNvPr id="276" name="Google Shape;276;p33"/>
          <p:cNvGrpSpPr/>
          <p:nvPr/>
        </p:nvGrpSpPr>
        <p:grpSpPr>
          <a:xfrm>
            <a:off x="1689775" y="3025775"/>
            <a:ext cx="14908450" cy="5962204"/>
            <a:chOff x="1786375" y="3039025"/>
            <a:chExt cx="14908450" cy="5962204"/>
          </a:xfrm>
        </p:grpSpPr>
        <p:sp>
          <p:nvSpPr>
            <p:cNvPr id="277" name="Google Shape;277;p33"/>
            <p:cNvSpPr txBox="1"/>
            <p:nvPr/>
          </p:nvSpPr>
          <p:spPr>
            <a:xfrm>
              <a:off x="1786377" y="3572050"/>
              <a:ext cx="6849600" cy="5429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harmonização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facial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preenchimento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labial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massagem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modeladora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clinica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de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estetica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limpeza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de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pele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profunda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drenagem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linfática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preço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limpeza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de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pele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masculina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microagulhamento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preço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preenchimento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labial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ácido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hialurônico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78" name="Google Shape;278;p33"/>
            <p:cNvSpPr txBox="1"/>
            <p:nvPr/>
          </p:nvSpPr>
          <p:spPr>
            <a:xfrm>
              <a:off x="9028496" y="3572038"/>
              <a:ext cx="1668000" cy="5429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R$ 0,87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R$ 1,03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R$ 0,27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R$ 1,07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R$ 0,81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R$ 0,66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R$ 0,66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R$ 0,68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R$ 1,04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79" name="Google Shape;279;p33"/>
            <p:cNvSpPr txBox="1"/>
            <p:nvPr/>
          </p:nvSpPr>
          <p:spPr>
            <a:xfrm>
              <a:off x="11813229" y="3572038"/>
              <a:ext cx="1668000" cy="5429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R$ 4,30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R$ 4,77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R$ 1,77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R$ 3,40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R$ 2,55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R$ 2,16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R$ 2,86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R$ 2,24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R$ 5,93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80" name="Google Shape;280;p33"/>
            <p:cNvSpPr txBox="1"/>
            <p:nvPr/>
          </p:nvSpPr>
          <p:spPr>
            <a:xfrm>
              <a:off x="14671363" y="3572038"/>
              <a:ext cx="1668000" cy="5429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110.000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60.500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33.100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27.100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18.100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3.600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2.900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2.900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390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81" name="Google Shape;281;p33"/>
            <p:cNvSpPr txBox="1"/>
            <p:nvPr/>
          </p:nvSpPr>
          <p:spPr>
            <a:xfrm>
              <a:off x="1786375" y="3039025"/>
              <a:ext cx="5896800" cy="6032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Palavra-chave</a:t>
              </a:r>
              <a:endParaRPr sz="2800" b="1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82" name="Google Shape;282;p33"/>
            <p:cNvSpPr txBox="1"/>
            <p:nvPr/>
          </p:nvSpPr>
          <p:spPr>
            <a:xfrm>
              <a:off x="8537751" y="3039025"/>
              <a:ext cx="2784900" cy="6032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Lance </a:t>
              </a:r>
              <a:r>
                <a:rPr lang="en-US" sz="2200" b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(menor)</a:t>
              </a:r>
              <a:endParaRPr sz="2200" b="1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83" name="Google Shape;283;p33"/>
            <p:cNvSpPr txBox="1"/>
            <p:nvPr/>
          </p:nvSpPr>
          <p:spPr>
            <a:xfrm>
              <a:off x="11454903" y="3039025"/>
              <a:ext cx="2296500" cy="6032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Lance </a:t>
              </a:r>
              <a:r>
                <a:rPr lang="en-US" sz="2200" b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(maior)</a:t>
              </a:r>
              <a:endParaRPr sz="2800" b="1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84" name="Google Shape;284;p33"/>
            <p:cNvSpPr txBox="1"/>
            <p:nvPr/>
          </p:nvSpPr>
          <p:spPr>
            <a:xfrm>
              <a:off x="14011025" y="3039025"/>
              <a:ext cx="2683800" cy="6032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Média mensal</a:t>
              </a:r>
              <a:endParaRPr sz="2800" b="1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</p:grpSp>
      <p:sp>
        <p:nvSpPr>
          <p:cNvPr id="285" name="Google Shape;285;p33"/>
          <p:cNvSpPr txBox="1"/>
          <p:nvPr/>
        </p:nvSpPr>
        <p:spPr>
          <a:xfrm>
            <a:off x="13077037" y="9287725"/>
            <a:ext cx="4196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fonte: Planejador de </a:t>
            </a:r>
            <a:endParaRPr sz="1800">
              <a:solidFill>
                <a:schemeClr val="bg1">
                  <a:lumMod val="8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Palavras-chave do Google, 2023</a:t>
            </a:r>
            <a:endParaRPr sz="1800">
              <a:solidFill>
                <a:schemeClr val="bg1">
                  <a:lumMod val="8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" name="Google Shape;242;p31">
            <a:extLst>
              <a:ext uri="{FF2B5EF4-FFF2-40B4-BE49-F238E27FC236}">
                <a16:creationId xmlns:a16="http://schemas.microsoft.com/office/drawing/2014/main" id="{1B928EA9-F097-52DD-CA01-6A08DE7439BA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lang="en-US" sz="1800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181AAE41-0654-228C-1BBA-CA0B40FDF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28" y="757361"/>
            <a:ext cx="3479409" cy="74227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426</Words>
  <Application>Microsoft Macintosh PowerPoint</Application>
  <PresentationFormat>Personalizar</PresentationFormat>
  <Paragraphs>99</Paragraphs>
  <Slides>11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Lexend Deca</vt:lpstr>
      <vt:lpstr>Calibri</vt:lpstr>
      <vt:lpstr>Arial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BIANCA PINTO CARVALHO</cp:lastModifiedBy>
  <cp:revision>3</cp:revision>
  <dcterms:modified xsi:type="dcterms:W3CDTF">2023-03-25T22:50:56Z</dcterms:modified>
</cp:coreProperties>
</file>