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96" r:id="rId3"/>
    <p:sldId id="297" r:id="rId4"/>
    <p:sldId id="298" r:id="rId5"/>
    <p:sldId id="291" r:id="rId6"/>
    <p:sldId id="293" r:id="rId7"/>
    <p:sldId id="300" r:id="rId8"/>
    <p:sldId id="295" r:id="rId9"/>
    <p:sldId id="299" r:id="rId10"/>
    <p:sldId id="274" r:id="rId11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D97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pt-BR"/>
              <a:t>‹nº›</a:t>
            </a:fld>
            <a:endParaRPr lang="pt-BR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Clique para editar o estilo do título mestre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Clique para editar os estilos do texto mestre</a:t>
            </a:r>
          </a:p>
          <a:p>
            <a:pPr lvl="1"/>
            <a:r>
              <a:t>Segundo nível</a:t>
            </a:r>
          </a:p>
          <a:p>
            <a:pPr lvl="2"/>
            <a:r>
              <a:t>Terceiro nível</a:t>
            </a:r>
          </a:p>
          <a:p>
            <a:pPr lvl="3"/>
            <a:r>
              <a:t>Quarto nível</a:t>
            </a:r>
          </a:p>
          <a:p>
            <a:pPr lvl="4"/>
            <a:r>
              <a:t>Quinto nível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  <a:t>7/25/2019</a:t>
            </a:fld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80604020202020204" pitchFamily="34" charset="0"/>
        <a:buNone/>
        <a:defRPr b="0" i="0" u="none" kern="1200" baseline="0">
          <a:solidFill>
            <a:schemeClr val="tx1"/>
          </a:solidFill>
          <a:latin typeface="Arial" panose="0208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pload.wikimedia.org/wikipedia/commons/thumb/d/db/Files11_directory_hierarchy.svg/220px-Files11_directory_hierarchy.svg.png" TargetMode="External"/><Relationship Id="rId2" Type="http://schemas.openxmlformats.org/officeDocument/2006/relationships/hyperlink" Target="http://www.webmaster.pt/wp-content/uploads/2010/05/estudo-de-caso-animal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docs.python.org/dev/library/multiprocess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Manipulando</a:t>
            </a:r>
            <a:r>
              <a:rPr lang="en-US" altLang="pt-BR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altLang="pt-BR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recursos</a:t>
            </a:r>
            <a:r>
              <a:rPr lang="en-US" altLang="pt-BR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do Sistema </a:t>
            </a:r>
            <a:r>
              <a:rPr lang="en-US" altLang="pt-BR" dirty="0" err="1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Operacional</a:t>
            </a:r>
            <a:r>
              <a:rPr lang="en-US" altLang="pt-BR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330" y="4764723"/>
            <a:ext cx="9144000" cy="1655762"/>
          </a:xfrm>
        </p:spPr>
        <p:txBody>
          <a:bodyPr/>
          <a:lstStyle/>
          <a:p>
            <a:r>
              <a:rPr lang="en-US" altLang="pt-BR">
                <a:solidFill>
                  <a:schemeClr val="bg1"/>
                </a:solidFill>
              </a:rPr>
              <a:t>Construindo security tools em python [Red Team]</a:t>
            </a:r>
          </a:p>
          <a:p>
            <a:r>
              <a:rPr lang="en-US" altLang="pt-BR">
                <a:solidFill>
                  <a:schemeClr val="bg1"/>
                </a:solidFill>
              </a:rPr>
              <a:t>Marcos Bomfim (mh4x0f)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8319D0-F0B6-44C2-9D82-6235C9A80FEA}"/>
              </a:ext>
            </a:extLst>
          </p:cNvPr>
          <p:cNvSpPr txBox="1"/>
          <p:nvPr/>
        </p:nvSpPr>
        <p:spPr>
          <a:xfrm>
            <a:off x="5038090" y="418942"/>
            <a:ext cx="2570480" cy="375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</a:rPr>
              <a:t>Módulo 02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/>
              <a:t>Referências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000" dirty="0">
                <a:sym typeface="+mn-ea"/>
              </a:rPr>
              <a:t>https://www.devmedia.com.br/polimorfismo-classes-abstratas-e-interfaces-fundamentos-da-poo-em-java/26387</a:t>
            </a:r>
          </a:p>
          <a:p>
            <a:r>
              <a:rPr lang="pt-BR" altLang="en-US" sz="2000" dirty="0"/>
              <a:t>https://www.devmedia.com.br/sobrecarga-e-sobreposicao-de-metodos-em-orientacao-a-objetos/33066</a:t>
            </a:r>
          </a:p>
          <a:p>
            <a:r>
              <a:rPr lang="pt-BR" altLang="en-US" sz="2000" dirty="0"/>
              <a:t>http://jkolb.com.br/heranca-2/</a:t>
            </a:r>
          </a:p>
          <a:p>
            <a:r>
              <a:rPr lang="pt-BR" altLang="en-US" sz="2000" dirty="0"/>
              <a:t>https://www.welt.de/img/wirtschaft/mobile169339395/7702509127-ci102l-w1024/Hacker-planen-Angriffe-auf-Atomanlagen.jpg</a:t>
            </a:r>
          </a:p>
          <a:p>
            <a:r>
              <a:rPr lang="pt-BR" altLang="en-US" sz="2000" dirty="0"/>
              <a:t>https://morettic.com.br/wp2/poo/poo-classes-abstratas/</a:t>
            </a:r>
          </a:p>
          <a:p>
            <a:r>
              <a:rPr lang="pt-BR" altLang="en-US" sz="2000" dirty="0">
                <a:hlinkClick r:id="rId2"/>
              </a:rPr>
              <a:t>http://www.webmaster.pt/wp-content/uploads/2010/05/estudo-de-caso-animal.jpg</a:t>
            </a:r>
            <a:endParaRPr lang="pt-BR" altLang="en-US" sz="2000" dirty="0"/>
          </a:p>
          <a:p>
            <a:r>
              <a:rPr lang="pt-BR" sz="2000" dirty="0">
                <a:hlinkClick r:id="rId3"/>
              </a:rPr>
              <a:t>https://upload.wikimedia.org/wikipedia/commons/thumb/d/db/Files11_directory_hierarchy.svg/220px-Files11_directory_hierarchy.svg.png</a:t>
            </a:r>
            <a:endParaRPr lang="pt-BR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A4FA8-5613-42C8-8D90-068D18983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Interfaces de sistema operacional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3540E5-8F29-4B73-99AA-9E1BFEBE5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Este módulo (</a:t>
            </a:r>
            <a:r>
              <a:rPr lang="pt-BR" sz="2000" dirty="0">
                <a:solidFill>
                  <a:srgbClr val="666699"/>
                </a:solidFill>
              </a:rPr>
              <a:t>os</a:t>
            </a:r>
            <a:r>
              <a:rPr lang="pt-BR" sz="2000" dirty="0"/>
              <a:t>) fornece uma maneira portátil de usar a funcionalidade dependente do </a:t>
            </a:r>
            <a:r>
              <a:rPr lang="pt-BR" sz="2000" dirty="0">
                <a:solidFill>
                  <a:srgbClr val="666699"/>
                </a:solidFill>
              </a:rPr>
              <a:t>sistema operacional. </a:t>
            </a:r>
          </a:p>
          <a:p>
            <a:r>
              <a:rPr lang="pt-BR" sz="2000" dirty="0" err="1"/>
              <a:t>raise</a:t>
            </a:r>
            <a:r>
              <a:rPr lang="pt-BR" sz="2000" dirty="0"/>
              <a:t> o </a:t>
            </a:r>
            <a:r>
              <a:rPr lang="pt-BR" sz="2000" dirty="0" err="1">
                <a:solidFill>
                  <a:srgbClr val="666699"/>
                </a:solidFill>
              </a:rPr>
              <a:t>OSError</a:t>
            </a:r>
            <a:r>
              <a:rPr lang="pt-BR" sz="2000" dirty="0"/>
              <a:t> no caso de nomes e caminhos de </a:t>
            </a:r>
            <a:r>
              <a:rPr lang="pt-BR" sz="2000" dirty="0">
                <a:solidFill>
                  <a:srgbClr val="666699"/>
                </a:solidFill>
              </a:rPr>
              <a:t>arquivos inválidos ou inacessíveis.</a:t>
            </a:r>
            <a:endParaRPr lang="pt-BR" sz="2000" dirty="0"/>
          </a:p>
          <a:p>
            <a:endParaRPr lang="pt-BR" dirty="0">
              <a:solidFill>
                <a:srgbClr val="666699"/>
              </a:solidFill>
            </a:endParaRPr>
          </a:p>
        </p:txBody>
      </p:sp>
      <p:grpSp>
        <p:nvGrpSpPr>
          <p:cNvPr id="5" name="Agrupar 4">
            <a:extLst>
              <a:ext uri="{FF2B5EF4-FFF2-40B4-BE49-F238E27FC236}">
                <a16:creationId xmlns:a16="http://schemas.microsoft.com/office/drawing/2014/main" id="{F25304E5-A6C4-481C-8B77-CEC266E52974}"/>
              </a:ext>
            </a:extLst>
          </p:cNvPr>
          <p:cNvGrpSpPr/>
          <p:nvPr/>
        </p:nvGrpSpPr>
        <p:grpSpPr>
          <a:xfrm>
            <a:off x="609600" y="3070701"/>
            <a:ext cx="6973570" cy="2326640"/>
            <a:chOff x="0" y="-62117"/>
            <a:chExt cx="5289550" cy="1073521"/>
          </a:xfrm>
        </p:grpSpPr>
        <p:sp>
          <p:nvSpPr>
            <p:cNvPr id="6" name="Rectangle: Rounded Corners 29">
              <a:extLst>
                <a:ext uri="{FF2B5EF4-FFF2-40B4-BE49-F238E27FC236}">
                  <a16:creationId xmlns:a16="http://schemas.microsoft.com/office/drawing/2014/main" id="{94D68CEC-B5CD-4DBB-A6FC-14EBFA67A0F0}"/>
                </a:ext>
              </a:extLst>
            </p:cNvPr>
            <p:cNvSpPr/>
            <p:nvPr/>
          </p:nvSpPr>
          <p:spPr>
            <a:xfrm>
              <a:off x="6350" y="18402"/>
              <a:ext cx="5276850" cy="993002"/>
            </a:xfrm>
            <a:prstGeom prst="roundRect">
              <a:avLst>
                <a:gd name="adj" fmla="val 569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 dirty="0">
                  <a:solidFill>
                    <a:srgbClr val="6A9955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r>
                <a:rPr lang="pt-BR" sz="14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os.chdir</a:t>
              </a:r>
              <a:r>
                <a:rPr lang="pt-BR" sz="14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(path)   </a:t>
              </a:r>
              <a:r>
                <a:rPr lang="pt-BR" sz="14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 muda para o path passado como argumento</a:t>
              </a:r>
              <a:endParaRPr lang="pt-BR" sz="14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4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os.getcwd</a:t>
              </a:r>
              <a:r>
                <a:rPr lang="pt-BR" sz="14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()     </a:t>
              </a:r>
              <a:r>
                <a:rPr lang="pt-BR" sz="14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 Retorna o path do diretório atual</a:t>
              </a:r>
              <a:endParaRPr lang="pt-BR" sz="14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4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os.geteuid</a:t>
              </a:r>
              <a:r>
                <a:rPr lang="pt-BR" sz="14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 )   </a:t>
              </a:r>
              <a:r>
                <a:rPr lang="pt-BR" sz="14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 Retorna o ID do usuário efetivo do processo </a:t>
              </a:r>
              <a:endParaRPr lang="pt-BR" sz="14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4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os.getgid</a:t>
              </a:r>
              <a:r>
                <a:rPr lang="pt-BR" sz="14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 )    </a:t>
              </a:r>
              <a:r>
                <a:rPr lang="pt-BR" sz="14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 Retorna o ID do grupo real do processo atual.</a:t>
              </a:r>
              <a:endParaRPr lang="pt-BR" sz="14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4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os.getpid</a:t>
              </a:r>
              <a:r>
                <a:rPr lang="pt-BR" sz="14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 )    </a:t>
              </a:r>
              <a:r>
                <a:rPr lang="pt-BR" sz="14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 Retorna o ID do processo atual.</a:t>
              </a:r>
              <a:endParaRPr lang="pt-BR" sz="14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br>
                <a:rPr lang="pt-BR" sz="1050" dirty="0">
                  <a:solidFill>
                    <a:srgbClr val="D4D4D4"/>
                  </a:solidFill>
                  <a:latin typeface="Consolas" panose="020B0609020204030204" pitchFamily="49" charset="0"/>
                </a:rPr>
              </a:br>
              <a:endParaRPr lang="pt-BR" sz="105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 dirty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 dirty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: Top Corners Rounded 30">
              <a:extLst>
                <a:ext uri="{FF2B5EF4-FFF2-40B4-BE49-F238E27FC236}">
                  <a16:creationId xmlns:a16="http://schemas.microsoft.com/office/drawing/2014/main" id="{138D3F07-FCA9-4406-B704-5F6EFB255CCB}"/>
                </a:ext>
              </a:extLst>
            </p:cNvPr>
            <p:cNvSpPr/>
            <p:nvPr/>
          </p:nvSpPr>
          <p:spPr>
            <a:xfrm>
              <a:off x="0" y="-62117"/>
              <a:ext cx="5289550" cy="18114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400" kern="100" dirty="0">
                  <a:solidFill>
                    <a:schemeClr val="tx1"/>
                  </a:solidFill>
                  <a:ea typeface="SimSun" panose="02010600030101010101" pitchFamily="2" charset="-122"/>
                  <a:cs typeface="Times New Roman" panose="02020603050405020304" pitchFamily="18" charset="0"/>
                </a:rPr>
                <a:t>Programing.py</a:t>
              </a:r>
              <a:endParaRPr lang="pt-BR" sz="1400" kern="1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1026" name="Picture 2" descr="https://upload.wikimedia.org/wikipedia/commons/thumb/3/35/Tux.svg/2000px-Tux.svg.png">
            <a:extLst>
              <a:ext uri="{FF2B5EF4-FFF2-40B4-BE49-F238E27FC236}">
                <a16:creationId xmlns:a16="http://schemas.microsoft.com/office/drawing/2014/main" id="{629D97DC-F926-4BE5-BC94-FF592A4F2D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5975" y="2837181"/>
            <a:ext cx="2788237" cy="328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9198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B9ED2-FA2F-46CD-B5D4-003D5FCB8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Executando comandos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F41B542-895C-499E-9595-548D8AF43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Porque executar comandos do terminal ?</a:t>
            </a:r>
          </a:p>
          <a:p>
            <a:r>
              <a:rPr lang="pt-BR" sz="2000" dirty="0"/>
              <a:t>Como chamar um comando externo?</a:t>
            </a:r>
          </a:p>
          <a:p>
            <a:r>
              <a:rPr lang="pt-BR" sz="2000" dirty="0"/>
              <a:t>Módulos disponíveis chamar API do sistema ou executar scripts.</a:t>
            </a:r>
          </a:p>
          <a:p>
            <a:pPr marL="0" indent="0">
              <a:buNone/>
            </a:pPr>
            <a:endParaRPr lang="pt-BR" dirty="0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A54E1A6D-6628-42C9-A602-B756FDCB041F}"/>
              </a:ext>
            </a:extLst>
          </p:cNvPr>
          <p:cNvGrpSpPr/>
          <p:nvPr/>
        </p:nvGrpSpPr>
        <p:grpSpPr>
          <a:xfrm>
            <a:off x="609600" y="3246120"/>
            <a:ext cx="6973570" cy="2326640"/>
            <a:chOff x="0" y="-62117"/>
            <a:chExt cx="5289550" cy="1073521"/>
          </a:xfrm>
        </p:grpSpPr>
        <p:sp>
          <p:nvSpPr>
            <p:cNvPr id="7" name="Rectangle: Rounded Corners 29">
              <a:extLst>
                <a:ext uri="{FF2B5EF4-FFF2-40B4-BE49-F238E27FC236}">
                  <a16:creationId xmlns:a16="http://schemas.microsoft.com/office/drawing/2014/main" id="{8514E67F-5AE1-4752-868A-07A9F40DB254}"/>
                </a:ext>
              </a:extLst>
            </p:cNvPr>
            <p:cNvSpPr/>
            <p:nvPr/>
          </p:nvSpPr>
          <p:spPr>
            <a:xfrm>
              <a:off x="6350" y="18402"/>
              <a:ext cx="5276850" cy="993002"/>
            </a:xfrm>
            <a:prstGeom prst="roundRect">
              <a:avLst>
                <a:gd name="adj" fmla="val 569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endParaRPr lang="en-US" sz="1050" kern="0" dirty="0">
                <a:solidFill>
                  <a:srgbClr val="6A9955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 dirty="0">
                  <a:solidFill>
                    <a:srgbClr val="6A9955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r>
                <a:rPr lang="pt-BR" sz="16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system() 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#do módulo os (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import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os)</a:t>
              </a:r>
              <a:endParaRPr lang="pt-BR" sz="16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6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popen</a:t>
              </a:r>
              <a:r>
                <a:rPr lang="pt-BR" sz="16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() 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#do módulo os (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import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os)</a:t>
              </a:r>
              <a:endParaRPr lang="pt-BR" sz="16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6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call</a:t>
              </a:r>
              <a:r>
                <a:rPr lang="pt-BR" sz="16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() 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#do módulo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(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import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)</a:t>
              </a:r>
              <a:endParaRPr lang="pt-BR" sz="16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6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check_output</a:t>
              </a:r>
              <a:r>
                <a:rPr lang="pt-BR" sz="16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() 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#do módulo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(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import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)</a:t>
              </a:r>
              <a:endParaRPr lang="pt-BR" sz="16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r>
                <a:rPr lang="pt-BR" sz="1600" dirty="0" err="1">
                  <a:solidFill>
                    <a:srgbClr val="D4D4D4"/>
                  </a:solidFill>
                  <a:latin typeface="Consolas" panose="020B0609020204030204" pitchFamily="49" charset="0"/>
                </a:rPr>
                <a:t>Popen</a:t>
              </a:r>
              <a:r>
                <a:rPr lang="pt-BR" sz="1600" dirty="0">
                  <a:solidFill>
                    <a:srgbClr val="D4D4D4"/>
                  </a:solidFill>
                  <a:latin typeface="Consolas" panose="020B0609020204030204" pitchFamily="49" charset="0"/>
                </a:rPr>
                <a:t>() 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#do módulo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(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import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 </a:t>
              </a:r>
              <a:r>
                <a:rPr lang="pt-BR" sz="1600" dirty="0" err="1">
                  <a:solidFill>
                    <a:srgbClr val="6A9955"/>
                  </a:solidFill>
                  <a:latin typeface="Consolas" panose="020B0609020204030204" pitchFamily="49" charset="0"/>
                </a:rPr>
                <a:t>subprocess</a:t>
              </a:r>
              <a:r>
                <a:rPr lang="pt-BR" sz="1600" dirty="0">
                  <a:solidFill>
                    <a:srgbClr val="6A9955"/>
                  </a:solidFill>
                  <a:latin typeface="Consolas" panose="020B0609020204030204" pitchFamily="49" charset="0"/>
                </a:rPr>
                <a:t>)</a:t>
              </a:r>
              <a:endParaRPr lang="pt-BR" sz="160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br>
                <a:rPr lang="pt-BR" sz="1050" dirty="0">
                  <a:solidFill>
                    <a:srgbClr val="D4D4D4"/>
                  </a:solidFill>
                  <a:latin typeface="Consolas" panose="020B0609020204030204" pitchFamily="49" charset="0"/>
                </a:rPr>
              </a:br>
              <a:endParaRPr lang="pt-BR" sz="105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br>
                <a:rPr lang="pt-BR" sz="1050" dirty="0">
                  <a:solidFill>
                    <a:srgbClr val="D4D4D4"/>
                  </a:solidFill>
                  <a:latin typeface="Consolas" panose="020B0609020204030204" pitchFamily="49" charset="0"/>
                </a:rPr>
              </a:br>
              <a:endParaRPr lang="pt-BR" sz="1050" dirty="0">
                <a:solidFill>
                  <a:srgbClr val="D4D4D4"/>
                </a:solidFill>
                <a:latin typeface="Consolas" panose="020B0609020204030204" pitchFamily="49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 dirty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 dirty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 dirty="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8" name="Rectangle: Top Corners Rounded 30">
              <a:extLst>
                <a:ext uri="{FF2B5EF4-FFF2-40B4-BE49-F238E27FC236}">
                  <a16:creationId xmlns:a16="http://schemas.microsoft.com/office/drawing/2014/main" id="{6804FD07-EBEA-460F-9591-38731812553A}"/>
                </a:ext>
              </a:extLst>
            </p:cNvPr>
            <p:cNvSpPr/>
            <p:nvPr/>
          </p:nvSpPr>
          <p:spPr>
            <a:xfrm>
              <a:off x="0" y="-62117"/>
              <a:ext cx="5289550" cy="181140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400" kern="100" dirty="0">
                  <a:solidFill>
                    <a:schemeClr val="tx1"/>
                  </a:solidFill>
                  <a:ea typeface="SimSun" panose="02010600030101010101" pitchFamily="2" charset="-122"/>
                  <a:cs typeface="Times New Roman" panose="02020603050405020304" pitchFamily="18" charset="0"/>
                </a:rPr>
                <a:t>Programing.py</a:t>
              </a:r>
              <a:endParaRPr lang="pt-BR" sz="1400" kern="100" dirty="0">
                <a:solidFill>
                  <a:schemeClr val="tx1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2050" name="Picture 2" descr="https://cdn-images-1.medium.com/max/1200/1*yVRqc3vVbh3YT1wOz9tDVQ.png">
            <a:extLst>
              <a:ext uri="{FF2B5EF4-FFF2-40B4-BE49-F238E27FC236}">
                <a16:creationId xmlns:a16="http://schemas.microsoft.com/office/drawing/2014/main" id="{0BCBE86A-164D-4ADB-B998-51C31195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660" y="3379989"/>
            <a:ext cx="3171241" cy="1960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407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F8FD87-1A06-493A-AE8C-9F874AC27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Arquivos e diretórios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2739C23-D928-46D7-A047-E0EE21D21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função de leitura do arquivo</a:t>
            </a:r>
          </a:p>
          <a:p>
            <a:r>
              <a:rPr lang="pt-BR" sz="2000" dirty="0"/>
              <a:t>Verificar a existência do arquivo</a:t>
            </a:r>
          </a:p>
          <a:p>
            <a:r>
              <a:rPr lang="pt-BR" sz="2000" dirty="0"/>
              <a:t>Verificar existência do diretório</a:t>
            </a:r>
          </a:p>
          <a:p>
            <a:r>
              <a:rPr lang="pt-BR" sz="2000" dirty="0"/>
              <a:t>Procurar por arquivos no sistema </a:t>
            </a:r>
          </a:p>
          <a:p>
            <a:r>
              <a:rPr lang="pt-BR" sz="2000" dirty="0"/>
              <a:t>Manipular arquivos </a:t>
            </a:r>
          </a:p>
          <a:p>
            <a:endParaRPr lang="pt-BR" dirty="0"/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FA01E21E-A88B-47B3-B97F-51A21E3ECC16}"/>
              </a:ext>
            </a:extLst>
          </p:cNvPr>
          <p:cNvGrpSpPr/>
          <p:nvPr/>
        </p:nvGrpSpPr>
        <p:grpSpPr>
          <a:xfrm>
            <a:off x="6096000" y="1397000"/>
            <a:ext cx="5270500" cy="3860800"/>
            <a:chOff x="0" y="-29912"/>
            <a:chExt cx="5289550" cy="1041316"/>
          </a:xfrm>
        </p:grpSpPr>
        <p:sp>
          <p:nvSpPr>
            <p:cNvPr id="5" name="Rectangle: Rounded Corners 29">
              <a:extLst>
                <a:ext uri="{FF2B5EF4-FFF2-40B4-BE49-F238E27FC236}">
                  <a16:creationId xmlns:a16="http://schemas.microsoft.com/office/drawing/2014/main" id="{18A56216-0DAC-4DC0-9305-1875B9A1221F}"/>
                </a:ext>
              </a:extLst>
            </p:cNvPr>
            <p:cNvSpPr/>
            <p:nvPr/>
          </p:nvSpPr>
          <p:spPr>
            <a:xfrm>
              <a:off x="6350" y="18402"/>
              <a:ext cx="5276850" cy="993002"/>
            </a:xfrm>
            <a:prstGeom prst="roundRect">
              <a:avLst>
                <a:gd name="adj" fmla="val 5697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import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os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caminhos = []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arquivos = []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pngs = []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name </a:t>
              </a:r>
              <a:r>
                <a:rPr lang="en-US" sz="1050" kern="0">
                  <a:solidFill>
                    <a:srgbClr val="569CD6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os.listdir(</a:t>
              </a:r>
              <a:r>
                <a:rPr lang="en-US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"teste"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caminhos.append(os.path.join(</a:t>
              </a:r>
              <a:r>
                <a:rPr lang="en-US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"teste"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 name))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arq </a:t>
              </a:r>
              <a:r>
                <a:rPr lang="en-US" sz="1050" kern="0">
                  <a:solidFill>
                    <a:srgbClr val="569CD6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caminhos: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</a:t>
              </a:r>
              <a:r>
                <a:rPr lang="en-US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if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os.path.isfile(arq):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arquivos.append(arq)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arq </a:t>
              </a:r>
              <a:r>
                <a:rPr lang="en-US" sz="1050" kern="0">
                  <a:solidFill>
                    <a:srgbClr val="569CD6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arquivos: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</a:t>
              </a:r>
              <a:r>
                <a:rPr lang="en-US" sz="1050" kern="0">
                  <a:solidFill>
                    <a:srgbClr val="C586C0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if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arq.lower().endswith(</a:t>
              </a:r>
              <a:r>
                <a:rPr lang="en-US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".png"</a:t>
              </a: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en-US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       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pngs.append(arq)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print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pt-BR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"caminhos: "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format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(caminhos))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print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pt-BR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"arquivos encontrados: "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format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(arquivos))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print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pt-BR" sz="1050" kern="0">
                  <a:solidFill>
                    <a:srgbClr val="CE9178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"arquivos do tipo .png: "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pt-BR" sz="1050" kern="0">
                  <a:solidFill>
                    <a:srgbClr val="DCDCAA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format</a:t>
              </a: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(pngs))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  <a:p>
              <a:pPr algn="l">
                <a:lnSpc>
                  <a:spcPts val="1425"/>
                </a:lnSpc>
                <a:spcAft>
                  <a:spcPts val="0"/>
                </a:spcAft>
              </a:pPr>
              <a:r>
                <a:rPr lang="pt-BR" sz="1050" kern="0">
                  <a:solidFill>
                    <a:srgbClr val="D4D4D4"/>
                  </a:solidFill>
                  <a:effectLst/>
                  <a:latin typeface="Consolas" panose="020B0609020204030204" pitchFamily="49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6" name="Rectangle: Top Corners Rounded 30">
              <a:extLst>
                <a:ext uri="{FF2B5EF4-FFF2-40B4-BE49-F238E27FC236}">
                  <a16:creationId xmlns:a16="http://schemas.microsoft.com/office/drawing/2014/main" id="{09239E7D-A09F-4FB4-904B-39CEAF597D88}"/>
                </a:ext>
              </a:extLst>
            </p:cNvPr>
            <p:cNvSpPr/>
            <p:nvPr/>
          </p:nvSpPr>
          <p:spPr>
            <a:xfrm>
              <a:off x="0" y="-29912"/>
              <a:ext cx="5289550" cy="94828"/>
            </a:xfrm>
            <a:prstGeom prst="round2Same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50" kern="100">
                  <a:solidFill>
                    <a:srgbClr val="000000"/>
                  </a:solidFill>
                  <a:effectLst/>
                  <a:ea typeface="SimSun" panose="02010600030101010101" pitchFamily="2" charset="-122"/>
                  <a:cs typeface="Times New Roman" panose="02020603050405020304" pitchFamily="18" charset="0"/>
                </a:rPr>
                <a:t>Arquivos.py </a:t>
              </a:r>
              <a:endParaRPr lang="pt-BR" sz="1050" kern="100">
                <a:effectLst/>
                <a:ea typeface="SimSun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pic>
        <p:nvPicPr>
          <p:cNvPr id="3074" name="Picture 2" descr="https://upload.wikimedia.org/wikipedia/commons/thumb/d/db/Files11_directory_hierarchy.svg/220px-Files11_directory_hierarchy.svg.png">
            <a:extLst>
              <a:ext uri="{FF2B5EF4-FFF2-40B4-BE49-F238E27FC236}">
                <a16:creationId xmlns:a16="http://schemas.microsoft.com/office/drawing/2014/main" id="{CE9B95DD-E7EA-4511-B7BC-66E7A99068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30" y="3676638"/>
            <a:ext cx="4207510" cy="275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152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dirty="0"/>
              <a:t>O que é Thread </a:t>
            </a:r>
            <a:r>
              <a:rPr lang="en-US" altLang="pt-BR" dirty="0"/>
              <a:t>(</a:t>
            </a:r>
            <a:r>
              <a:rPr lang="en-US" altLang="pt-BR" dirty="0" err="1"/>
              <a:t>execução</a:t>
            </a:r>
            <a:r>
              <a:rPr lang="en-US" altLang="pt-BR" dirty="0"/>
              <a:t> </a:t>
            </a:r>
            <a:r>
              <a:rPr lang="en-US" altLang="pt-BR" dirty="0" err="1"/>
              <a:t>paralela</a:t>
            </a:r>
            <a:r>
              <a:rPr lang="en-US" altLang="pt-BR" dirty="0"/>
              <a:t>) </a:t>
            </a:r>
            <a:r>
              <a:rPr lang="pt-BR" alt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551420" cy="2159000"/>
          </a:xfrm>
        </p:spPr>
        <p:txBody>
          <a:bodyPr/>
          <a:lstStyle/>
          <a:p>
            <a:r>
              <a:rPr lang="pt-BR" altLang="en-US" sz="2000" dirty="0"/>
              <a:t>É a </a:t>
            </a:r>
            <a:r>
              <a:rPr lang="pt-BR" altLang="en-US" sz="2000" dirty="0">
                <a:solidFill>
                  <a:srgbClr val="666699"/>
                </a:solidFill>
              </a:rPr>
              <a:t>tarefa </a:t>
            </a:r>
            <a:r>
              <a:rPr lang="pt-BR" altLang="en-US" sz="2000" dirty="0"/>
              <a:t>que um determinado </a:t>
            </a:r>
            <a:r>
              <a:rPr lang="pt-BR" altLang="en-US" sz="2000" dirty="0">
                <a:solidFill>
                  <a:srgbClr val="666699"/>
                </a:solidFill>
              </a:rPr>
              <a:t>programa </a:t>
            </a:r>
            <a:r>
              <a:rPr lang="pt-BR" altLang="en-US" sz="2000" dirty="0"/>
              <a:t>realiza.</a:t>
            </a:r>
          </a:p>
          <a:p>
            <a:r>
              <a:rPr lang="pt-BR" altLang="en-US" sz="2000" dirty="0"/>
              <a:t>Elas são </a:t>
            </a:r>
            <a:r>
              <a:rPr lang="pt-BR" altLang="en-US" sz="2000" dirty="0">
                <a:solidFill>
                  <a:srgbClr val="666699"/>
                </a:solidFill>
              </a:rPr>
              <a:t>concorrentes </a:t>
            </a:r>
            <a:r>
              <a:rPr lang="pt-BR" altLang="en-US" sz="2000" dirty="0"/>
              <a:t>no sentido de que executam simultaneamente</a:t>
            </a:r>
          </a:p>
          <a:p>
            <a:r>
              <a:rPr lang="en-US" altLang="pt-BR" sz="2000" dirty="0"/>
              <a:t>C</a:t>
            </a:r>
            <a:r>
              <a:rPr lang="pt-BR" altLang="en-US" sz="2000" dirty="0"/>
              <a:t>ada um com a sua </a:t>
            </a:r>
            <a:r>
              <a:rPr lang="pt-BR" altLang="en-US" sz="2000" dirty="0">
                <a:solidFill>
                  <a:srgbClr val="666699"/>
                </a:solidFill>
              </a:rPr>
              <a:t>própria </a:t>
            </a:r>
            <a:r>
              <a:rPr lang="pt-BR" altLang="en-US" sz="2000" dirty="0"/>
              <a:t>linha de execução</a:t>
            </a:r>
            <a:r>
              <a:rPr lang="en-US" altLang="pt-BR" sz="2000" dirty="0"/>
              <a:t>.</a:t>
            </a:r>
          </a:p>
          <a:p>
            <a:r>
              <a:rPr lang="en-US" altLang="pt-BR" sz="2000" dirty="0"/>
              <a:t>T</a:t>
            </a:r>
            <a:r>
              <a:rPr lang="pt-BR" altLang="en-US" sz="2000" dirty="0"/>
              <a:t>em sua própria área de memória e a </a:t>
            </a:r>
            <a:r>
              <a:rPr lang="pt-BR" altLang="en-US" sz="2000" dirty="0">
                <a:solidFill>
                  <a:srgbClr val="666699"/>
                </a:solidFill>
              </a:rPr>
              <a:t>comunicação </a:t>
            </a:r>
            <a:r>
              <a:rPr lang="pt-BR" altLang="en-US" sz="2000" dirty="0"/>
              <a:t>entre eles não é tão simples</a:t>
            </a:r>
            <a:r>
              <a:rPr lang="en-US" altLang="pt-BR" sz="2000" dirty="0"/>
              <a:t>.</a:t>
            </a:r>
            <a:endParaRPr lang="pt-BR" altLang="en-US" dirty="0"/>
          </a:p>
          <a:p>
            <a:endParaRPr lang="pt-BR" altLang="en-US" dirty="0"/>
          </a:p>
        </p:txBody>
      </p:sp>
      <p:pic>
        <p:nvPicPr>
          <p:cNvPr id="4098" name="Picture 2" descr="Resultado de imagem para execucao paralela thread">
            <a:extLst>
              <a:ext uri="{FF2B5EF4-FFF2-40B4-BE49-F238E27FC236}">
                <a16:creationId xmlns:a16="http://schemas.microsoft.com/office/drawing/2014/main" id="{E2F28713-6F2C-4E85-96B7-E0ABCB62B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5469" y="3520440"/>
            <a:ext cx="4776866" cy="2942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/>
              <a:t>Threads com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" altLang="pt-BR" sz="2000" dirty="0"/>
              <a:t>E</a:t>
            </a:r>
            <a:r>
              <a:rPr lang="pt-BR" altLang="en-US" sz="2000" dirty="0" err="1"/>
              <a:t>xecutam</a:t>
            </a:r>
            <a:r>
              <a:rPr lang="pt-BR" altLang="en-US" sz="2000" dirty="0"/>
              <a:t> </a:t>
            </a:r>
            <a:r>
              <a:rPr lang="pt-BR" altLang="en-US" sz="2000" dirty="0">
                <a:solidFill>
                  <a:srgbClr val="666699"/>
                </a:solidFill>
              </a:rPr>
              <a:t>simultaneamente</a:t>
            </a:r>
            <a:endParaRPr lang="pt-BR" altLang="en-US" sz="2000" dirty="0"/>
          </a:p>
          <a:p>
            <a:r>
              <a:rPr lang="" altLang="pt-BR" sz="2000" dirty="0">
                <a:solidFill>
                  <a:srgbClr val="666699"/>
                </a:solidFill>
              </a:rPr>
              <a:t>P</a:t>
            </a:r>
            <a:r>
              <a:rPr lang="pt-BR" altLang="en-US" sz="2000" dirty="0" err="1">
                <a:solidFill>
                  <a:srgbClr val="666699"/>
                </a:solidFill>
              </a:rPr>
              <a:t>rópria</a:t>
            </a:r>
            <a:r>
              <a:rPr lang="pt-BR" altLang="en-US" sz="2000" dirty="0">
                <a:solidFill>
                  <a:srgbClr val="666699"/>
                </a:solidFill>
              </a:rPr>
              <a:t> </a:t>
            </a:r>
            <a:r>
              <a:rPr lang="pt-BR" altLang="en-US" sz="2000" dirty="0"/>
              <a:t>linha de execução </a:t>
            </a:r>
          </a:p>
          <a:p>
            <a:r>
              <a:rPr lang="" altLang="pt-BR" sz="2000" dirty="0"/>
              <a:t>E</a:t>
            </a:r>
            <a:r>
              <a:rPr lang="pt-BR" altLang="en-US" sz="2000" dirty="0" err="1"/>
              <a:t>xecutam</a:t>
            </a:r>
            <a:r>
              <a:rPr lang="pt-BR" altLang="en-US" sz="2000" dirty="0"/>
              <a:t> dentro de um </a:t>
            </a:r>
            <a:r>
              <a:rPr lang="pt-BR" altLang="en-US" sz="2000" dirty="0">
                <a:solidFill>
                  <a:srgbClr val="666699"/>
                </a:solidFill>
              </a:rPr>
              <a:t>mesmo processo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2505" y="2967990"/>
            <a:ext cx="45224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#!/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usr</a:t>
            </a:r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/bin/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python</a:t>
            </a:r>
            <a:r>
              <a:rPr lang="pt-BR" altLang="en-US" dirty="0"/>
              <a:t> </a:t>
            </a:r>
          </a:p>
          <a:p>
            <a:r>
              <a:rPr lang="pt-BR" altLang="en-US" dirty="0"/>
              <a:t> </a:t>
            </a:r>
          </a:p>
          <a:p>
            <a:r>
              <a:rPr lang="pt-BR" altLang="en-US" b="1" dirty="0" err="1"/>
              <a:t>import</a:t>
            </a:r>
            <a:r>
              <a:rPr lang="pt-BR" altLang="en-US" b="1" dirty="0"/>
              <a:t> </a:t>
            </a:r>
            <a:r>
              <a:rPr lang="pt-BR" altLang="en-US" dirty="0" err="1">
                <a:solidFill>
                  <a:srgbClr val="FFC000"/>
                </a:solidFill>
              </a:rPr>
              <a:t>threading</a:t>
            </a:r>
            <a:endParaRPr lang="pt-BR" altLang="en-US" dirty="0">
              <a:solidFill>
                <a:srgbClr val="FFC000"/>
              </a:solidFill>
            </a:endParaRPr>
          </a:p>
        </p:txBody>
      </p:sp>
      <p:pic>
        <p:nvPicPr>
          <p:cNvPr id="1026" name="Picture 2" descr="https://www.python-course.eu/images/threads_400.png">
            <a:extLst>
              <a:ext uri="{FF2B5EF4-FFF2-40B4-BE49-F238E27FC236}">
                <a16:creationId xmlns:a16="http://schemas.microsoft.com/office/drawing/2014/main" id="{0688EBDD-EE7E-4881-ADDC-83207C24CA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4975" y="2926542"/>
            <a:ext cx="5611495" cy="3564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1BFBF-DB6B-455B-A5A1-2E8BC91C4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Comunicação em threads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F9615A-A40C-40DA-B6A1-DF7FD76B34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err="1"/>
              <a:t>pipes</a:t>
            </a:r>
            <a:r>
              <a:rPr lang="pt-BR" sz="2000" dirty="0"/>
              <a:t> (</a:t>
            </a:r>
            <a:r>
              <a:rPr lang="pt-BR" sz="2000" dirty="0" err="1"/>
              <a:t>os.pipes</a:t>
            </a:r>
            <a:r>
              <a:rPr lang="pt-BR" sz="2000" dirty="0"/>
              <a:t>()) -&gt; </a:t>
            </a:r>
            <a:r>
              <a:rPr lang="pt-BR" sz="2000" dirty="0">
                <a:highlight>
                  <a:srgbClr val="FFFF00"/>
                </a:highlight>
              </a:rPr>
              <a:t>não vamos </a:t>
            </a:r>
            <a:r>
              <a:rPr lang="pt-BR" sz="2000" dirty="0" err="1">
                <a:highlight>
                  <a:srgbClr val="FFFF00"/>
                </a:highlight>
              </a:rPr>
              <a:t>ultiliza-lo</a:t>
            </a:r>
            <a:endParaRPr lang="pt-BR" sz="2000" dirty="0">
              <a:highlight>
                <a:srgbClr val="FFFF00"/>
              </a:highlight>
            </a:endParaRPr>
          </a:p>
          <a:p>
            <a:r>
              <a:rPr lang="pt-BR" sz="2000" dirty="0" err="1"/>
              <a:t>Queue</a:t>
            </a:r>
            <a:r>
              <a:rPr lang="pt-BR" sz="2000" dirty="0"/>
              <a:t>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1746C30-D051-4934-98EB-845ADCACF433}"/>
              </a:ext>
            </a:extLst>
          </p:cNvPr>
          <p:cNvSpPr txBox="1"/>
          <p:nvPr/>
        </p:nvSpPr>
        <p:spPr>
          <a:xfrm>
            <a:off x="8594090" y="2425700"/>
            <a:ext cx="31000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#!/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usr</a:t>
            </a:r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/bin/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python</a:t>
            </a:r>
            <a:r>
              <a:rPr lang="pt-BR" altLang="en-US" dirty="0"/>
              <a:t> </a:t>
            </a:r>
          </a:p>
          <a:p>
            <a:r>
              <a:rPr lang="pt-BR" altLang="en-US" dirty="0"/>
              <a:t> </a:t>
            </a:r>
          </a:p>
          <a:p>
            <a:r>
              <a:rPr lang="pt-BR" altLang="en-US" b="1" dirty="0" err="1"/>
              <a:t>import</a:t>
            </a:r>
            <a:r>
              <a:rPr lang="pt-BR" altLang="en-US" b="1" dirty="0"/>
              <a:t> </a:t>
            </a:r>
            <a:r>
              <a:rPr lang="pt-BR" altLang="en-US" dirty="0" err="1">
                <a:solidFill>
                  <a:srgbClr val="FFC000"/>
                </a:solidFill>
              </a:rPr>
              <a:t>queue</a:t>
            </a:r>
            <a:endParaRPr lang="pt-BR" altLang="en-US" dirty="0">
              <a:solidFill>
                <a:srgbClr val="FFC000"/>
              </a:solidFill>
            </a:endParaRPr>
          </a:p>
        </p:txBody>
      </p:sp>
      <p:pic>
        <p:nvPicPr>
          <p:cNvPr id="2050" name="Picture 2" descr="https://www.oreilly.com/library/view/python-parallel-programming/9781785289583/graphics/B04568_03_02.jpg">
            <a:extLst>
              <a:ext uri="{FF2B5EF4-FFF2-40B4-BE49-F238E27FC236}">
                <a16:creationId xmlns:a16="http://schemas.microsoft.com/office/drawing/2014/main" id="{F100F191-AEAE-4074-8797-93526085B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30" y="2425700"/>
            <a:ext cx="4842510" cy="3163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832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" altLang="pt-BR" dirty="0"/>
              <a:t>Processos multiplos paralelos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699921"/>
            <a:ext cx="10972800" cy="4525963"/>
          </a:xfrm>
        </p:spPr>
        <p:txBody>
          <a:bodyPr/>
          <a:lstStyle/>
          <a:p>
            <a:r>
              <a:rPr lang="pt-BR" altLang="pt-BR" sz="2000" dirty="0"/>
              <a:t>Vantagens:</a:t>
            </a:r>
          </a:p>
          <a:p>
            <a:pPr lvl="1"/>
            <a:r>
              <a:rPr lang="pt-BR" altLang="pt-BR" sz="1600" dirty="0"/>
              <a:t>Permite realizar operações que as threads não conseguem fazer </a:t>
            </a:r>
          </a:p>
          <a:p>
            <a:pPr lvl="1"/>
            <a:r>
              <a:rPr lang="pt-BR" altLang="pt-BR" sz="1600" dirty="0"/>
              <a:t>Funciona em plataforma distintas (diferente do </a:t>
            </a:r>
            <a:r>
              <a:rPr lang="pt-BR" altLang="pt-BR" sz="1600" dirty="0" err="1"/>
              <a:t>os.fork</a:t>
            </a:r>
            <a:r>
              <a:rPr lang="pt-BR" altLang="pt-BR" sz="1600" dirty="0"/>
              <a:t>() )</a:t>
            </a:r>
          </a:p>
          <a:p>
            <a:pPr lvl="1"/>
            <a:r>
              <a:rPr lang="pt-BR" altLang="pt-BR" sz="1600" dirty="0"/>
              <a:t>Perdem em velocidade pra threads </a:t>
            </a:r>
          </a:p>
          <a:p>
            <a:pPr lvl="1"/>
            <a:r>
              <a:rPr lang="pt-BR" altLang="pt-BR" sz="1600" dirty="0"/>
              <a:t>Executa efetivamente em núcleos da CPU</a:t>
            </a:r>
          </a:p>
          <a:p>
            <a:r>
              <a:rPr lang="pt-BR" altLang="pt-BR" sz="2000" dirty="0"/>
              <a:t>Desvantagens:</a:t>
            </a:r>
          </a:p>
          <a:p>
            <a:pPr lvl="1"/>
            <a:r>
              <a:rPr lang="pt-BR" altLang="pt-BR" sz="1600" dirty="0"/>
              <a:t>Mudança em um processo não afeta o outro </a:t>
            </a:r>
          </a:p>
          <a:p>
            <a:pPr lvl="1"/>
            <a:r>
              <a:rPr lang="pt-BR" altLang="pt-BR" sz="1600" dirty="0"/>
              <a:t>torna mais lenta a execução de threads individuais.</a:t>
            </a:r>
          </a:p>
          <a:p>
            <a:endParaRPr lang="pt-BR" altLang="pt-BR" sz="2000" dirty="0"/>
          </a:p>
          <a:p>
            <a:endParaRPr lang="pt-BR" altLang="pt-BR" dirty="0"/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317E4D0-16DD-49D1-A2C7-A335AD2EC8DA}"/>
              </a:ext>
            </a:extLst>
          </p:cNvPr>
          <p:cNvSpPr txBox="1"/>
          <p:nvPr/>
        </p:nvSpPr>
        <p:spPr>
          <a:xfrm>
            <a:off x="8175625" y="2053590"/>
            <a:ext cx="45224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#!/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usr</a:t>
            </a:r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/bin/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python</a:t>
            </a:r>
            <a:r>
              <a:rPr lang="pt-BR" altLang="en-US" dirty="0"/>
              <a:t> </a:t>
            </a:r>
          </a:p>
          <a:p>
            <a:r>
              <a:rPr lang="pt-BR" altLang="en-US" dirty="0"/>
              <a:t> </a:t>
            </a:r>
          </a:p>
          <a:p>
            <a:r>
              <a:rPr lang="pt-BR" altLang="en-US" b="1" dirty="0" err="1"/>
              <a:t>import</a:t>
            </a:r>
            <a:r>
              <a:rPr lang="pt-BR" altLang="en-US" b="1" dirty="0"/>
              <a:t> </a:t>
            </a:r>
            <a:r>
              <a:rPr lang="pt-BR" altLang="en-US" dirty="0" err="1">
                <a:solidFill>
                  <a:srgbClr val="FFC000"/>
                </a:solidFill>
              </a:rPr>
              <a:t>multiprocessing</a:t>
            </a:r>
            <a:endParaRPr lang="pt-BR" altLang="en-US" dirty="0">
              <a:solidFill>
                <a:srgbClr val="FFC000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CA66420-E1A9-4F97-927E-9744E8AC4BA8}"/>
              </a:ext>
            </a:extLst>
          </p:cNvPr>
          <p:cNvSpPr txBox="1"/>
          <p:nvPr/>
        </p:nvSpPr>
        <p:spPr>
          <a:xfrm>
            <a:off x="609599" y="1858109"/>
            <a:ext cx="7566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O módulo de </a:t>
            </a:r>
            <a:r>
              <a:rPr lang="pt-BR" u="sng" dirty="0">
                <a:hlinkClick r:id="rId2"/>
              </a:rPr>
              <a:t>multiprocessamento</a:t>
            </a:r>
            <a:r>
              <a:rPr lang="pt-BR" dirty="0"/>
              <a:t> na biblioteca padrão do Python possui muitos recursos poderosos. </a:t>
            </a:r>
          </a:p>
        </p:txBody>
      </p:sp>
      <p:pic>
        <p:nvPicPr>
          <p:cNvPr id="3074" name="Picture 2" descr="Resultado de imagem para multiprocessing">
            <a:extLst>
              <a:ext uri="{FF2B5EF4-FFF2-40B4-BE49-F238E27FC236}">
                <a16:creationId xmlns:a16="http://schemas.microsoft.com/office/drawing/2014/main" id="{F45D2168-7496-4B3B-8B32-F9965EA7B8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255" y="3882391"/>
            <a:ext cx="4721226" cy="2405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54B30-6918-4EBC-A9CD-EC302B74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Comunicação usando </a:t>
            </a:r>
            <a:r>
              <a:rPr lang="pt-BR" dirty="0" err="1"/>
              <a:t>multiprocessing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4DA00F-0D84-4B42-8E2E-E344C3CAA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Os </a:t>
            </a:r>
            <a:r>
              <a:rPr lang="pt-BR" sz="2000" dirty="0" err="1"/>
              <a:t>pipes</a:t>
            </a:r>
            <a:r>
              <a:rPr lang="pt-BR" sz="2000" dirty="0"/>
              <a:t> é como se fosse um espécie de  “</a:t>
            </a:r>
            <a:r>
              <a:rPr lang="pt-BR" sz="2000" b="1" dirty="0"/>
              <a:t>cano</a:t>
            </a:r>
            <a:r>
              <a:rPr lang="pt-BR" sz="2000" dirty="0"/>
              <a:t>” </a:t>
            </a:r>
          </a:p>
          <a:p>
            <a:r>
              <a:rPr lang="pt-BR" sz="2000" b="1" dirty="0"/>
              <a:t>anônimos</a:t>
            </a:r>
            <a:r>
              <a:rPr lang="pt-BR" sz="2000" dirty="0"/>
              <a:t> e </a:t>
            </a:r>
            <a:r>
              <a:rPr lang="pt-BR" sz="2000" b="1" dirty="0"/>
              <a:t>nomeados</a:t>
            </a:r>
          </a:p>
          <a:p>
            <a:r>
              <a:rPr lang="pt-BR" sz="2000" b="1" dirty="0" err="1"/>
              <a:t>Queue</a:t>
            </a:r>
            <a:r>
              <a:rPr lang="pt-BR" sz="2000" b="1" dirty="0"/>
              <a:t> </a:t>
            </a:r>
            <a:endParaRPr lang="pt-BR" sz="2000" dirty="0"/>
          </a:p>
          <a:p>
            <a:endParaRPr lang="pt-B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D596C-5D58-495F-9E89-A5B3ABC0B043}"/>
              </a:ext>
            </a:extLst>
          </p:cNvPr>
          <p:cNvSpPr txBox="1"/>
          <p:nvPr/>
        </p:nvSpPr>
        <p:spPr>
          <a:xfrm>
            <a:off x="7525385" y="1809750"/>
            <a:ext cx="45224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#!/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usr</a:t>
            </a:r>
            <a:r>
              <a:rPr lang="pt-BR" altLang="en-US" dirty="0">
                <a:solidFill>
                  <a:schemeClr val="bg1">
                    <a:lumMod val="50000"/>
                  </a:schemeClr>
                </a:solidFill>
              </a:rPr>
              <a:t>/bin/</a:t>
            </a:r>
            <a:r>
              <a:rPr lang="pt-BR" altLang="en-US" dirty="0" err="1">
                <a:solidFill>
                  <a:schemeClr val="bg1">
                    <a:lumMod val="50000"/>
                  </a:schemeClr>
                </a:solidFill>
              </a:rPr>
              <a:t>python</a:t>
            </a:r>
            <a:r>
              <a:rPr lang="pt-BR" altLang="en-US" dirty="0"/>
              <a:t> </a:t>
            </a:r>
          </a:p>
          <a:p>
            <a:endParaRPr lang="pt-BR" altLang="en-US" dirty="0"/>
          </a:p>
          <a:p>
            <a:r>
              <a:rPr lang="pt-BR" altLang="en-US" dirty="0"/>
              <a:t> </a:t>
            </a:r>
            <a:r>
              <a:rPr lang="pt-BR" altLang="en-US" b="1" dirty="0" err="1"/>
              <a:t>from</a:t>
            </a:r>
            <a:r>
              <a:rPr lang="pt-BR" altLang="en-US" b="1" dirty="0"/>
              <a:t>  </a:t>
            </a:r>
            <a:r>
              <a:rPr lang="pt-BR" altLang="en-US" dirty="0" err="1">
                <a:solidFill>
                  <a:srgbClr val="FFC000"/>
                </a:solidFill>
              </a:rPr>
              <a:t>multiprocessing</a:t>
            </a:r>
            <a:r>
              <a:rPr lang="pt-BR" altLang="en-US" dirty="0">
                <a:solidFill>
                  <a:srgbClr val="FFC000"/>
                </a:solidFill>
              </a:rPr>
              <a:t> </a:t>
            </a:r>
            <a:r>
              <a:rPr lang="pt-BR" altLang="en-US" b="1" dirty="0" err="1"/>
              <a:t>import</a:t>
            </a:r>
            <a:r>
              <a:rPr lang="pt-BR" altLang="en-US" dirty="0">
                <a:solidFill>
                  <a:srgbClr val="FFC000"/>
                </a:solidFill>
              </a:rPr>
              <a:t> </a:t>
            </a:r>
            <a:r>
              <a:rPr lang="pt-BR" altLang="en-US" dirty="0" err="1">
                <a:solidFill>
                  <a:srgbClr val="FFC000"/>
                </a:solidFill>
              </a:rPr>
              <a:t>Pipe</a:t>
            </a:r>
            <a:endParaRPr lang="pt-BR" altLang="en-US" dirty="0">
              <a:solidFill>
                <a:srgbClr val="FFC000"/>
              </a:solidFill>
            </a:endParaRPr>
          </a:p>
          <a:p>
            <a:endParaRPr lang="pt-BR" altLang="en-US" dirty="0">
              <a:solidFill>
                <a:srgbClr val="FFC000"/>
              </a:solidFill>
            </a:endParaRPr>
          </a:p>
          <a:p>
            <a:r>
              <a:rPr lang="pt-BR" altLang="en-US" dirty="0" err="1"/>
              <a:t>saida</a:t>
            </a:r>
            <a:r>
              <a:rPr lang="pt-BR" altLang="en-US" dirty="0"/>
              <a:t>, entrada = </a:t>
            </a:r>
            <a:r>
              <a:rPr lang="pt-BR" altLang="en-US" dirty="0" err="1"/>
              <a:t>Pipe</a:t>
            </a:r>
            <a:r>
              <a:rPr lang="pt-BR" altLang="en-US" dirty="0"/>
              <a:t>()</a:t>
            </a:r>
          </a:p>
        </p:txBody>
      </p:sp>
      <p:pic>
        <p:nvPicPr>
          <p:cNvPr id="4098" name="Picture 2" descr="https://dengfengli.files.wordpress.com/2014/02/90406-screenshot2014-02-06at4-42-14pm.png">
            <a:extLst>
              <a:ext uri="{FF2B5EF4-FFF2-40B4-BE49-F238E27FC236}">
                <a16:creationId xmlns:a16="http://schemas.microsoft.com/office/drawing/2014/main" id="{2DA9BC35-A787-461C-9874-1E0781BB1A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8780" y="3863181"/>
            <a:ext cx="8117840" cy="2429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19350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442</Words>
  <Application>Microsoft Office PowerPoint</Application>
  <PresentationFormat>Widescreen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Consolas</vt:lpstr>
      <vt:lpstr>Default Design</vt:lpstr>
      <vt:lpstr>Manipulando recursos do Sistema Operacional </vt:lpstr>
      <vt:lpstr>Interfaces de sistema operacional</vt:lpstr>
      <vt:lpstr>Executando comandos </vt:lpstr>
      <vt:lpstr>Arquivos e diretórios </vt:lpstr>
      <vt:lpstr>O que é Thread (execução paralela) ?</vt:lpstr>
      <vt:lpstr>Threads com python</vt:lpstr>
      <vt:lpstr>Comunicação em threads</vt:lpstr>
      <vt:lpstr>Processos multiplos paralelos</vt:lpstr>
      <vt:lpstr>Comunicação usando multiprocessing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Programação Orientada a Objetos - POO </dc:title>
  <dc:creator>mh4x0f</dc:creator>
  <cp:lastModifiedBy>Mharcos Nesster</cp:lastModifiedBy>
  <cp:revision>56</cp:revision>
  <dcterms:created xsi:type="dcterms:W3CDTF">2018-12-23T23:30:43Z</dcterms:created>
  <dcterms:modified xsi:type="dcterms:W3CDTF">2019-07-25T22:47:28Z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1046-10.1.0.6757</vt:lpwstr>
  </property>
</Properties>
</file>