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502" r:id="rId4"/>
    <p:sldId id="503" r:id="rId5"/>
    <p:sldId id="504" r:id="rId6"/>
    <p:sldId id="505" r:id="rId7"/>
    <p:sldId id="506" r:id="rId8"/>
    <p:sldId id="507" r:id="rId9"/>
    <p:sldId id="508" r:id="rId10"/>
    <p:sldId id="509" r:id="rId11"/>
    <p:sldId id="510" r:id="rId12"/>
    <p:sldId id="511" r:id="rId13"/>
    <p:sldId id="512" r:id="rId14"/>
    <p:sldId id="513" r:id="rId15"/>
    <p:sldId id="514" r:id="rId16"/>
    <p:sldId id="515" r:id="rId17"/>
    <p:sldId id="516" r:id="rId18"/>
    <p:sldId id="517" r:id="rId19"/>
    <p:sldId id="518" r:id="rId20"/>
    <p:sldId id="519" r:id="rId21"/>
    <p:sldId id="520" r:id="rId22"/>
    <p:sldId id="521" r:id="rId23"/>
    <p:sldId id="522" r:id="rId24"/>
    <p:sldId id="523" r:id="rId25"/>
    <p:sldId id="524" r:id="rId26"/>
    <p:sldId id="525" r:id="rId27"/>
    <p:sldId id="526" r:id="rId28"/>
    <p:sldId id="556" r:id="rId29"/>
    <p:sldId id="499" r:id="rId30"/>
    <p:sldId id="534" r:id="rId31"/>
    <p:sldId id="535" r:id="rId32"/>
    <p:sldId id="536" r:id="rId33"/>
    <p:sldId id="539" r:id="rId34"/>
    <p:sldId id="537" r:id="rId35"/>
    <p:sldId id="538" r:id="rId36"/>
    <p:sldId id="540" r:id="rId37"/>
    <p:sldId id="541" r:id="rId38"/>
    <p:sldId id="275" r:id="rId39"/>
    <p:sldId id="500" r:id="rId40"/>
    <p:sldId id="501" r:id="rId41"/>
    <p:sldId id="527" r:id="rId42"/>
    <p:sldId id="528" r:id="rId43"/>
    <p:sldId id="529" r:id="rId44"/>
    <p:sldId id="530" r:id="rId45"/>
    <p:sldId id="531" r:id="rId46"/>
    <p:sldId id="532" r:id="rId47"/>
    <p:sldId id="542" r:id="rId48"/>
    <p:sldId id="543" r:id="rId49"/>
    <p:sldId id="544" r:id="rId50"/>
    <p:sldId id="545" r:id="rId51"/>
    <p:sldId id="546" r:id="rId52"/>
    <p:sldId id="547" r:id="rId53"/>
    <p:sldId id="548" r:id="rId54"/>
    <p:sldId id="549" r:id="rId55"/>
    <p:sldId id="550" r:id="rId56"/>
    <p:sldId id="551" r:id="rId57"/>
    <p:sldId id="552" r:id="rId58"/>
    <p:sldId id="553" r:id="rId59"/>
    <p:sldId id="554" r:id="rId60"/>
    <p:sldId id="555" r:id="rId6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2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34B5C-AD40-4FE7-A6BE-BE7CEC4CF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819B7C-9B0B-4D8A-9C87-149D32F04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771D2E-3A68-4C71-9262-1BE580DE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167F99-CE52-4583-A0B8-13081107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7D603C-0E11-4A7D-B52C-B2D1A107A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50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478C6-092A-4B4F-BA78-5283F2D64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0D221B-CBFC-4CF3-A8B8-13E32F67A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CE4E16-BE1F-4BF1-8E41-3305B08F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168FCC-3525-446C-85E1-66976018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B6F8B1-2638-4791-BFEC-EF3779BE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91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C6F780-2FE0-4A94-91C4-CF9966749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F19589-2739-42E9-BBCD-BA0E050FD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7F280A-B0BF-4779-BE08-AB8DD463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1ABCC6-DCCD-4B50-926D-83CD901A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50208E-5A73-4B58-903B-A2B42A10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52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BD171-B042-4EC4-A789-0F18F0AB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5051D1-9B48-4C78-AF6B-72A28223D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B86D39-848B-4A68-A180-BB2F9D2E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825B75-49C7-4210-A853-A7A0490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D31E4E-1CCC-4A3D-BC91-1972604D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8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0A7A7-D9E9-4010-9207-CFEE7013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A9364F-B1E3-45A8-93B1-554926C51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B2CFA-90B5-4975-908E-5B85F4BF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A8BDEC-74A7-4951-A780-DB47E61F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CE7F1C-A068-450D-89C2-62A99BD1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0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FD5C8-7ED1-4549-A913-420F32CA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227E0-69F6-4FDC-84D5-3FA2CADC4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D42926-4C46-4C12-83DA-2E4098C5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D2C3E5-2D6A-40D1-B23E-731A3FFC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68E776-DF84-4E85-BC87-085C4A8C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FFE9D0-B995-433B-A7EC-FE900E6B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58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36B7F-C3DD-496F-9F07-805D61CAA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0364A0-7062-48A2-A707-30CBD7677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E49DF13-0433-4ABF-B90B-A4DD02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E5457AC-CE25-405D-9DB6-FF5E63324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F3375F2-076B-49BE-89F9-F6624D63D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E6DCD5-AD39-471E-AF80-CDFACFD4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9B90A3A-2EB4-41BC-817D-CA909EFC1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D3E668-ADE9-41CC-BB3E-BB17AAEA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9FD0C-6B44-405F-89C2-DC4E06D6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DC699F-48A1-4496-8BF0-1931F430C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A10B88-3B34-4634-B25C-0A981FCD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EB00A3-0C74-419B-A214-6BD08FAF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35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494F0F0-F858-4A71-894C-75AD619C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7C2B749-02B1-4654-8F11-6E7703E5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8B2DF-0DBE-4324-A832-C43F4FE0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06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F4A28-BFBD-40CC-8D19-34C10F42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A9C2B8-23E2-4E01-BBE5-11401E00D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F3BC13-ADC8-4064-8BDE-83327299D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5C507E-94B0-44E5-8581-B0B65862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10D56-0748-4A4C-9207-B690C4E9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CB2BC1-99EE-439B-80AD-39A48A97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30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521F7-E1E4-4140-9011-6933182B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E28A64-4903-4E23-ACCD-D1502E003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BD1AEB-53A0-45D8-BFCA-384940D0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6BA664-3CB3-4335-BBCA-2AE43EF2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FE12B4-57AC-49B8-B997-8E68030F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483319-303D-46DB-96E5-9BA08890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51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5FD849A-3248-4C79-92CD-3E938D4B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6A2692-0232-4BBA-978E-038AD554F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2F8781-853D-45B3-92C0-C4333A206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DFD076-52D7-4344-A98C-3CC7C951D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DD8C1-7DFF-4AE8-9CA6-323431561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57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795DE076-1D33-49C3-B8E7-7C35D9F79F04}"/>
              </a:ext>
            </a:extLst>
          </p:cNvPr>
          <p:cNvSpPr txBox="1"/>
          <p:nvPr/>
        </p:nvSpPr>
        <p:spPr>
          <a:xfrm>
            <a:off x="5309099" y="3718375"/>
            <a:ext cx="156164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8.1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0BDD67A-2B4D-4300-9CAA-4B9C2B5F7A34}"/>
              </a:ext>
            </a:extLst>
          </p:cNvPr>
          <p:cNvSpPr txBox="1"/>
          <p:nvPr/>
        </p:nvSpPr>
        <p:spPr>
          <a:xfrm>
            <a:off x="5363602" y="3032918"/>
            <a:ext cx="1452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Aula 8</a:t>
            </a:r>
            <a:endParaRPr lang="pt-BR" sz="32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9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2636041"/>
            <a:ext cx="0" cy="311779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076754"/>
            <a:ext cx="8047540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Decorre de problemas operacionais da instituição emitente do papel na qual os recursos foram investidos.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Está dividido em três grandes áreas: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Organizacional;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Equipamentos;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Pessoal.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2636041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Operacional:</a:t>
            </a:r>
          </a:p>
        </p:txBody>
      </p:sp>
    </p:spTree>
    <p:extLst>
      <p:ext uri="{BB962C8B-B14F-4D97-AF65-F5344CB8AC3E}">
        <p14:creationId xmlns:p14="http://schemas.microsoft.com/office/powerpoint/2010/main" val="308169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654269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possibilidade de perdas em razão da situação econômica do país onde se realizou o investimento.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Risco-país:</a:t>
            </a:r>
          </a:p>
        </p:txBody>
      </p:sp>
    </p:spTree>
    <p:extLst>
      <p:ext uri="{BB962C8B-B14F-4D97-AF65-F5344CB8AC3E}">
        <p14:creationId xmlns:p14="http://schemas.microsoft.com/office/powerpoint/2010/main" val="55319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438826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Decorre de dificuldades financeiras de uma ou mais instituições, que provoquem danos substanciais a outras, uma ruptura na condução operacional de normalidade do sistema financeiro em geral.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Sistêmico:</a:t>
            </a:r>
          </a:p>
        </p:txBody>
      </p:sp>
    </p:spTree>
    <p:extLst>
      <p:ext uri="{BB962C8B-B14F-4D97-AF65-F5344CB8AC3E}">
        <p14:creationId xmlns:p14="http://schemas.microsoft.com/office/powerpoint/2010/main" val="248139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438826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Refere-se à avaliação e contabilização dos ativos que compõem o patrimônio de uma carteira de investimentos pelos valores praticados diariamente pelo mercado.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Marcação a Mercado:</a:t>
            </a:r>
          </a:p>
        </p:txBody>
      </p:sp>
    </p:spTree>
    <p:extLst>
      <p:ext uri="{BB962C8B-B14F-4D97-AF65-F5344CB8AC3E}">
        <p14:creationId xmlns:p14="http://schemas.microsoft.com/office/powerpoint/2010/main" val="113567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76DE174-C534-4104-B3B8-372AB7DE8AA9}"/>
              </a:ext>
            </a:extLst>
          </p:cNvPr>
          <p:cNvSpPr txBox="1"/>
          <p:nvPr/>
        </p:nvSpPr>
        <p:spPr>
          <a:xfrm>
            <a:off x="5278643" y="3360155"/>
            <a:ext cx="16225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8.2</a:t>
            </a:r>
          </a:p>
        </p:txBody>
      </p:sp>
    </p:spTree>
    <p:extLst>
      <p:ext uri="{BB962C8B-B14F-4D97-AF65-F5344CB8AC3E}">
        <p14:creationId xmlns:p14="http://schemas.microsoft.com/office/powerpoint/2010/main" val="1881561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2925065"/>
            <a:ext cx="7696591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 finanças, a volatilidade de um ativo pode ser medida pelo desvio-padrão dos retornos deste ativo.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4663AD7-8C52-495A-8B50-2C4B93FCF649}"/>
              </a:ext>
            </a:extLst>
          </p:cNvPr>
          <p:cNvSpPr/>
          <p:nvPr/>
        </p:nvSpPr>
        <p:spPr>
          <a:xfrm>
            <a:off x="2140425" y="3894605"/>
            <a:ext cx="8047523" cy="87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risco de mercado de um ativo é consequência da variação diária do seu preço, ou seja, da sua volatilidade.</a:t>
            </a:r>
          </a:p>
        </p:txBody>
      </p:sp>
    </p:spTree>
    <p:extLst>
      <p:ext uri="{BB962C8B-B14F-4D97-AF65-F5344CB8AC3E}">
        <p14:creationId xmlns:p14="http://schemas.microsoft.com/office/powerpoint/2010/main" val="172431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2893368"/>
            <a:ext cx="0" cy="224062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334081"/>
            <a:ext cx="8047540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 de volatilidade, ou risco sistemático, de um ativo ou carteira, em comparação com o mercado ou benchmark. Pode ser considerado como a tendência do retorno em resposta a um movimento do mercado.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2893368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Beta:</a:t>
            </a:r>
          </a:p>
        </p:txBody>
      </p:sp>
    </p:spTree>
    <p:extLst>
      <p:ext uri="{BB962C8B-B14F-4D97-AF65-F5344CB8AC3E}">
        <p14:creationId xmlns:p14="http://schemas.microsoft.com/office/powerpoint/2010/main" val="332151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2710488"/>
            <a:ext cx="0" cy="275650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5" y="2621811"/>
            <a:ext cx="9092251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 = 1: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ação tende a valorizar (desvalorizar) na mesma proporção do mercado.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0FD755D-4B50-4B77-A2EC-5019A66E4559}"/>
              </a:ext>
            </a:extLst>
          </p:cNvPr>
          <p:cNvSpPr/>
          <p:nvPr/>
        </p:nvSpPr>
        <p:spPr>
          <a:xfrm>
            <a:off x="2140426" y="3592620"/>
            <a:ext cx="9092256" cy="922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 &lt; 1: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ação tende a valorizar (desvalorizar) em menor proporção que o mercado.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FE94BF5-B498-4705-B8B9-216E7EA2A700}"/>
              </a:ext>
            </a:extLst>
          </p:cNvPr>
          <p:cNvSpPr/>
          <p:nvPr/>
        </p:nvSpPr>
        <p:spPr>
          <a:xfrm>
            <a:off x="2140425" y="4544237"/>
            <a:ext cx="9228635" cy="922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 &gt; 1: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ação tende a valorizar (desvalorizar) em maior proporção que o mercado. </a:t>
            </a:r>
          </a:p>
        </p:txBody>
      </p:sp>
    </p:spTree>
    <p:extLst>
      <p:ext uri="{BB962C8B-B14F-4D97-AF65-F5344CB8AC3E}">
        <p14:creationId xmlns:p14="http://schemas.microsoft.com/office/powerpoint/2010/main" val="115465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5" y="3654269"/>
            <a:ext cx="8928623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VAR é um modelo de mensuração de risco que quantifica a perda potencial máxima esperada, de uma carteira de ativos, em termos monetários.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VAR – Valor em Risco (</a:t>
            </a:r>
            <a:r>
              <a:rPr lang="pt-BR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Value at Risk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727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654269"/>
            <a:ext cx="8524366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 método utilizado para testar a composição e o retorno das carteiras de investimento, baseado em dados históricos.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 Test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3082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814031-ECD1-4A68-B256-C23024E9FCEB}"/>
              </a:ext>
            </a:extLst>
          </p:cNvPr>
          <p:cNvSpPr txBox="1"/>
          <p:nvPr/>
        </p:nvSpPr>
        <p:spPr>
          <a:xfrm>
            <a:off x="1578725" y="2985937"/>
            <a:ext cx="9034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Mensuração e gestão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performance e riscos</a:t>
            </a:r>
          </a:p>
        </p:txBody>
      </p:sp>
    </p:spTree>
    <p:extLst>
      <p:ext uri="{BB962C8B-B14F-4D97-AF65-F5344CB8AC3E}">
        <p14:creationId xmlns:p14="http://schemas.microsoft.com/office/powerpoint/2010/main" val="1752185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2893368"/>
            <a:ext cx="0" cy="224062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334081"/>
            <a:ext cx="8524366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técnica de simulação para avaliar o comportamento dos ativos e passivos de uma carteira em que diversas variáveis, econômicas e financeiras, são levadas a situações extremas de um cenário passado ou projetado para o mercado.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2893368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Stress Test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9001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2893368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334081"/>
            <a:ext cx="8524366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Mecanismo utilizado para evitar perdas, ou seja, com ele o investidor pode se assegurar que o investimento pode ser encerrado em caso de uma desvalorização repentina do ativo.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2893368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Stop Loss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0761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92488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654269"/>
            <a:ext cx="8524366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diferença no retorno da carteira e do seu Benchmark.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Tracking Error:</a:t>
            </a:r>
          </a:p>
        </p:txBody>
      </p:sp>
    </p:spTree>
    <p:extLst>
      <p:ext uri="{BB962C8B-B14F-4D97-AF65-F5344CB8AC3E}">
        <p14:creationId xmlns:p14="http://schemas.microsoft.com/office/powerpoint/2010/main" val="141553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3654269"/>
            <a:ext cx="7648466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métrica que permite avaliar a relação entre o retorno e o risco de um investimento.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Índice SHARPE:</a:t>
            </a:r>
          </a:p>
        </p:txBody>
      </p:sp>
    </p:spTree>
    <p:extLst>
      <p:ext uri="{BB962C8B-B14F-4D97-AF65-F5344CB8AC3E}">
        <p14:creationId xmlns:p14="http://schemas.microsoft.com/office/powerpoint/2010/main" val="248325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1B71B78-CB3A-4325-B937-612377D828FA}"/>
              </a:ext>
            </a:extLst>
          </p:cNvPr>
          <p:cNvCxnSpPr>
            <a:cxnSpLocks/>
          </p:cNvCxnSpPr>
          <p:nvPr/>
        </p:nvCxnSpPr>
        <p:spPr>
          <a:xfrm>
            <a:off x="2004034" y="2655291"/>
            <a:ext cx="0" cy="316338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BFBF847-6930-40E1-BC9B-25CB8B368FB4}"/>
              </a:ext>
            </a:extLst>
          </p:cNvPr>
          <p:cNvSpPr txBox="1"/>
          <p:nvPr/>
        </p:nvSpPr>
        <p:spPr>
          <a:xfrm>
            <a:off x="2140426" y="4018757"/>
            <a:ext cx="7648466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 Índice SHARPE</a:t>
            </a:r>
          </a:p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 Retorno do investimento</a:t>
            </a:r>
            <a:b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pt-BR" sz="20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0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= Retorno supostamente "Livre de Risco"</a:t>
            </a:r>
            <a:b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 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 Padrão 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Retorno do investimento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8CC5F7-63E0-417A-8A20-89DAAB8B11C1}"/>
              </a:ext>
            </a:extLst>
          </p:cNvPr>
          <p:cNvSpPr txBox="1"/>
          <p:nvPr/>
        </p:nvSpPr>
        <p:spPr>
          <a:xfrm>
            <a:off x="2140427" y="2655291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Índice SHARPE: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DA9C45F8-3943-40C5-B29F-013D95D3B3F1}"/>
                  </a:ext>
                </a:extLst>
              </p:cNvPr>
              <p:cNvSpPr txBox="1"/>
              <p:nvPr/>
            </p:nvSpPr>
            <p:spPr>
              <a:xfrm>
                <a:off x="2221017" y="3282882"/>
                <a:ext cx="1367361" cy="548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1900" b="1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𝑰𝑺</m:t>
                      </m:r>
                      <m:r>
                        <a:rPr lang="pt-BR" sz="1900" b="1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  <m: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pt-BR" sz="1900" b="1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pt-BR" sz="1900" b="1" i="1" baseline="-25000" dirty="0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Arial" panose="020B0604020202020204" pitchFamily="34" charset="0"/>
                            </a:rPr>
                            <m:t>0</m:t>
                          </m:r>
                        </m:num>
                        <m:den>
                          <m: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</m:oMath>
                  </m:oMathPara>
                </a14:m>
                <a:endParaRPr lang="pt-BR" sz="19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DA9C45F8-3943-40C5-B29F-013D95D3B3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017" y="3282882"/>
                <a:ext cx="1367361" cy="548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29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E9064D5-2B83-42FB-B72D-6589203983A4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16FD8B9-D5D3-4AE8-BF70-4071CFB6CABE}"/>
              </a:ext>
            </a:extLst>
          </p:cNvPr>
          <p:cNvSpPr txBox="1"/>
          <p:nvPr/>
        </p:nvSpPr>
        <p:spPr>
          <a:xfrm>
            <a:off x="2140426" y="3438826"/>
            <a:ext cx="7648466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fórmula é semelhante a do IS, mas se usa o beta do portfólio e não o desvio-padrão;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Inclui em sua análise o risco sistêmico, pelo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2F3AF6E-6395-488A-8873-D4DCF0B0B94B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Índice de Treynor:</a:t>
            </a:r>
          </a:p>
        </p:txBody>
      </p:sp>
    </p:spTree>
    <p:extLst>
      <p:ext uri="{BB962C8B-B14F-4D97-AF65-F5344CB8AC3E}">
        <p14:creationId xmlns:p14="http://schemas.microsoft.com/office/powerpoint/2010/main" val="228520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7B9BA8EE-0C52-4CCD-80AA-F0E9F12323E2}"/>
              </a:ext>
            </a:extLst>
          </p:cNvPr>
          <p:cNvCxnSpPr>
            <a:cxnSpLocks/>
          </p:cNvCxnSpPr>
          <p:nvPr/>
        </p:nvCxnSpPr>
        <p:spPr>
          <a:xfrm>
            <a:off x="2004034" y="2655291"/>
            <a:ext cx="0" cy="316338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FC34AD6F-92CA-43D2-BAA1-152C77EE5D9F}"/>
              </a:ext>
            </a:extLst>
          </p:cNvPr>
          <p:cNvSpPr txBox="1"/>
          <p:nvPr/>
        </p:nvSpPr>
        <p:spPr>
          <a:xfrm>
            <a:off x="2140426" y="4018757"/>
            <a:ext cx="7648466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Índice de Treynor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Retorno Do Ativo</a:t>
            </a:r>
          </a:p>
          <a:p>
            <a:pPr>
              <a:lnSpc>
                <a:spcPct val="150000"/>
              </a:lnSpc>
            </a:pPr>
            <a:r>
              <a:rPr lang="pt-BR" sz="19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Rf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Retorno do Ativo Livre de Risco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Beta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CC97E4C-1FCF-44B4-9FB4-1BBF010647C4}"/>
              </a:ext>
            </a:extLst>
          </p:cNvPr>
          <p:cNvSpPr txBox="1"/>
          <p:nvPr/>
        </p:nvSpPr>
        <p:spPr>
          <a:xfrm>
            <a:off x="2140427" y="2655291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Índice de Treynor: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7">
                <a:extLst>
                  <a:ext uri="{FF2B5EF4-FFF2-40B4-BE49-F238E27FC236}">
                    <a16:creationId xmlns:a16="http://schemas.microsoft.com/office/drawing/2014/main" id="{EF4B74BF-1DC5-4AE6-83A8-7D36365F9E59}"/>
                  </a:ext>
                </a:extLst>
              </p:cNvPr>
              <p:cNvSpPr txBox="1"/>
              <p:nvPr/>
            </p:nvSpPr>
            <p:spPr>
              <a:xfrm>
                <a:off x="2208993" y="3282882"/>
                <a:ext cx="1391407" cy="5902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1900" b="1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𝑰𝑻</m:t>
                      </m:r>
                      <m:r>
                        <a:rPr lang="pt-BR" sz="19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  <m:r>
                            <m:rPr>
                              <m:nor/>
                            </m:rPr>
                            <a:rPr lang="pt-BR" sz="1900" b="1" i="1" baseline="-25000" dirty="0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Arial" panose="020B0604020202020204" pitchFamily="34" charset="0"/>
                            </a:rPr>
                            <m:t>i</m:t>
                          </m:r>
                          <m:r>
                            <a:rPr lang="pt-BR" sz="19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pt-BR" sz="1900" b="1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pt-BR" sz="1900" b="1" i="1" baseline="-25000" dirty="0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Arial" panose="020B0604020202020204" pitchFamily="34" charset="0"/>
                            </a:rPr>
                            <m:t>f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l-GR" sz="19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m:t>β</m:t>
                          </m:r>
                        </m:den>
                      </m:f>
                    </m:oMath>
                  </m:oMathPara>
                </a14:m>
                <a:endParaRPr lang="pt-BR" sz="19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TextBox 7">
                <a:extLst>
                  <a:ext uri="{FF2B5EF4-FFF2-40B4-BE49-F238E27FC236}">
                    <a16:creationId xmlns:a16="http://schemas.microsoft.com/office/drawing/2014/main" id="{EF4B74BF-1DC5-4AE6-83A8-7D36365F9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993" y="3282882"/>
                <a:ext cx="1391407" cy="5902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02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393542" y="1254645"/>
            <a:ext cx="539282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MEDIÇÃO DO RISCO DE MERCADO</a:t>
            </a: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E9064D5-2B83-42FB-B72D-6589203983A4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44875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16FD8B9-D5D3-4AE8-BF70-4071CFB6CABE}"/>
              </a:ext>
            </a:extLst>
          </p:cNvPr>
          <p:cNvSpPr txBox="1"/>
          <p:nvPr/>
        </p:nvSpPr>
        <p:spPr>
          <a:xfrm>
            <a:off x="2140425" y="3654269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conceito de duração exprime a sensibilidade do preço de um título prefixado a mudanças nas taxas de juros.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2F3AF6E-6395-488A-8873-D4DCF0B0B94B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Duration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AAD3B-5A98-4274-AA55-FE76D1CEF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067031" y="6437172"/>
            <a:ext cx="6045843" cy="4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44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76DE174-C534-4104-B3B8-372AB7DE8AA9}"/>
              </a:ext>
            </a:extLst>
          </p:cNvPr>
          <p:cNvSpPr txBox="1"/>
          <p:nvPr/>
        </p:nvSpPr>
        <p:spPr>
          <a:xfrm>
            <a:off x="5255493" y="3360155"/>
            <a:ext cx="16225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8.3</a:t>
            </a:r>
          </a:p>
        </p:txBody>
      </p:sp>
    </p:spTree>
    <p:extLst>
      <p:ext uri="{BB962C8B-B14F-4D97-AF65-F5344CB8AC3E}">
        <p14:creationId xmlns:p14="http://schemas.microsoft.com/office/powerpoint/2010/main" val="3094166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814031-ECD1-4A68-B256-C23024E9FCEB}"/>
              </a:ext>
            </a:extLst>
          </p:cNvPr>
          <p:cNvSpPr txBox="1"/>
          <p:nvPr/>
        </p:nvSpPr>
        <p:spPr>
          <a:xfrm>
            <a:off x="1578725" y="3303570"/>
            <a:ext cx="90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estatística</a:t>
            </a:r>
          </a:p>
        </p:txBody>
      </p:sp>
    </p:spTree>
    <p:extLst>
      <p:ext uri="{BB962C8B-B14F-4D97-AF65-F5344CB8AC3E}">
        <p14:creationId xmlns:p14="http://schemas.microsoft.com/office/powerpoint/2010/main" val="395908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42434" y="1254645"/>
            <a:ext cx="529503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FATORES DE ANÁLISE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3A85A96-149A-4ACD-A25F-6CD0273DF925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44405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3438826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o grau de rendimento proporcionado por um investimento pela valorização do capital ao longo do tempo.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3D1CBD-20C3-45D1-A19C-C76E3ACE9883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Rentabilidade:</a:t>
            </a:r>
          </a:p>
        </p:txBody>
      </p:sp>
    </p:spTree>
    <p:extLst>
      <p:ext uri="{BB962C8B-B14F-4D97-AF65-F5344CB8AC3E}">
        <p14:creationId xmlns:p14="http://schemas.microsoft.com/office/powerpoint/2010/main" val="84243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300045" y="1254645"/>
            <a:ext cx="35798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POSIÇÃO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1933395"/>
            <a:ext cx="0" cy="445778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5" y="2374108"/>
            <a:ext cx="8296759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medida de posição de uso mais comum que calcula o valor médio (central) de uma série de dados, pelo somatório dos valores, divididos pelo número de itens.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1933395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Média: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750321C-8410-4836-BC34-1F9949F7DE55}"/>
              </a:ext>
            </a:extLst>
          </p:cNvPr>
          <p:cNvSpPr txBox="1"/>
          <p:nvPr/>
        </p:nvSpPr>
        <p:spPr>
          <a:xfrm>
            <a:off x="2140415" y="3795890"/>
            <a:ext cx="8296759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Prova 1: 8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Prova 2: 7        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Prova 3: 4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2E3DF898-5888-4CA1-A041-64B2351BE413}"/>
                  </a:ext>
                </a:extLst>
              </p:cNvPr>
              <p:cNvSpPr txBox="1"/>
              <p:nvPr/>
            </p:nvSpPr>
            <p:spPr>
              <a:xfrm>
                <a:off x="2140415" y="5680357"/>
                <a:ext cx="3223703" cy="549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19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1900" b="0" i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pt-BR" sz="19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pt-BR" sz="19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19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19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8+</m:t>
                          </m:r>
                          <m:r>
                            <a:rPr lang="pt-BR" sz="19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pt-BR" sz="19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r>
                            <a:rPr lang="pt-BR" sz="19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pt-BR" sz="19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pt-BR" sz="19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,333…</m:t>
                      </m:r>
                    </m:oMath>
                  </m:oMathPara>
                </a14:m>
                <a:endParaRPr lang="pt-BR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2E3DF898-5888-4CA1-A041-64B2351BE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415" y="5680357"/>
                <a:ext cx="3223703" cy="5493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751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5" grpId="0"/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300045" y="1254645"/>
            <a:ext cx="35798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POSIÇÃO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820398"/>
            <a:ext cx="0" cy="240759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261111"/>
            <a:ext cx="7407836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medida de posição que demonstra o valor encontrado com maior frequência.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820398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Moda: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750321C-8410-4836-BC34-1F9949F7DE55}"/>
              </a:ext>
            </a:extLst>
          </p:cNvPr>
          <p:cNvSpPr txBox="1"/>
          <p:nvPr/>
        </p:nvSpPr>
        <p:spPr>
          <a:xfrm>
            <a:off x="2140415" y="4211244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1 2 3 3 4 5 5 5 6 7 8 9 9</a:t>
            </a:r>
          </a:p>
        </p:txBody>
      </p:sp>
      <p:sp>
        <p:nvSpPr>
          <p:cNvPr id="8" name="CaixaDeTexto 14">
            <a:extLst>
              <a:ext uri="{FF2B5EF4-FFF2-40B4-BE49-F238E27FC236}">
                <a16:creationId xmlns:a16="http://schemas.microsoft.com/office/drawing/2014/main" id="{C78B0FA9-2E9D-45E7-B655-DB8AD94E7ABE}"/>
              </a:ext>
            </a:extLst>
          </p:cNvPr>
          <p:cNvSpPr txBox="1"/>
          <p:nvPr/>
        </p:nvSpPr>
        <p:spPr>
          <a:xfrm>
            <a:off x="2140414" y="5081275"/>
            <a:ext cx="8296759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593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5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300045" y="1254645"/>
            <a:ext cx="35798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POSIÇÃO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1857872"/>
            <a:ext cx="0" cy="440754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2298585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medida de posição que mostra qual o valor que divide um conjunto de valores em duas partes iguais.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1857872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Mediana: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750321C-8410-4836-BC34-1F9949F7DE55}"/>
              </a:ext>
            </a:extLst>
          </p:cNvPr>
          <p:cNvSpPr txBox="1"/>
          <p:nvPr/>
        </p:nvSpPr>
        <p:spPr>
          <a:xfrm>
            <a:off x="2140415" y="3248718"/>
            <a:ext cx="8296759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Amostra ímpar:</a:t>
            </a:r>
          </a:p>
          <a:p>
            <a:pPr>
              <a:lnSpc>
                <a:spcPct val="150000"/>
              </a:lnSpc>
            </a:pPr>
            <a:endParaRPr lang="pt-BR" sz="1900" i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pt-BR" sz="1900" i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Amostra par: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A8C5CF4-A6E9-43C9-B55F-C0C5F56226A5}"/>
              </a:ext>
            </a:extLst>
          </p:cNvPr>
          <p:cNvSpPr/>
          <p:nvPr/>
        </p:nvSpPr>
        <p:spPr>
          <a:xfrm>
            <a:off x="3838781" y="4107444"/>
            <a:ext cx="1599492" cy="922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1 2 3 3 3 4 5</a:t>
            </a:r>
          </a:p>
          <a:p>
            <a:pPr algn="ctr"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Mediana = 3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E86F07F-CBB0-47CF-91AA-8A7BE6F0A14B}"/>
              </a:ext>
            </a:extLst>
          </p:cNvPr>
          <p:cNvSpPr/>
          <p:nvPr/>
        </p:nvSpPr>
        <p:spPr>
          <a:xfrm>
            <a:off x="3231635" y="5342666"/>
            <a:ext cx="2813784" cy="922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1 2 3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3 4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4 5 6</a:t>
            </a:r>
          </a:p>
          <a:p>
            <a:pPr algn="ctr"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Mediana = (3+4)/2 = 3,5</a:t>
            </a:r>
          </a:p>
        </p:txBody>
      </p:sp>
    </p:spTree>
    <p:extLst>
      <p:ext uri="{BB962C8B-B14F-4D97-AF65-F5344CB8AC3E}">
        <p14:creationId xmlns:p14="http://schemas.microsoft.com/office/powerpoint/2010/main" val="23139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130930" y="1254645"/>
            <a:ext cx="3918060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DISPERSÃO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92492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438826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 a maior e a menor dispersão em torno da média, indicando o maior ou menor risco, respectivamente. É obtida pelo somatório do quadrado dos desvios da média.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Variância:</a:t>
            </a:r>
            <a:endParaRPr lang="el-G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5CAFAC-44D5-4B34-819C-379B04015D5B}"/>
                  </a:ext>
                </a:extLst>
              </p:cNvPr>
              <p:cNvSpPr txBox="1"/>
              <p:nvPr/>
            </p:nvSpPr>
            <p:spPr>
              <a:xfrm>
                <a:off x="5032315" y="5090932"/>
                <a:ext cx="2127370" cy="6211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pt-BR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pt-B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B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pt-BR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pt-B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pt-B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5CAFAC-44D5-4B34-819C-379B04015D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315" y="5090932"/>
                <a:ext cx="2127370" cy="6211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13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130930" y="1254645"/>
            <a:ext cx="3918060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DISPERSÃO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743330"/>
            <a:ext cx="0" cy="232437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184043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 absoluta utilizada para definição da volatilidade, ou seja, risco de um ativo ou uma carteira.  É a raiz-quadrada da variância.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743330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Desvio-padrão </a:t>
            </a:r>
            <a:r>
              <a:rPr lang="el-G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θ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l-G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64466EE-0F47-414E-A122-4A40978E16B2}"/>
              </a:ext>
            </a:extLst>
          </p:cNvPr>
          <p:cNvSpPr txBox="1"/>
          <p:nvPr/>
        </p:nvSpPr>
        <p:spPr>
          <a:xfrm>
            <a:off x="2140426" y="4144949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Quanto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maior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desvio-padrão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maior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 risco;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Quanto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menor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 desvio-padrão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menor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 risco.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B3E1EDE-027B-4A4C-B9EA-85F8D436F5A3}"/>
                  </a:ext>
                </a:extLst>
              </p:cNvPr>
              <p:cNvSpPr txBox="1"/>
              <p:nvPr/>
            </p:nvSpPr>
            <p:spPr>
              <a:xfrm>
                <a:off x="5333374" y="5395731"/>
                <a:ext cx="1513171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grow m:val="on"/>
                                  <m:ctrlP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pt-BR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pt-BR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pt-BR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pt-BR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  <m:r>
                                            <a:rPr lang="pt-BR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pt-BR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pt-BR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B3E1EDE-027B-4A4C-B9EA-85F8D436F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374" y="5395731"/>
                <a:ext cx="1513171" cy="818366"/>
              </a:xfrm>
              <a:prstGeom prst="rect">
                <a:avLst/>
              </a:prstGeom>
              <a:blipFill>
                <a:blip r:embed="rId2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72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130930" y="1254645"/>
            <a:ext cx="3918060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DISPERSÃO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146564"/>
            <a:ext cx="0" cy="39737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146564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  <a:endParaRPr lang="el-G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0" name="Tabela 6">
            <a:extLst>
              <a:ext uri="{FF2B5EF4-FFF2-40B4-BE49-F238E27FC236}">
                <a16:creationId xmlns:a16="http://schemas.microsoft.com/office/drawing/2014/main" id="{9BC63169-F629-44F2-9074-8F984CEA07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239023"/>
              </p:ext>
            </p:extLst>
          </p:nvPr>
        </p:nvGraphicFramePr>
        <p:xfrm>
          <a:off x="2234130" y="2780917"/>
          <a:ext cx="430142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12">
                  <a:extLst>
                    <a:ext uri="{9D8B030D-6E8A-4147-A177-3AD203B41FA5}">
                      <a16:colId xmlns:a16="http://schemas.microsoft.com/office/drawing/2014/main" val="4209649975"/>
                    </a:ext>
                  </a:extLst>
                </a:gridCol>
                <a:gridCol w="2150712">
                  <a:extLst>
                    <a:ext uri="{9D8B030D-6E8A-4147-A177-3AD203B41FA5}">
                      <a16:colId xmlns:a16="http://schemas.microsoft.com/office/drawing/2014/main" val="2312104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Fundo A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Fundo B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6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Janeiro – 3%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Janeiro – 8%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Fevereiro – 2%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Fevereiro (-6%)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91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Março – 1%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Março - 4%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60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Média – 2%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Média – 2%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64209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77E3270B-52A0-438D-A08D-600E57EF0410}"/>
              </a:ext>
            </a:extLst>
          </p:cNvPr>
          <p:cNvSpPr txBox="1"/>
          <p:nvPr/>
        </p:nvSpPr>
        <p:spPr>
          <a:xfrm>
            <a:off x="2132256" y="4758962"/>
            <a:ext cx="8351608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Hipoteticamente: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Desvio-padrão A = 0%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Desvio-padrão B = 6 %</a:t>
            </a:r>
          </a:p>
        </p:txBody>
      </p:sp>
    </p:spTree>
    <p:extLst>
      <p:ext uri="{BB962C8B-B14F-4D97-AF65-F5344CB8AC3E}">
        <p14:creationId xmlns:p14="http://schemas.microsoft.com/office/powerpoint/2010/main" val="411134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130930" y="1254645"/>
            <a:ext cx="3918060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DISPERSÃO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160276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438826"/>
            <a:ext cx="8047540" cy="103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 de associação entre duas ou mais variáveis aleatórias.</a:t>
            </a:r>
          </a:p>
          <a:p>
            <a:pPr>
              <a:lnSpc>
                <a:spcPct val="20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Varia entre –1 e +1.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Correlação:</a:t>
            </a:r>
            <a:endParaRPr lang="el-G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37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130930" y="1254645"/>
            <a:ext cx="3918060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MEDIDAS DE DISPERSÃO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3161743"/>
            <a:ext cx="0" cy="12619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063935"/>
            <a:ext cx="8047540" cy="1359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Correlação = -1: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variáveis estão com uma relação inversa perfeita.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Correlação = +1: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As variáveis estão com uma relação direta perfeita.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Correlação = 0: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As variáveis não estão correlacionadas.</a:t>
            </a:r>
          </a:p>
        </p:txBody>
      </p:sp>
    </p:spTree>
    <p:extLst>
      <p:ext uri="{BB962C8B-B14F-4D97-AF65-F5344CB8AC3E}">
        <p14:creationId xmlns:p14="http://schemas.microsoft.com/office/powerpoint/2010/main" val="363849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89671" y="1254645"/>
            <a:ext cx="44005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INTERVALO DE CONFIANÇA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701798"/>
            <a:ext cx="0" cy="305584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5" y="2580716"/>
            <a:ext cx="8624983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medida estatística que nos permite inferir sobre a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probabilidade de um evento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ocorrer dentro dos limites estabelecidos e com um grau de confiança pelo menos igual ou superior a 95%.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00ACCC34-14DA-41C8-B70B-8759B65D6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964522"/>
              </p:ext>
            </p:extLst>
          </p:nvPr>
        </p:nvGraphicFramePr>
        <p:xfrm>
          <a:off x="2224505" y="4119995"/>
          <a:ext cx="430142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12">
                  <a:extLst>
                    <a:ext uri="{9D8B030D-6E8A-4147-A177-3AD203B41FA5}">
                      <a16:colId xmlns:a16="http://schemas.microsoft.com/office/drawing/2014/main" val="4209649975"/>
                    </a:ext>
                  </a:extLst>
                </a:gridCol>
                <a:gridCol w="2150712">
                  <a:extLst>
                    <a:ext uri="{9D8B030D-6E8A-4147-A177-3AD203B41FA5}">
                      <a16:colId xmlns:a16="http://schemas.microsoft.com/office/drawing/2014/main" val="2312104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Probabilidades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5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6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MÉDIA +/- 1 D.P.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68%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MÉDIA +/ - 2 D.P.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95%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91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MÉDIA +/ - 3 D.P.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99%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60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98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89671" y="1254645"/>
            <a:ext cx="44005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INTERVALO DE CONFIANÇA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2827515"/>
            <a:ext cx="8047540" cy="3115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 investimento possui 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média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igual a 2 e 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desvio-padrão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igual a 1. A probabilidade de que o retorno esperado esteja compreendido entre 1% e 3% é de, aproximadamente,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95%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68%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99%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50%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3D1CBD-20C3-45D1-A19C-C76E3ACE9883}"/>
              </a:ext>
            </a:extLst>
          </p:cNvPr>
          <p:cNvSpPr txBox="1"/>
          <p:nvPr/>
        </p:nvSpPr>
        <p:spPr>
          <a:xfrm>
            <a:off x="2140427" y="2386802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0861DFCF-9B45-4830-876B-055B8ABC430C}"/>
              </a:ext>
            </a:extLst>
          </p:cNvPr>
          <p:cNvCxnSpPr>
            <a:cxnSpLocks/>
          </p:cNvCxnSpPr>
          <p:nvPr/>
        </p:nvCxnSpPr>
        <p:spPr>
          <a:xfrm>
            <a:off x="2004034" y="2473693"/>
            <a:ext cx="0" cy="346948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4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42434" y="1254645"/>
            <a:ext cx="529503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FATORES DE ANÁLISE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3A85A96-149A-4ACD-A25F-6CD0273DF925}"/>
              </a:ext>
            </a:extLst>
          </p:cNvPr>
          <p:cNvCxnSpPr>
            <a:cxnSpLocks/>
          </p:cNvCxnSpPr>
          <p:nvPr/>
        </p:nvCxnSpPr>
        <p:spPr>
          <a:xfrm>
            <a:off x="2004034" y="2623799"/>
            <a:ext cx="0" cy="313740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2506247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Rentabilidade Esperada: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o retorno esperado do investimento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4488D23-3082-4CF9-A3C5-5663A012AD9A}"/>
              </a:ext>
            </a:extLst>
          </p:cNvPr>
          <p:cNvSpPr txBox="1"/>
          <p:nvPr/>
        </p:nvSpPr>
        <p:spPr>
          <a:xfrm>
            <a:off x="2140426" y="3448239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Rentabilidade Observada: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calculada no vencimento da operação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741C1DA-7661-4AFE-AF5E-D51F21F3BD3E}"/>
              </a:ext>
            </a:extLst>
          </p:cNvPr>
          <p:cNvSpPr txBox="1"/>
          <p:nvPr/>
        </p:nvSpPr>
        <p:spPr>
          <a:xfrm>
            <a:off x="2140426" y="4399871"/>
            <a:ext cx="7715843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Liquidez: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facilidade com que se consegue transformar um investimento em dinheiro.</a:t>
            </a:r>
          </a:p>
        </p:txBody>
      </p:sp>
    </p:spTree>
    <p:extLst>
      <p:ext uri="{BB962C8B-B14F-4D97-AF65-F5344CB8AC3E}">
        <p14:creationId xmlns:p14="http://schemas.microsoft.com/office/powerpoint/2010/main" val="228554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89671" y="1254645"/>
            <a:ext cx="44005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INTERVALO DE CONFIANÇA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3A85A96-149A-4ACD-A25F-6CD0273DF925}"/>
              </a:ext>
            </a:extLst>
          </p:cNvPr>
          <p:cNvCxnSpPr>
            <a:cxnSpLocks/>
          </p:cNvCxnSpPr>
          <p:nvPr/>
        </p:nvCxnSpPr>
        <p:spPr>
          <a:xfrm>
            <a:off x="2004034" y="2473693"/>
            <a:ext cx="0" cy="346948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2827515"/>
            <a:ext cx="8047540" cy="3115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 investimento possui 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média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igual a 2 e 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desvio-padrão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igual a 1. A probabilidade de que o retorno esperado esteja compreendido entre 1% e 3% é de, aproximadamente,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95%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68%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99%</a:t>
            </a:r>
          </a:p>
          <a:p>
            <a:pPr marL="457200" indent="-457200">
              <a:lnSpc>
                <a:spcPct val="150000"/>
              </a:lnSpc>
              <a:buAutoNum type="alphaUcParenR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50%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3D1CBD-20C3-45D1-A19C-C76E3ACE9883}"/>
              </a:ext>
            </a:extLst>
          </p:cNvPr>
          <p:cNvSpPr txBox="1"/>
          <p:nvPr/>
        </p:nvSpPr>
        <p:spPr>
          <a:xfrm>
            <a:off x="2140427" y="2386802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007A0F-F840-4865-9B41-AEDD2437A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067031" y="6437172"/>
            <a:ext cx="6045843" cy="4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84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76DE174-C534-4104-B3B8-372AB7DE8AA9}"/>
              </a:ext>
            </a:extLst>
          </p:cNvPr>
          <p:cNvSpPr txBox="1"/>
          <p:nvPr/>
        </p:nvSpPr>
        <p:spPr>
          <a:xfrm>
            <a:off x="5278643" y="3360155"/>
            <a:ext cx="16225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8.4</a:t>
            </a:r>
          </a:p>
        </p:txBody>
      </p:sp>
    </p:spTree>
    <p:extLst>
      <p:ext uri="{BB962C8B-B14F-4D97-AF65-F5344CB8AC3E}">
        <p14:creationId xmlns:p14="http://schemas.microsoft.com/office/powerpoint/2010/main" val="10332986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808173" y="1254645"/>
            <a:ext cx="856356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FATORES DETERMINANTES DA SELEÇÃO DE PRODUTOS</a:t>
            </a: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E9064D5-2B83-42FB-B72D-6589203983A4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27265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16FD8B9-D5D3-4AE8-BF70-4071CFB6CABE}"/>
              </a:ext>
            </a:extLst>
          </p:cNvPr>
          <p:cNvSpPr txBox="1"/>
          <p:nvPr/>
        </p:nvSpPr>
        <p:spPr>
          <a:xfrm>
            <a:off x="2140425" y="3124880"/>
            <a:ext cx="8296759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Horizonte de Investimento;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x Retorno;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Diversificação de investimentos.</a:t>
            </a:r>
          </a:p>
        </p:txBody>
      </p:sp>
    </p:spTree>
    <p:extLst>
      <p:ext uri="{BB962C8B-B14F-4D97-AF65-F5344CB8AC3E}">
        <p14:creationId xmlns:p14="http://schemas.microsoft.com/office/powerpoint/2010/main" val="252852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808173" y="1254645"/>
            <a:ext cx="856356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FATORES DETERMINANTES DA SELEÇÃO DE PRODUTOS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44875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5" y="3654269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o espaço de tempo considerado adequado, pelo investidor para que seus recursos permaneçam investidos.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Horizonte de investimento:</a:t>
            </a:r>
          </a:p>
        </p:txBody>
      </p:sp>
    </p:spTree>
    <p:extLst>
      <p:ext uri="{BB962C8B-B14F-4D97-AF65-F5344CB8AC3E}">
        <p14:creationId xmlns:p14="http://schemas.microsoft.com/office/powerpoint/2010/main" val="342536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808173" y="1254645"/>
            <a:ext cx="856356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FATORES DETERMINANTES DA SELEÇÃO DE PRODUTOS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44875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5" y="3654269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relação entre o risco que o investidor está disposto a correr e o retorno que espera obter de seu investimento.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x Retorno:</a:t>
            </a:r>
          </a:p>
        </p:txBody>
      </p:sp>
    </p:spTree>
    <p:extLst>
      <p:ext uri="{BB962C8B-B14F-4D97-AF65-F5344CB8AC3E}">
        <p14:creationId xmlns:p14="http://schemas.microsoft.com/office/powerpoint/2010/main" val="322118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808173" y="1254645"/>
            <a:ext cx="856356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FATORES DETERMINANTES DA SELEÇÃO DE PRODUTOS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915173"/>
            <a:ext cx="0" cy="230543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5" y="3355886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Alocar ativos com comportamentos (retorno/risco) diferentes na mesma carteira, minimizando o risco desta carteira.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91517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Diversificação: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90A6FCC-804E-469A-8282-A790906FF77B}"/>
              </a:ext>
            </a:extLst>
          </p:cNvPr>
          <p:cNvSpPr txBox="1"/>
          <p:nvPr/>
        </p:nvSpPr>
        <p:spPr>
          <a:xfrm>
            <a:off x="2140424" y="4297859"/>
            <a:ext cx="8296759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diversificação entre mercados, produtos, papéis, prazos e seleção de carteiras favorece a redução do risco.</a:t>
            </a:r>
          </a:p>
        </p:txBody>
      </p:sp>
    </p:spTree>
    <p:extLst>
      <p:ext uri="{BB962C8B-B14F-4D97-AF65-F5344CB8AC3E}">
        <p14:creationId xmlns:p14="http://schemas.microsoft.com/office/powerpoint/2010/main" val="310431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808173" y="1254645"/>
            <a:ext cx="856356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FATORES DETERMINANTES DA SELEÇÃO DE PRODUTOS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2915173"/>
            <a:ext cx="0" cy="230543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5" y="3355886"/>
            <a:ext cx="8296759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Através da diversificação é possível reduzir consideravelmente o risco da carteira.  No entanto, esta redução ocorre até um determinado limite, devido a enorme dificuldade de se encontrar ativos com correlação negativa perfeita.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2ADAAA-7E3F-4AE1-B188-761A0DE8C1C6}"/>
              </a:ext>
            </a:extLst>
          </p:cNvPr>
          <p:cNvSpPr txBox="1"/>
          <p:nvPr/>
        </p:nvSpPr>
        <p:spPr>
          <a:xfrm>
            <a:off x="2140427" y="291517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Diversificação:</a:t>
            </a:r>
          </a:p>
        </p:txBody>
      </p:sp>
    </p:spTree>
    <p:extLst>
      <p:ext uri="{BB962C8B-B14F-4D97-AF65-F5344CB8AC3E}">
        <p14:creationId xmlns:p14="http://schemas.microsoft.com/office/powerpoint/2010/main" val="6979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76DE174-C534-4104-B3B8-372AB7DE8AA9}"/>
              </a:ext>
            </a:extLst>
          </p:cNvPr>
          <p:cNvSpPr txBox="1"/>
          <p:nvPr/>
        </p:nvSpPr>
        <p:spPr>
          <a:xfrm>
            <a:off x="5278643" y="3360155"/>
            <a:ext cx="16225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8.5</a:t>
            </a:r>
          </a:p>
        </p:txBody>
      </p:sp>
    </p:spTree>
    <p:extLst>
      <p:ext uri="{BB962C8B-B14F-4D97-AF65-F5344CB8AC3E}">
        <p14:creationId xmlns:p14="http://schemas.microsoft.com/office/powerpoint/2010/main" val="33367183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814031-ECD1-4A68-B256-C23024E9FCEB}"/>
              </a:ext>
            </a:extLst>
          </p:cNvPr>
          <p:cNvSpPr txBox="1"/>
          <p:nvPr/>
        </p:nvSpPr>
        <p:spPr>
          <a:xfrm>
            <a:off x="1578725" y="3303570"/>
            <a:ext cx="90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 de investimentos</a:t>
            </a:r>
          </a:p>
        </p:txBody>
      </p:sp>
    </p:spTree>
    <p:extLst>
      <p:ext uri="{BB962C8B-B14F-4D97-AF65-F5344CB8AC3E}">
        <p14:creationId xmlns:p14="http://schemas.microsoft.com/office/powerpoint/2010/main" val="4172871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Heurísticas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9A97A6C9-D643-4623-80EC-A9FEC69FF6FC}"/>
              </a:ext>
            </a:extLst>
          </p:cNvPr>
          <p:cNvCxnSpPr>
            <a:cxnSpLocks/>
          </p:cNvCxnSpPr>
          <p:nvPr/>
        </p:nvCxnSpPr>
        <p:spPr>
          <a:xfrm>
            <a:off x="2004034" y="3319450"/>
            <a:ext cx="0" cy="178848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6B49FB87-7983-4CCC-A89F-C1B2FD9494D5}"/>
              </a:ext>
            </a:extLst>
          </p:cNvPr>
          <p:cNvSpPr txBox="1"/>
          <p:nvPr/>
        </p:nvSpPr>
        <p:spPr>
          <a:xfrm>
            <a:off x="2140425" y="3198368"/>
            <a:ext cx="8296767" cy="1909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São processos 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cognitivos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empregados em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decisões não racionais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sendo definidas como estratégias que ignoram parte da informação com o objetivo de tornar a escolha mais fácil e rápida.</a:t>
            </a:r>
          </a:p>
          <a:p>
            <a:pPr>
              <a:lnSpc>
                <a:spcPct val="20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Pré-julgamentos</a:t>
            </a:r>
          </a:p>
        </p:txBody>
      </p:sp>
    </p:spTree>
    <p:extLst>
      <p:ext uri="{BB962C8B-B14F-4D97-AF65-F5344CB8AC3E}">
        <p14:creationId xmlns:p14="http://schemas.microsoft.com/office/powerpoint/2010/main" val="270293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42434" y="1254645"/>
            <a:ext cx="529503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FATORES DE ANÁLISE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3A85A96-149A-4ACD-A25F-6CD0273DF925}"/>
              </a:ext>
            </a:extLst>
          </p:cNvPr>
          <p:cNvCxnSpPr>
            <a:cxnSpLocks/>
          </p:cNvCxnSpPr>
          <p:nvPr/>
        </p:nvCxnSpPr>
        <p:spPr>
          <a:xfrm>
            <a:off x="2004034" y="2777803"/>
            <a:ext cx="0" cy="26988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2660251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Segurança: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certeza de retorno do dinheiro aplicado.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4488D23-3082-4CF9-A3C5-5663A012AD9A}"/>
              </a:ext>
            </a:extLst>
          </p:cNvPr>
          <p:cNvSpPr txBox="1"/>
          <p:nvPr/>
        </p:nvSpPr>
        <p:spPr>
          <a:xfrm>
            <a:off x="2140426" y="3602243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Incerteza quantificável matematicamente.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741C1DA-7661-4AFE-AF5E-D51F21F3BD3E}"/>
              </a:ext>
            </a:extLst>
          </p:cNvPr>
          <p:cNvSpPr txBox="1"/>
          <p:nvPr/>
        </p:nvSpPr>
        <p:spPr>
          <a:xfrm>
            <a:off x="2140426" y="4553875"/>
            <a:ext cx="7715843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Gestão de risco: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Conhecer e controlar o risco associado ao investimento.</a:t>
            </a:r>
          </a:p>
        </p:txBody>
      </p:sp>
    </p:spTree>
    <p:extLst>
      <p:ext uri="{BB962C8B-B14F-4D97-AF65-F5344CB8AC3E}">
        <p14:creationId xmlns:p14="http://schemas.microsoft.com/office/powerpoint/2010/main" val="213723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 de Heurísticas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2E0523A-AAB6-4935-8CC7-CC6F71062F0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BDF29C-4AF9-4B22-A9C9-9DB3AB3E2421}"/>
              </a:ext>
            </a:extLst>
          </p:cNvPr>
          <p:cNvSpPr txBox="1"/>
          <p:nvPr/>
        </p:nvSpPr>
        <p:spPr>
          <a:xfrm>
            <a:off x="2140426" y="3654269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Resultante de viés cognitivo baseado naquilo que as pessoas conseguem associar à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lembrança de um evento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 ocorrência de eventos recentes.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177AED-9455-400C-9CCA-D9ACA7F5B57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Disponibilidade:</a:t>
            </a:r>
            <a:endParaRPr lang="el-G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7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 de Heurísticas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2E0523A-AAB6-4935-8CC7-CC6F71062F0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8020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BDF29C-4AF9-4B22-A9C9-9DB3AB3E2421}"/>
              </a:ext>
            </a:extLst>
          </p:cNvPr>
          <p:cNvSpPr txBox="1"/>
          <p:nvPr/>
        </p:nvSpPr>
        <p:spPr>
          <a:xfrm>
            <a:off x="2140426" y="3654269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considerada, sobretudo, um atalho de raciocínio. Busca-se condições semelhantes vividas no passado trazendo-as para o presente, para dar embasamento ao nosso julgamento.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177AED-9455-400C-9CCA-D9ACA7F5B57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Representatividade:</a:t>
            </a:r>
          </a:p>
        </p:txBody>
      </p:sp>
    </p:spTree>
    <p:extLst>
      <p:ext uri="{BB962C8B-B14F-4D97-AF65-F5344CB8AC3E}">
        <p14:creationId xmlns:p14="http://schemas.microsoft.com/office/powerpoint/2010/main" val="152167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 de Heurísticas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2E0523A-AAB6-4935-8CC7-CC6F71062F00}"/>
              </a:ext>
            </a:extLst>
          </p:cNvPr>
          <p:cNvCxnSpPr>
            <a:cxnSpLocks/>
          </p:cNvCxnSpPr>
          <p:nvPr/>
        </p:nvCxnSpPr>
        <p:spPr>
          <a:xfrm>
            <a:off x="2004034" y="2998113"/>
            <a:ext cx="0" cy="267921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BDF29C-4AF9-4B22-A9C9-9DB3AB3E2421}"/>
              </a:ext>
            </a:extLst>
          </p:cNvPr>
          <p:cNvSpPr txBox="1"/>
          <p:nvPr/>
        </p:nvSpPr>
        <p:spPr>
          <a:xfrm>
            <a:off x="2140426" y="3438826"/>
            <a:ext cx="8047540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efeito psicológico da perda e do ganho. Ou seja, em média, é necessário um ganho duas vezes maior para ter um impacto positivo proporcional ao impacto negativo de uma perda. Na prática: para cada $50 perdido, você precisa ganhar $ 100 para ter o mesmo impacto psicológico.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177AED-9455-400C-9CCA-D9ACA7F5B571}"/>
              </a:ext>
            </a:extLst>
          </p:cNvPr>
          <p:cNvSpPr txBox="1"/>
          <p:nvPr/>
        </p:nvSpPr>
        <p:spPr>
          <a:xfrm>
            <a:off x="2140427" y="2998113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Aversão à perda:</a:t>
            </a:r>
          </a:p>
        </p:txBody>
      </p:sp>
    </p:spTree>
    <p:extLst>
      <p:ext uri="{BB962C8B-B14F-4D97-AF65-F5344CB8AC3E}">
        <p14:creationId xmlns:p14="http://schemas.microsoft.com/office/powerpoint/2010/main" val="177064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 de Heurísticas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2E0523A-AAB6-4935-8CC7-CC6F71062F00}"/>
              </a:ext>
            </a:extLst>
          </p:cNvPr>
          <p:cNvCxnSpPr>
            <a:cxnSpLocks/>
          </p:cNvCxnSpPr>
          <p:nvPr/>
        </p:nvCxnSpPr>
        <p:spPr>
          <a:xfrm>
            <a:off x="2004034" y="2747857"/>
            <a:ext cx="0" cy="354654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BDF29C-4AF9-4B22-A9C9-9DB3AB3E2421}"/>
              </a:ext>
            </a:extLst>
          </p:cNvPr>
          <p:cNvSpPr txBox="1"/>
          <p:nvPr/>
        </p:nvSpPr>
        <p:spPr>
          <a:xfrm>
            <a:off x="2140427" y="3178744"/>
            <a:ext cx="9005626" cy="3115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investidores acreditam na veracidade de suas informações;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investidores têm a credulidade em suas interpretações em relação às informações e às decisões tomadas;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investidores subestimam a distribuição dos possíveis retornos, ou seja, dos riscos;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retornos esperados pelos investidores ficam fora do intervalo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de confiança.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177AED-9455-400C-9CCA-D9ACA7F5B571}"/>
              </a:ext>
            </a:extLst>
          </p:cNvPr>
          <p:cNvSpPr txBox="1"/>
          <p:nvPr/>
        </p:nvSpPr>
        <p:spPr>
          <a:xfrm>
            <a:off x="2140427" y="2747857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Excesso de confiança:</a:t>
            </a:r>
          </a:p>
        </p:txBody>
      </p:sp>
    </p:spTree>
    <p:extLst>
      <p:ext uri="{BB962C8B-B14F-4D97-AF65-F5344CB8AC3E}">
        <p14:creationId xmlns:p14="http://schemas.microsoft.com/office/powerpoint/2010/main" val="22852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557844" y="1254645"/>
            <a:ext cx="5064208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FINANÇAS COMPORTAMENTAIS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 de Heurísticas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2E0523A-AAB6-4935-8CC7-CC6F71062F0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44875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BDF29C-4AF9-4B22-A9C9-9DB3AB3E2421}"/>
              </a:ext>
            </a:extLst>
          </p:cNvPr>
          <p:cNvSpPr txBox="1"/>
          <p:nvPr/>
        </p:nvSpPr>
        <p:spPr>
          <a:xfrm>
            <a:off x="2140427" y="3644443"/>
            <a:ext cx="8505111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investidores acreditam que podem controlar situações que estão fora do seu controle.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177AED-9455-400C-9CCA-D9ACA7F5B571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Ilusão do controle:</a:t>
            </a:r>
          </a:p>
        </p:txBody>
      </p:sp>
    </p:spTree>
    <p:extLst>
      <p:ext uri="{BB962C8B-B14F-4D97-AF65-F5344CB8AC3E}">
        <p14:creationId xmlns:p14="http://schemas.microsoft.com/office/powerpoint/2010/main" val="40286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257569" y="1254645"/>
            <a:ext cx="366478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ORÇAMENTO PESSOAL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01FD6C8-68DE-4036-B02A-0BFC2CD555C4}"/>
              </a:ext>
            </a:extLst>
          </p:cNvPr>
          <p:cNvCxnSpPr>
            <a:cxnSpLocks/>
          </p:cNvCxnSpPr>
          <p:nvPr/>
        </p:nvCxnSpPr>
        <p:spPr>
          <a:xfrm>
            <a:off x="2004034" y="3161743"/>
            <a:ext cx="0" cy="12619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F40F5A-602B-4B77-AF85-0092951148E4}"/>
              </a:ext>
            </a:extLst>
          </p:cNvPr>
          <p:cNvSpPr txBox="1"/>
          <p:nvPr/>
        </p:nvSpPr>
        <p:spPr>
          <a:xfrm>
            <a:off x="2140426" y="3063935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orçamento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é um instrumento fundamental para você cuidar melhor de suas finanças pessoais,  permitindo um  planejamento de como irá gastar seus recursos.</a:t>
            </a:r>
          </a:p>
        </p:txBody>
      </p:sp>
    </p:spTree>
    <p:extLst>
      <p:ext uri="{BB962C8B-B14F-4D97-AF65-F5344CB8AC3E}">
        <p14:creationId xmlns:p14="http://schemas.microsoft.com/office/powerpoint/2010/main" val="18553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257569" y="1254645"/>
            <a:ext cx="366478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ORÇAMENTO PESSOAL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EFAFB38-C235-4333-B2FE-4F33A50F77F2}"/>
              </a:ext>
            </a:extLst>
          </p:cNvPr>
          <p:cNvCxnSpPr>
            <a:cxnSpLocks/>
          </p:cNvCxnSpPr>
          <p:nvPr/>
        </p:nvCxnSpPr>
        <p:spPr>
          <a:xfrm>
            <a:off x="2004034" y="1724004"/>
            <a:ext cx="0" cy="486229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2DCAD13B-2DF0-45C7-BE27-F3D09B3435C8}"/>
              </a:ext>
            </a:extLst>
          </p:cNvPr>
          <p:cNvSpPr txBox="1"/>
          <p:nvPr/>
        </p:nvSpPr>
        <p:spPr>
          <a:xfrm>
            <a:off x="2140427" y="2154891"/>
            <a:ext cx="8793866" cy="443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Conhecer sua real situação financeira, auxiliando no               planejamento financeiro;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Definir prioridades, ou seja, o que é mais importante para você e para sua família;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Identificar e entender seus hábitos de consumo, o modo como você gasta seus recursos;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Organizar sua vida financeira e patrimonial;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Administrar imprevistos, lidando melhor com o que acontece fora do planejado;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Consumir de forma contínua (Sem precisar interromper o consumo).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5777CF7-A0FE-4F54-82BA-9EE387619E05}"/>
              </a:ext>
            </a:extLst>
          </p:cNvPr>
          <p:cNvSpPr txBox="1"/>
          <p:nvPr/>
        </p:nvSpPr>
        <p:spPr>
          <a:xfrm>
            <a:off x="2140427" y="1724004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Benefícios:</a:t>
            </a:r>
          </a:p>
        </p:txBody>
      </p:sp>
    </p:spTree>
    <p:extLst>
      <p:ext uri="{BB962C8B-B14F-4D97-AF65-F5344CB8AC3E}">
        <p14:creationId xmlns:p14="http://schemas.microsoft.com/office/powerpoint/2010/main" val="154598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257569" y="1254645"/>
            <a:ext cx="366478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ORÇAMENTO PESSOAL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9A527F14-FE2B-4949-9823-F681109B5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569788"/>
              </p:ext>
            </p:extLst>
          </p:nvPr>
        </p:nvGraphicFramePr>
        <p:xfrm>
          <a:off x="2425176" y="2694404"/>
          <a:ext cx="7092750" cy="263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6375">
                  <a:extLst>
                    <a:ext uri="{9D8B030D-6E8A-4147-A177-3AD203B41FA5}">
                      <a16:colId xmlns:a16="http://schemas.microsoft.com/office/drawing/2014/main" val="4209649975"/>
                    </a:ext>
                  </a:extLst>
                </a:gridCol>
                <a:gridCol w="3546375">
                  <a:extLst>
                    <a:ext uri="{9D8B030D-6E8A-4147-A177-3AD203B41FA5}">
                      <a16:colId xmlns:a16="http://schemas.microsoft.com/office/drawing/2014/main" val="2312104476"/>
                    </a:ext>
                  </a:extLst>
                </a:gridCol>
              </a:tblGrid>
              <a:tr h="658025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Receitas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Despesas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69169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Salários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Fixas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9004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Dividendos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Variáveis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91388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Eventuais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5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60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8288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826348" y="1254645"/>
            <a:ext cx="452720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CONTROLE ORÇAMENTÁRIO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Contabilizando todas as receitas e despesas do mês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25C3F01-CE09-4D5C-BA7E-4C1E052D0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207413"/>
              </p:ext>
            </p:extLst>
          </p:nvPr>
        </p:nvGraphicFramePr>
        <p:xfrm>
          <a:off x="2941668" y="2426316"/>
          <a:ext cx="6308664" cy="2671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332">
                  <a:extLst>
                    <a:ext uri="{9D8B030D-6E8A-4147-A177-3AD203B41FA5}">
                      <a16:colId xmlns:a16="http://schemas.microsoft.com/office/drawing/2014/main" val="4209649975"/>
                    </a:ext>
                  </a:extLst>
                </a:gridCol>
                <a:gridCol w="3154332">
                  <a:extLst>
                    <a:ext uri="{9D8B030D-6E8A-4147-A177-3AD203B41FA5}">
                      <a16:colId xmlns:a16="http://schemas.microsoft.com/office/drawing/2014/main" val="2312104476"/>
                    </a:ext>
                  </a:extLst>
                </a:gridCol>
              </a:tblGrid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Gastos fixos mensais</a:t>
                      </a:r>
                    </a:p>
                  </a:txBody>
                  <a:tcPr marL="81332" marR="81332" marT="40665" marB="40665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Gastos variáveis mensais</a:t>
                      </a:r>
                    </a:p>
                  </a:txBody>
                  <a:tcPr marL="81332" marR="81332" marT="40665" marB="40665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69169"/>
                  </a:ext>
                </a:extLst>
              </a:tr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Luz, condomínio, telefone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Lazer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9004"/>
                  </a:ext>
                </a:extLst>
              </a:tr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Transporte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Higiene e limpeza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91388"/>
                  </a:ext>
                </a:extLst>
              </a:tr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Financiamento, educação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Vestuário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607432"/>
                  </a:ext>
                </a:extLst>
              </a:tr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Empregada doméstica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55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1332" marR="81332" marT="40665" marB="40665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205506"/>
                  </a:ext>
                </a:extLst>
              </a:tr>
              <a:tr h="445282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Poupança</a:t>
                      </a: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55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81332" marR="81332" marT="40665" marB="40665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98233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BE2D4661-43C3-494B-8E06-58EB60055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43340"/>
              </p:ext>
            </p:extLst>
          </p:nvPr>
        </p:nvGraphicFramePr>
        <p:xfrm>
          <a:off x="2941668" y="5343473"/>
          <a:ext cx="2904926" cy="1230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926">
                  <a:extLst>
                    <a:ext uri="{9D8B030D-6E8A-4147-A177-3AD203B41FA5}">
                      <a16:colId xmlns:a16="http://schemas.microsoft.com/office/drawing/2014/main" val="4209649975"/>
                    </a:ext>
                  </a:extLst>
                </a:gridCol>
              </a:tblGrid>
              <a:tr h="410074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Receitas</a:t>
                      </a:r>
                    </a:p>
                  </a:txBody>
                  <a:tcPr marL="74900" marR="74900" marT="37451" marB="37451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69169"/>
                  </a:ext>
                </a:extLst>
              </a:tr>
              <a:tr h="410074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Salários</a:t>
                      </a:r>
                    </a:p>
                  </a:txBody>
                  <a:tcPr marL="74900" marR="74900" marT="37451" marB="3745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9004"/>
                  </a:ext>
                </a:extLst>
              </a:tr>
              <a:tr h="410074">
                <a:tc>
                  <a:txBody>
                    <a:bodyPr/>
                    <a:lstStyle/>
                    <a:p>
                      <a:pPr algn="ctr"/>
                      <a:r>
                        <a:rPr lang="pt-BR" sz="155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Outros</a:t>
                      </a:r>
                    </a:p>
                  </a:txBody>
                  <a:tcPr marL="74900" marR="74900" marT="37451" marB="37451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91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53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826348" y="1254645"/>
            <a:ext cx="452720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CONTROLE ORÇAMENTÁRIO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E28977E-5147-49BF-8285-ABF54E01E60E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Poupança / investimento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DC4910E2-2313-46CB-81ED-B7FBD318A66A}"/>
              </a:ext>
            </a:extLst>
          </p:cNvPr>
          <p:cNvCxnSpPr>
            <a:cxnSpLocks/>
          </p:cNvCxnSpPr>
          <p:nvPr/>
        </p:nvCxnSpPr>
        <p:spPr>
          <a:xfrm>
            <a:off x="2004034" y="3161743"/>
            <a:ext cx="0" cy="12619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8F029A9E-3E44-4483-A6D5-D7A63F239789}"/>
              </a:ext>
            </a:extLst>
          </p:cNvPr>
          <p:cNvSpPr txBox="1"/>
          <p:nvPr/>
        </p:nvSpPr>
        <p:spPr>
          <a:xfrm>
            <a:off x="2140426" y="3063935"/>
            <a:ext cx="8047540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Reserva de Emergência;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Construção de Patrimônio;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Preservação de Patrimônio.</a:t>
            </a:r>
          </a:p>
        </p:txBody>
      </p:sp>
    </p:spTree>
    <p:extLst>
      <p:ext uri="{BB962C8B-B14F-4D97-AF65-F5344CB8AC3E}">
        <p14:creationId xmlns:p14="http://schemas.microsoft.com/office/powerpoint/2010/main" val="344905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3A85A96-149A-4ACD-A25F-6CD0273DF925}"/>
              </a:ext>
            </a:extLst>
          </p:cNvPr>
          <p:cNvCxnSpPr>
            <a:cxnSpLocks/>
          </p:cNvCxnSpPr>
          <p:nvPr/>
        </p:nvCxnSpPr>
        <p:spPr>
          <a:xfrm>
            <a:off x="2004034" y="2537171"/>
            <a:ext cx="0" cy="343669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09A9DF-33EB-4D17-A469-C68169255FBF}"/>
              </a:ext>
            </a:extLst>
          </p:cNvPr>
          <p:cNvSpPr txBox="1"/>
          <p:nvPr/>
        </p:nvSpPr>
        <p:spPr>
          <a:xfrm>
            <a:off x="2140426" y="2419619"/>
            <a:ext cx="8047540" cy="3554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Crédito;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Risco-país / Soberano;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Liquidez;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Sistêmico;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Mercado;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Legal;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Operacional;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Estrutura de Capitais.</a:t>
            </a:r>
          </a:p>
        </p:txBody>
      </p:sp>
    </p:spTree>
    <p:extLst>
      <p:ext uri="{BB962C8B-B14F-4D97-AF65-F5344CB8AC3E}">
        <p14:creationId xmlns:p14="http://schemas.microsoft.com/office/powerpoint/2010/main" val="294268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43A68F-87EC-4434-A1EB-65C1369BF9BC}"/>
              </a:ext>
            </a:extLst>
          </p:cNvPr>
          <p:cNvSpPr txBox="1"/>
          <p:nvPr/>
        </p:nvSpPr>
        <p:spPr>
          <a:xfrm>
            <a:off x="3826348" y="1254645"/>
            <a:ext cx="452720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CONTROLE ORÇAMENTÁRIO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DC4910E2-2313-46CB-81ED-B7FBD318A66A}"/>
              </a:ext>
            </a:extLst>
          </p:cNvPr>
          <p:cNvCxnSpPr>
            <a:cxnSpLocks/>
          </p:cNvCxnSpPr>
          <p:nvPr/>
        </p:nvCxnSpPr>
        <p:spPr>
          <a:xfrm>
            <a:off x="2004034" y="3262964"/>
            <a:ext cx="0" cy="8548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8F029A9E-3E44-4483-A6D5-D7A63F239789}"/>
              </a:ext>
            </a:extLst>
          </p:cNvPr>
          <p:cNvSpPr txBox="1"/>
          <p:nvPr/>
        </p:nvSpPr>
        <p:spPr>
          <a:xfrm>
            <a:off x="2140426" y="3195060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Quando vale a pena usar o crédito?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Quando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não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vale a pena usar o crédito?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4234D6-B58E-4463-87F4-4E0D16F57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067031" y="6437172"/>
            <a:ext cx="6045843" cy="4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4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2757482"/>
            <a:ext cx="0" cy="275366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198195"/>
            <a:ext cx="8047540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incerteza do cumprimento do contrato pelas contrapartes.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2757482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Crédito: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A19E2FC-634B-4A46-9092-1260DD991946}"/>
              </a:ext>
            </a:extLst>
          </p:cNvPr>
          <p:cNvSpPr txBox="1"/>
          <p:nvPr/>
        </p:nvSpPr>
        <p:spPr>
          <a:xfrm>
            <a:off x="2140426" y="3711231"/>
            <a:ext cx="8047540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Para minimizar o risco de crédito, deve-se ponderar os aspectos subjetivos (tradição da instituição, idoneidade, etc.) e objetivos (análise econômico-financeira, relação retorno/risco, análise do desempenho da empresa e setor, etc.).</a:t>
            </a:r>
          </a:p>
        </p:txBody>
      </p:sp>
    </p:spTree>
    <p:extLst>
      <p:ext uri="{BB962C8B-B14F-4D97-AF65-F5344CB8AC3E}">
        <p14:creationId xmlns:p14="http://schemas.microsoft.com/office/powerpoint/2010/main" val="220084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654269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incerteza quanto à possibilidade de transformar rapidamente um investimento em dinheiro.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Liquidez:</a:t>
            </a:r>
          </a:p>
        </p:txBody>
      </p:sp>
    </p:spTree>
    <p:extLst>
      <p:ext uri="{BB962C8B-B14F-4D97-AF65-F5344CB8AC3E}">
        <p14:creationId xmlns:p14="http://schemas.microsoft.com/office/powerpoint/2010/main" val="20117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978091" y="1254645"/>
            <a:ext cx="822372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PRINCIPAIS RISCOS DAS INSTITUIÇÕES FINANCEIRAS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4F33650-B10C-482B-9C7C-BE24E05716C0}"/>
              </a:ext>
            </a:extLst>
          </p:cNvPr>
          <p:cNvCxnSpPr>
            <a:cxnSpLocks/>
          </p:cNvCxnSpPr>
          <p:nvPr/>
        </p:nvCxnSpPr>
        <p:spPr>
          <a:xfrm>
            <a:off x="2004034" y="3213556"/>
            <a:ext cx="0" cy="13634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5BD15FC-6608-4C21-9871-9757B1580783}"/>
              </a:ext>
            </a:extLst>
          </p:cNvPr>
          <p:cNvSpPr txBox="1"/>
          <p:nvPr/>
        </p:nvSpPr>
        <p:spPr>
          <a:xfrm>
            <a:off x="2140426" y="3654269"/>
            <a:ext cx="8047540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incerteza quanto ao retorno de um investimento em razão das oscilações próprias do mercado financeiro.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D5C1C12-3613-4754-85B4-748FB282E740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Risco de Mercado:</a:t>
            </a:r>
          </a:p>
        </p:txBody>
      </p:sp>
    </p:spTree>
    <p:extLst>
      <p:ext uri="{BB962C8B-B14F-4D97-AF65-F5344CB8AC3E}">
        <p14:creationId xmlns:p14="http://schemas.microsoft.com/office/powerpoint/2010/main" val="409805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2025</Words>
  <Application>Microsoft Office PowerPoint</Application>
  <PresentationFormat>Widescreen</PresentationFormat>
  <Paragraphs>280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6" baseType="lpstr">
      <vt:lpstr>Arial</vt:lpstr>
      <vt:lpstr>Calibri</vt:lpstr>
      <vt:lpstr>Calibri Light</vt:lpstr>
      <vt:lpstr>Cambria Math</vt:lpstr>
      <vt:lpstr>Open Sans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Chevrand</dc:creator>
  <cp:lastModifiedBy>Vasco Ginde</cp:lastModifiedBy>
  <cp:revision>417</cp:revision>
  <dcterms:created xsi:type="dcterms:W3CDTF">2020-06-18T17:59:20Z</dcterms:created>
  <dcterms:modified xsi:type="dcterms:W3CDTF">2020-07-21T19:08:32Z</dcterms:modified>
</cp:coreProperties>
</file>