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saveSubsetFonts="1">
  <p:sldMasterIdLst>
    <p:sldMasterId r:id="rId1" id="2147483648"/>
  </p:sldMasterIdLst>
  <p:notesMasterIdLst>
    <p:notesMasterId r:id="rId23"/>
  </p:notesMasterIdLst>
  <p:sldIdLst>
    <p:sldId r:id="rId2" id="373"/>
    <p:sldId r:id="rId3" id="437"/>
    <p:sldId r:id="rId4" id="462"/>
    <p:sldId r:id="rId5" id="446"/>
    <p:sldId r:id="rId6" id="444"/>
    <p:sldId r:id="rId7" id="436"/>
    <p:sldId r:id="rId8" id="447"/>
    <p:sldId r:id="rId9" id="454"/>
    <p:sldId r:id="rId10" id="455"/>
    <p:sldId r:id="rId11" id="456"/>
    <p:sldId r:id="rId12" id="457"/>
    <p:sldId r:id="rId13" id="458"/>
    <p:sldId r:id="rId14" id="459"/>
    <p:sldId r:id="rId15" id="461"/>
    <p:sldId r:id="rId16" id="460"/>
    <p:sldId r:id="rId17" id="439"/>
    <p:sldId r:id="rId18" id="448"/>
    <p:sldId r:id="rId19" id="450"/>
    <p:sldId r:id="rId20" id="451"/>
    <p:sldId r:id="rId21" id="452"/>
    <p:sldId r:id="rId22" id="309"/>
  </p:sldIdLst>
  <p:sldSz cx="12192000" cy="6858000"/>
  <p:notesSz cx="6858000" cy="9144000"/>
  <p:defaultTextStyle>
    <a:defPPr>
      <a:defRPr lang="pt-BR"/>
    </a:defPPr>
    <a:lvl1pPr eaLnBrk="1" defTabSz="914400" latinLnBrk="0" rtl="0" marL="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eaLnBrk="1" defTabSz="914400" latinLnBrk="0" rtl="0" marL="457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eaLnBrk="1" defTabSz="914400" latinLnBrk="0" rtl="0" marL="914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eaLnBrk="1" defTabSz="914400" latinLnBrk="0" rtl="0" marL="1371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eaLnBrk="1" defTabSz="914400" latinLnBrk="0" rtl="0" marL="18288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eaLnBrk="1" defTabSz="914400" latinLnBrk="0" rtl="0" marL="22860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eaLnBrk="1" defTabSz="914400" latinLnBrk="0" rtl="0" marL="2743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eaLnBrk="1" defTabSz="914400" latinLnBrk="0" rtl="0" marL="3200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eaLnBrk="1" defTabSz="914400" latinLnBrk="0" rtl="0" marL="3657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roundtripDataSignature="AMtx7mhMTpAGvgxbEgJP7SJDfaih4LzoVQ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4D4D"/>
    <a:srgbClr val="C0C0C0"/>
    <a:srgbClr val="058986"/>
    <a:srgbClr val="66CCFF"/>
    <a:srgbClr val="F2F2F2"/>
    <a:srgbClr val="59A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76438" autoAdjust="0"/>
  </p:normalViewPr>
  <p:slideViewPr>
    <p:cSldViewPr snapToGrid="0">
      <p:cViewPr varScale="1">
        <p:scale>
          <a:sx n="126" d="100"/>
          <a:sy n="126" d="100"/>
        </p:scale>
        <p:origin x="3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slide" Target="slides/slide7.xml" Id="rId8"></Relationship><Relationship Type="http://schemas.openxmlformats.org/officeDocument/2006/relationships/slide" Target="slides/slide12.xml" Id="rId13"></Relationship><Relationship Type="http://schemas.openxmlformats.org/officeDocument/2006/relationships/slide" Target="slides/slide17.xml" Id="rId18"></Relationship><Relationship Type="http://schemas.openxmlformats.org/officeDocument/2006/relationships/viewProps" Target="viewProps.xml" Id="rId26"></Relationship><Relationship Type="http://schemas.openxmlformats.org/officeDocument/2006/relationships/slide" Target="slides/slide2.xml" Id="rId3"></Relationship><Relationship Type="http://schemas.openxmlformats.org/officeDocument/2006/relationships/slide" Target="slides/slide20.xml" Id="rId21"></Relationship><Relationship Type="http://schemas.openxmlformats.org/officeDocument/2006/relationships/slide" Target="slides/slide6.xml" Id="rId7"></Relationship><Relationship Type="http://schemas.openxmlformats.org/officeDocument/2006/relationships/slide" Target="slides/slide11.xml" Id="rId12"></Relationship><Relationship Type="http://schemas.openxmlformats.org/officeDocument/2006/relationships/slide" Target="slides/slide16.xml" Id="rId17"></Relationship><Relationship Type="http://schemas.openxmlformats.org/officeDocument/2006/relationships/presProps" Target="presProps.xml" Id="rId25"></Relationship><Relationship Type="http://schemas.openxmlformats.org/officeDocument/2006/relationships/slide" Target="slides/slide1.xml" Id="rId2"></Relationship><Relationship Type="http://schemas.openxmlformats.org/officeDocument/2006/relationships/slide" Target="slides/slide15.xml" Id="rId16"></Relationship><Relationship Type="http://schemas.openxmlformats.org/officeDocument/2006/relationships/slide" Target="slides/slide19.xml" Id="rId20"></Relationship><Relationship Type="http://schemas.openxmlformats.org/officeDocument/2006/relationships/slideMaster" Target="slideMasters/slideMaster1.xml" Id="rId1"></Relationship><Relationship Type="http://schemas.openxmlformats.org/officeDocument/2006/relationships/slide" Target="slides/slide5.xml" Id="rId6"></Relationship><Relationship Type="http://schemas.openxmlformats.org/officeDocument/2006/relationships/slide" Target="slides/slide10.xml" Id="rId11"></Relationship><Relationship Type="http://schemas.openxmlformats.org/officeDocument/2006/relationships/commentAuthors" Target="commentAuthors.xml" Id="rId24"></Relationship><Relationship Type="http://schemas.openxmlformats.org/officeDocument/2006/relationships/slide" Target="slides/slide4.xml" Id="rId5"></Relationship><Relationship Type="http://schemas.openxmlformats.org/officeDocument/2006/relationships/slide" Target="slides/slide14.xml" Id="rId15"></Relationship><Relationship Type="http://schemas.openxmlformats.org/officeDocument/2006/relationships/notesMaster" Target="notesMasters/notesMaster1.xml" Id="rId23"></Relationship><Relationship Type="http://schemas.openxmlformats.org/officeDocument/2006/relationships/tableStyles" Target="tableStyles.xml" Id="rId28"></Relationship><Relationship Type="http://schemas.openxmlformats.org/officeDocument/2006/relationships/slide" Target="slides/slide9.xml" Id="rId10"></Relationship><Relationship Type="http://schemas.openxmlformats.org/officeDocument/2006/relationships/slide" Target="slides/slide18.xml" Id="rId19"></Relationship><Relationship Type="http://schemas.openxmlformats.org/officeDocument/2006/relationships/slide" Target="slides/slide3.xml" Id="rId4"></Relationship><Relationship Type="http://schemas.openxmlformats.org/officeDocument/2006/relationships/slide" Target="slides/slide8.xml" Id="rId9"></Relationship><Relationship Type="http://schemas.openxmlformats.org/officeDocument/2006/relationships/slide" Target="slides/slide13.xml" Id="rId14"></Relationship><Relationship Type="http://schemas.openxmlformats.org/officeDocument/2006/relationships/slide" Target="slides/slide21.xml" Id="rId22"></Relationship><Relationship Type="http://schemas.openxmlformats.org/officeDocument/2006/relationships/theme" Target="theme/theme1.xml" Id="rId27"></Relationship><Relationship Target="metadata" Type="http://customschemas.google.com/relationships/presentationmetadata" Id="rId29"></Relationship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B241B-A56D-4608-B48B-BF65C14B2645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3BD2C-AD99-4FFF-9C77-1386916386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97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nser.com.br/motivacao-no-trabalho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erthalf.com.br/sites/roberthalf.com.br/files/pdf/noindex/robert-half-chegou-a-hora-de-ser-feliz-no-trabalho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Papel da liderança no desenvolvimento da carreira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-Líder apoiador x líder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boicotador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-Como apoiar o crescimento do colaborador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-Lidando com o colaborador insatisfeito </a:t>
            </a:r>
          </a:p>
          <a:p>
            <a:endParaRPr lang="pt-BR" sz="12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04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pontos mais importantes é que o colaborador tenha a consciência da necessidade de se desenvolver.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Gestão de Carreiras – A pessoa, a organização e as oportunidades – Joel Souza Dutra </a:t>
            </a:r>
            <a:r>
              <a:rPr lang="pt-BR" dirty="0" err="1"/>
              <a:t>Pg</a:t>
            </a:r>
            <a:r>
              <a:rPr lang="pt-BR" dirty="0"/>
              <a:t> 40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66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pontos mais importantes é que o colaborador tenha a consciência da necessidade de se desenvolver.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Gestão de Carreiras – A pessoa, a organização e as oportunidades – Joel Souza Dutra </a:t>
            </a:r>
            <a:r>
              <a:rPr lang="pt-BR" dirty="0" err="1"/>
              <a:t>Pg</a:t>
            </a:r>
            <a:r>
              <a:rPr lang="pt-BR" dirty="0"/>
              <a:t> 40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54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pontos mais importantes é que o colaborador tenha a consciência da necessidade de se desenvolver.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Gestão de Carreiras – A pessoa, a organização e as oportunidades – Joel Souza Dutra </a:t>
            </a:r>
            <a:r>
              <a:rPr lang="pt-BR" dirty="0" err="1"/>
              <a:t>Pg</a:t>
            </a:r>
            <a:r>
              <a:rPr lang="pt-BR" dirty="0"/>
              <a:t> 40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60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Indicação de texto: </a:t>
            </a:r>
            <a:r>
              <a:rPr lang="pt-BR" dirty="0">
                <a:hlinkClick r:id="rId3"/>
              </a:rPr>
              <a:t>https://penser.com.br/motivacao-no-trabalho/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61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entender o que está acontecendo, faça uma abordagem leve, pode ser que o colaborador só não esteja em um bom momento e precise conversar. Convidar para um café ou almoço pode ser uma boa opção. É importante ser objetivo e sincero, demonstrando que tem notado um comportamento diferente e queria ter certeza se algo não está indo bem. Se já está no nível de impactar no desempenho, é importante que esses exemplos/dados sejam apresentados.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800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Ao identificar que o colaborador precisa desenvolver determinadas competências, é importante ajuda-lo a encontrar formas de desenvolvimento. Uma sugestão que pode ajuda-lo a se apropriar desse processo é sugerir que ele pense em alternativas pra que depois discutam juntos a viabilidade delas e outras opções se preciso.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963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colaborador pode se sentir desmotivado quando se sente </a:t>
            </a:r>
            <a:r>
              <a:rPr lang="pt-BR" dirty="0" err="1"/>
              <a:t>sub-aproveitado</a:t>
            </a:r>
            <a:r>
              <a:rPr lang="pt-BR" dirty="0"/>
              <a:t> ou com metas inatingíveis, pois isso faz com que ele questione suas habilidades. </a:t>
            </a:r>
          </a:p>
          <a:p>
            <a:r>
              <a:rPr lang="pt-BR" dirty="0"/>
              <a:t>Aos que sentem que poderiam ter projetos mais desafiadores, dê mais autonomia e o envolva em novas atribuições se ele estiver pronto. Caso não esteja, vale voltar à dica 1.</a:t>
            </a:r>
          </a:p>
          <a:p>
            <a:r>
              <a:rPr lang="pt-BR" dirty="0"/>
              <a:t>Caso as metas pareçam estar inatingíveis, vale revisar e alinhar as expectativas do colaborador, pra que ele entenda que talvez precise se desenvolver, você pode ajudar nessa conscientização.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99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líder é responsável por dividir as atividades do time de acordo com as competências de cada membro, orientando para que cada um saiba o que se espera de sua atuação, e recebendo um retorno se o desempenho está ou não satisfatório. O líder não deve ser negligente, deve dar feedbacks recorrentes para reforçar, orientar, e corrigir comportamentos, direcionando caminhos para que o colaborador se desenvolva.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Obs. Feedback de correção sempre deve ser dado de forma individual. Reforço e orientação podem ser feitos em grupo, desde que nenhum dos responsáveis deixe de ser citado.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183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37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responsabilidade pela construção e pela gestão do plano individual de desenvolvimento é da própria pessoa, mas cabe ao líder ajuda-la na construção de seu plano, conciliando seus interesses com os da organização, e criando as condições objetivas para a concretização desse plano.</a:t>
            </a:r>
          </a:p>
          <a:p>
            <a:r>
              <a:rPr lang="pt-BR" dirty="0"/>
              <a:t>Gestão de Carreiras – A pessoa, a organização e as oportunidades – Joel Souza Dutra pg. 39</a:t>
            </a:r>
          </a:p>
          <a:p>
            <a:r>
              <a:rPr lang="pt-BR" dirty="0"/>
              <a:t>Colocar as pessoas certas nos lugares certos.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48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Nesta aula iremos falar sobre o papel da liderança no desenvolvimento do colaborador. </a:t>
            </a:r>
          </a:p>
          <a:p>
            <a:r>
              <a:rPr lang="pt-BR" dirty="0"/>
              <a:t>Seja líder, ou liderado, você com certeza já teve pelo menos um bom e um mau líder. O que te fez classificar quem era bom ou mau?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08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51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https://www.roberthalf.com.br/sites/roberthalf.com.br/files/pdf/noindex/robert-half-chegou-a-hora-de-ser-feliz-no-trabalho.pdf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77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colaborador deve ser responsável por seu desenvolvimento, mas o líder deve apoiá-lo nesse processo, pra dar clareza e sugestões de caminhos.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ter clareza por onde começar, analise as perguntas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89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pontos mais importantes é que o colaborador tenha a consciência da necessidade de se desenvolver.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Gestão de Carreiras – A pessoa, a organização e as oportunidades – Joel Souza Dutra </a:t>
            </a:r>
            <a:r>
              <a:rPr lang="pt-BR" dirty="0" err="1"/>
              <a:t>Pg</a:t>
            </a:r>
            <a:r>
              <a:rPr lang="pt-BR" dirty="0"/>
              <a:t> 40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92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pontos mais importantes é que o colaborador tenha a consciência da necessidade de se desenvolver.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Gestão de Carreiras – A pessoa, a organização e as oportunidades – Joel Souza Dutra </a:t>
            </a:r>
            <a:r>
              <a:rPr lang="pt-BR" dirty="0" err="1"/>
              <a:t>Pg</a:t>
            </a:r>
            <a:r>
              <a:rPr lang="pt-BR" dirty="0"/>
              <a:t> 40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14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pontos mais importantes é que o colaborador tenha a consciência da necessidade de se desenvolver.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Gestão de Carreiras – A pessoa, a organização e as oportunidades – Joel Souza Dutra </a:t>
            </a:r>
            <a:r>
              <a:rPr lang="pt-BR" dirty="0" err="1"/>
              <a:t>Pg</a:t>
            </a:r>
            <a:r>
              <a:rPr lang="pt-BR" dirty="0"/>
              <a:t> 40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3BD2C-AD99-4FFF-9C77-13869163860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2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27A02-4498-417A-B7CE-FD356F395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4ED4AA-5CBE-4103-9164-3F02C9D6A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9C289E-672E-4DBE-A3C9-9B71E54B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F9485F-1F42-4649-B240-CE494D44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08BB02-F453-441E-A420-0868B569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99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38659-2066-4177-B253-C877D768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4CD3B0-EA01-4FEA-A9D6-3339707A7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99BB4B-0D52-4184-B3CB-94D41B28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63297D-1BC0-4667-8A74-693D4746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C0EAD4-B26A-49AD-99B0-4EC5D2DA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1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9310F6-39F5-4E2A-886F-2448E82D4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97CF56-E837-43AE-9A6D-8A7B703A8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9675EE-000F-485E-A116-E6C6E3FF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F7000A-0451-4120-B985-D5C9D9B3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95F50D-A5BA-4B52-A424-560FDFFE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91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18FE9-42EA-4A9A-958A-3F4AF770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52ADD2-4816-4E01-82C9-D930DBFC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C1230E-9C91-4A78-8FE3-7FD6F73B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CD1155-B7EB-4AC6-ADCB-5657339D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54B930-4AA9-4998-89EA-7990A720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27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2713D-860F-45AA-BDAB-8F96BF9F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1EF819-6086-4627-A1A4-7115CC350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113F7F-F09D-437B-8036-100F6C57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AF1E8A-C7CD-4ED5-9232-7BDE777B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457913-80D4-4084-BBDF-0476A6B3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74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EB6E8-3B4E-4B63-9722-15E0BF91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D6EF52-A93D-4AC2-ACB0-3EA558C01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4C2636-257A-4363-93E9-B356B57E1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C2D68B-85A6-409D-BB9F-7E151E8B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EA9995-CDDA-4A47-B2F8-894C9E1A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330B3C-DF83-46ED-A6A3-DFEA683D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00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7D296-0431-47B3-99A8-6CFDD252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647406-D6F3-42A1-B766-81E3D295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7AB182-089C-4E64-A5CF-0F5CC0007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A9C87D-AF87-485D-98D6-F23247BC1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D89521-84C5-42E5-94A6-D399840DC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2BA516-10F3-4D27-A9D5-F5C5389D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E6389B-8E43-4021-9DDA-75210F99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E389E7-7EA1-46C1-AEF7-8E1C0CDF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4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E6351-F12D-4D32-8F2E-E428B56C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F027CD-040B-4119-97A7-5A10DAF8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2C8FD0-D714-4671-BF81-7DB11B39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00FA21-2201-4328-AE98-C0DB2D0C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06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6D0545-77D4-4843-BA29-DD0E17B4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19BB76-FDFF-4866-BA9C-02902F41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1E726F-8478-454D-AC27-087B0F40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48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51E35-BCAD-45E9-97CA-6244CCD1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06675-428C-4935-B54A-6714AB675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5E1CCF-7BAA-4DE8-9558-A7CA7AD90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C8BDE9-2A7B-496E-A032-C2E97FEE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F83327-0CD5-4372-A0FA-CAD4D072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1F335C-41F6-49B1-A0A7-CF9E550C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49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5746A-6980-4E93-A9AA-6614B6B4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8D2B1F3-C542-4830-B6A5-20F9224A7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4760C3-8EF1-4DB2-9444-F8AF5DB27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39E5ED-4DD0-46AB-B748-35581E99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469FD8-6F39-4AD2-B027-395B8A3F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3D704A-F1A1-4F27-8EB4-F3DD006C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47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E955FD-E4C9-4721-B5E4-EF9EF109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7790E3-ABDE-45DE-AF4D-D97B00C7F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58A404-F1AB-40F1-9C1C-576CDB7EB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6648B-18BC-4A4B-970E-8154B30C5038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D023ED-5682-44B7-BF38-195D7C792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37ACB5-18AB-4264-8C0D-F5E2F8163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2739-4D20-47A7-898B-9C66C6D404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93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1F1CD75-EF08-452F-A22A-3600169B67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77" t="3112" r="814" b="3812"/>
          <a:stretch/>
        </p:blipFill>
        <p:spPr>
          <a:xfrm>
            <a:off x="13251" y="0"/>
            <a:ext cx="9212501" cy="68339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C885E0D-26D4-4F1D-8CB6-17F642226F22}"/>
              </a:ext>
            </a:extLst>
          </p:cNvPr>
          <p:cNvSpPr txBox="1"/>
          <p:nvPr/>
        </p:nvSpPr>
        <p:spPr>
          <a:xfrm>
            <a:off x="2342492" y="2667214"/>
            <a:ext cx="7960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FFFFFF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Desenvolvimento </a:t>
            </a:r>
          </a:p>
          <a:p>
            <a:r>
              <a:rPr lang="pt-BR" sz="5400" b="1" dirty="0">
                <a:solidFill>
                  <a:srgbClr val="FFFFFF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de Carreira</a:t>
            </a:r>
          </a:p>
        </p:txBody>
      </p:sp>
    </p:spTree>
    <p:extLst>
      <p:ext uri="{BB962C8B-B14F-4D97-AF65-F5344CB8AC3E}">
        <p14:creationId xmlns:p14="http://schemas.microsoft.com/office/powerpoint/2010/main" val="17963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4699E1-CAC7-43B6-991D-88371F4A4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40155" r="1360" b="7704"/>
          <a:stretch/>
        </p:blipFill>
        <p:spPr>
          <a:xfrm>
            <a:off x="0" y="2630905"/>
            <a:ext cx="12192000" cy="4227094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CC31CDD-A708-4556-AFA0-B00684F89FC3}"/>
              </a:ext>
            </a:extLst>
          </p:cNvPr>
          <p:cNvSpPr/>
          <p:nvPr/>
        </p:nvSpPr>
        <p:spPr>
          <a:xfrm>
            <a:off x="1331494" y="836612"/>
            <a:ext cx="9817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Ele tem consciência da necessidade </a:t>
            </a:r>
          </a:p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de desenvolvimento?</a:t>
            </a:r>
          </a:p>
        </p:txBody>
      </p:sp>
    </p:spTree>
    <p:extLst>
      <p:ext uri="{BB962C8B-B14F-4D97-AF65-F5344CB8AC3E}">
        <p14:creationId xmlns:p14="http://schemas.microsoft.com/office/powerpoint/2010/main" val="60860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4699E1-CAC7-43B6-991D-88371F4A4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7703" r="1360" b="7704"/>
          <a:stretch/>
        </p:blipFill>
        <p:spPr>
          <a:xfrm>
            <a:off x="0" y="0"/>
            <a:ext cx="12192000" cy="6858000"/>
          </a:xfrm>
          <a:prstGeom prst="rtTriangle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CC31CDD-A708-4556-AFA0-B00684F89FC3}"/>
              </a:ext>
            </a:extLst>
          </p:cNvPr>
          <p:cNvSpPr/>
          <p:nvPr/>
        </p:nvSpPr>
        <p:spPr>
          <a:xfrm>
            <a:off x="5743072" y="1366003"/>
            <a:ext cx="6288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Há espaço para promoção ou aumento a curto prazo?</a:t>
            </a:r>
          </a:p>
        </p:txBody>
      </p:sp>
    </p:spTree>
    <p:extLst>
      <p:ext uri="{BB962C8B-B14F-4D97-AF65-F5344CB8AC3E}">
        <p14:creationId xmlns:p14="http://schemas.microsoft.com/office/powerpoint/2010/main" val="54962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4699E1-CAC7-43B6-991D-88371F4A4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703" r="1360" b="7704"/>
          <a:stretch/>
        </p:blipFill>
        <p:spPr>
          <a:xfrm>
            <a:off x="6096000" y="0"/>
            <a:ext cx="6096000" cy="685800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CC31CDD-A708-4556-AFA0-B00684F89FC3}"/>
              </a:ext>
            </a:extLst>
          </p:cNvPr>
          <p:cNvSpPr/>
          <p:nvPr/>
        </p:nvSpPr>
        <p:spPr>
          <a:xfrm>
            <a:off x="-465222" y="2200192"/>
            <a:ext cx="6288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É possível abrir espaço para uma promoção ou aumento?</a:t>
            </a:r>
          </a:p>
        </p:txBody>
      </p:sp>
    </p:spTree>
    <p:extLst>
      <p:ext uri="{BB962C8B-B14F-4D97-AF65-F5344CB8AC3E}">
        <p14:creationId xmlns:p14="http://schemas.microsoft.com/office/powerpoint/2010/main" val="242963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4699E1-CAC7-43B6-991D-88371F4A4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7703" r="1360" b="7704"/>
          <a:stretch/>
        </p:blipFill>
        <p:spPr>
          <a:xfrm>
            <a:off x="6096000" y="-721894"/>
            <a:ext cx="9160834" cy="8840308"/>
          </a:xfrm>
          <a:prstGeom prst="ellipse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CC31CDD-A708-4556-AFA0-B00684F89FC3}"/>
              </a:ext>
            </a:extLst>
          </p:cNvPr>
          <p:cNvSpPr/>
          <p:nvPr/>
        </p:nvSpPr>
        <p:spPr>
          <a:xfrm>
            <a:off x="1046747" y="1706730"/>
            <a:ext cx="6288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Existem opções internas?</a:t>
            </a:r>
          </a:p>
        </p:txBody>
      </p:sp>
    </p:spTree>
    <p:extLst>
      <p:ext uri="{BB962C8B-B14F-4D97-AF65-F5344CB8AC3E}">
        <p14:creationId xmlns:p14="http://schemas.microsoft.com/office/powerpoint/2010/main" val="213242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8D864-B680-41D5-BF3C-5E89754A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4699E1-CAC7-43B6-991D-88371F4A4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7702" r="1360" b="51930"/>
          <a:stretch/>
        </p:blipFill>
        <p:spPr>
          <a:xfrm>
            <a:off x="0" y="0"/>
            <a:ext cx="12192000" cy="3272589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CC31CDD-A708-4556-AFA0-B00684F89FC3}"/>
              </a:ext>
            </a:extLst>
          </p:cNvPr>
          <p:cNvSpPr/>
          <p:nvPr/>
        </p:nvSpPr>
        <p:spPr>
          <a:xfrm>
            <a:off x="1459830" y="4125245"/>
            <a:ext cx="6288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É hora de buscar opções externas?</a:t>
            </a:r>
          </a:p>
        </p:txBody>
      </p:sp>
    </p:spTree>
    <p:extLst>
      <p:ext uri="{BB962C8B-B14F-4D97-AF65-F5344CB8AC3E}">
        <p14:creationId xmlns:p14="http://schemas.microsoft.com/office/powerpoint/2010/main" val="374063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8D864-B680-41D5-BF3C-5E89754A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4699E1-CAC7-43B6-991D-88371F4A4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7703" r="1360" b="7704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CC31CDD-A708-4556-AFA0-B00684F89FC3}"/>
              </a:ext>
            </a:extLst>
          </p:cNvPr>
          <p:cNvSpPr/>
          <p:nvPr/>
        </p:nvSpPr>
        <p:spPr>
          <a:xfrm>
            <a:off x="3609472" y="2055813"/>
            <a:ext cx="6288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Há um sucessor ou precisa ser desenvolvido?</a:t>
            </a:r>
          </a:p>
        </p:txBody>
      </p:sp>
    </p:spTree>
    <p:extLst>
      <p:ext uri="{BB962C8B-B14F-4D97-AF65-F5344CB8AC3E}">
        <p14:creationId xmlns:p14="http://schemas.microsoft.com/office/powerpoint/2010/main" val="411553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4DEA84B-9E28-4AAC-9A8D-FFB2E5ABF56A}"/>
              </a:ext>
            </a:extLst>
          </p:cNvPr>
          <p:cNvSpPr/>
          <p:nvPr/>
        </p:nvSpPr>
        <p:spPr>
          <a:xfrm>
            <a:off x="946193" y="1302955"/>
            <a:ext cx="10299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srgbClr val="006666"/>
                </a:solidFill>
                <a:latin typeface="Bahnschrift Light" panose="020B0502040204020203" pitchFamily="34" charset="0"/>
                <a:ea typeface="+mj-ea"/>
                <a:cs typeface="+mj-cs"/>
              </a:rPr>
              <a:t>Lidando com o colaborador insatisfeito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77F212-A2EF-4EBC-BFC8-5FA76163BE59}"/>
              </a:ext>
            </a:extLst>
          </p:cNvPr>
          <p:cNvSpPr txBox="1"/>
          <p:nvPr/>
        </p:nvSpPr>
        <p:spPr>
          <a:xfrm>
            <a:off x="2682814" y="2621268"/>
            <a:ext cx="6826371" cy="73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4 Dicas</a:t>
            </a:r>
          </a:p>
        </p:txBody>
      </p:sp>
    </p:spTree>
    <p:extLst>
      <p:ext uri="{BB962C8B-B14F-4D97-AF65-F5344CB8AC3E}">
        <p14:creationId xmlns:p14="http://schemas.microsoft.com/office/powerpoint/2010/main" val="7371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6DF5C9-3C2F-4DE5-80F5-10180FC43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flipH="1">
            <a:off x="-2200697" y="-1080099"/>
            <a:ext cx="7510580" cy="67881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CBCEF9C-60B0-4ACA-B733-45B27F3BDF11}"/>
              </a:ext>
            </a:extLst>
          </p:cNvPr>
          <p:cNvSpPr txBox="1"/>
          <p:nvPr/>
        </p:nvSpPr>
        <p:spPr>
          <a:xfrm>
            <a:off x="5119382" y="1503223"/>
            <a:ext cx="4710417" cy="8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1. </a:t>
            </a:r>
            <a:r>
              <a:rPr lang="pt-BR" sz="36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Conversa aberta</a:t>
            </a:r>
          </a:p>
        </p:txBody>
      </p:sp>
    </p:spTree>
    <p:extLst>
      <p:ext uri="{BB962C8B-B14F-4D97-AF65-F5344CB8AC3E}">
        <p14:creationId xmlns:p14="http://schemas.microsoft.com/office/powerpoint/2010/main" val="72713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6DF5C9-3C2F-4DE5-80F5-10180FC43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flipH="1">
            <a:off x="-2200697" y="-1080099"/>
            <a:ext cx="7510580" cy="67881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CBCEF9C-60B0-4ACA-B733-45B27F3BDF11}"/>
              </a:ext>
            </a:extLst>
          </p:cNvPr>
          <p:cNvSpPr txBox="1"/>
          <p:nvPr/>
        </p:nvSpPr>
        <p:spPr>
          <a:xfrm>
            <a:off x="4795532" y="1503223"/>
            <a:ext cx="646301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2. </a:t>
            </a:r>
            <a:r>
              <a:rPr lang="pt-BR" sz="36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Construção conjunta de PDI</a:t>
            </a:r>
          </a:p>
          <a:p>
            <a:pPr algn="ctr">
              <a:lnSpc>
                <a:spcPct val="150000"/>
              </a:lnSpc>
            </a:pPr>
            <a:endParaRPr lang="pt-BR" sz="36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33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6DF5C9-3C2F-4DE5-80F5-10180FC43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flipH="1">
            <a:off x="-2200697" y="-1080099"/>
            <a:ext cx="7510580" cy="67881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CBCEF9C-60B0-4ACA-B733-45B27F3BDF11}"/>
              </a:ext>
            </a:extLst>
          </p:cNvPr>
          <p:cNvSpPr txBox="1"/>
          <p:nvPr/>
        </p:nvSpPr>
        <p:spPr>
          <a:xfrm>
            <a:off x="4376432" y="1503223"/>
            <a:ext cx="720596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3. </a:t>
            </a:r>
            <a:r>
              <a:rPr lang="pt-BR" sz="36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Rever metas de desempenho</a:t>
            </a:r>
          </a:p>
          <a:p>
            <a:pPr algn="ctr">
              <a:lnSpc>
                <a:spcPct val="150000"/>
              </a:lnSpc>
            </a:pPr>
            <a:endParaRPr lang="pt-BR" sz="36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objeto, no interior, peça de xadrez&#10;&#10;Descrição gerada automaticamente">
            <a:extLst>
              <a:ext uri="{FF2B5EF4-FFF2-40B4-BE49-F238E27FC236}">
                <a16:creationId xmlns:a16="http://schemas.microsoft.com/office/drawing/2014/main" id="{8325BE15-588F-41E0-8832-CBFC4F805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8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6DF5C9-3C2F-4DE5-80F5-10180FC43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flipH="1">
            <a:off x="-2200697" y="-1080099"/>
            <a:ext cx="7510580" cy="67881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CBCEF9C-60B0-4ACA-B733-45B27F3BDF11}"/>
              </a:ext>
            </a:extLst>
          </p:cNvPr>
          <p:cNvSpPr txBox="1"/>
          <p:nvPr/>
        </p:nvSpPr>
        <p:spPr>
          <a:xfrm>
            <a:off x="4090682" y="1808023"/>
            <a:ext cx="7205968" cy="191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4. </a:t>
            </a:r>
            <a:r>
              <a:rPr lang="pt-BR" sz="36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Feedback recorrente</a:t>
            </a:r>
          </a:p>
          <a:p>
            <a:pPr algn="ctr"/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formal e informal</a:t>
            </a:r>
          </a:p>
          <a:p>
            <a:pPr algn="ctr">
              <a:lnSpc>
                <a:spcPct val="150000"/>
              </a:lnSpc>
            </a:pPr>
            <a:endParaRPr lang="pt-BR" sz="36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6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893D4B-B47E-433F-B377-56B907206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O líder apoiador engaja e motiva seus colaboradores; </a:t>
            </a:r>
          </a:p>
          <a:p>
            <a:endParaRPr lang="pt-BR" sz="9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Colaboradores mais felizes são mais saudáveis e produtivos;</a:t>
            </a:r>
          </a:p>
          <a:p>
            <a:endParaRPr lang="pt-BR" sz="9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O líder pode direcionar e apoiar o desenvolvimento do colaborador;</a:t>
            </a:r>
          </a:p>
          <a:p>
            <a:endParaRPr lang="pt-BR" sz="9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O líder precisa estar ciente dos motivos do colaborador insatisfeito, para a partir disso, poder atuar.</a:t>
            </a:r>
          </a:p>
          <a:p>
            <a:endParaRPr lang="pt-BR" sz="9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02CB98-37C3-48E3-A824-ED26B9EF2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flipH="1">
            <a:off x="223833" y="230187"/>
            <a:ext cx="1466644" cy="13255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00B5C6-2DD1-4887-9603-2BC702E8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26" y="258428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9999"/>
                </a:solidFill>
              </a:rPr>
              <a:t>Concluindo</a:t>
            </a:r>
          </a:p>
        </p:txBody>
      </p:sp>
    </p:spTree>
    <p:extLst>
      <p:ext uri="{BB962C8B-B14F-4D97-AF65-F5344CB8AC3E}">
        <p14:creationId xmlns:p14="http://schemas.microsoft.com/office/powerpoint/2010/main" val="39695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ço Reservado para Conteúdo 4" descr="Homem de terno e gravata olhando para o lado&#10;&#10;Descrição gerada automaticamente">
            <a:extLst>
              <a:ext uri="{FF2B5EF4-FFF2-40B4-BE49-F238E27FC236}">
                <a16:creationId xmlns:a16="http://schemas.microsoft.com/office/drawing/2014/main" id="{03D93012-92BF-4226-8DFC-0AC9B439B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 r="-1" b="1925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2440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018E212-D247-4145-AB70-02B603167F39}"/>
              </a:ext>
            </a:extLst>
          </p:cNvPr>
          <p:cNvSpPr txBox="1">
            <a:spLocks/>
          </p:cNvSpPr>
          <p:nvPr/>
        </p:nvSpPr>
        <p:spPr>
          <a:xfrm>
            <a:off x="1538871" y="1517124"/>
            <a:ext cx="9114258" cy="911172"/>
          </a:xfrm>
          <a:prstGeom prst="rect">
            <a:avLst/>
          </a:prstGeom>
          <a:solidFill>
            <a:srgbClr val="FFFFFF">
              <a:alpha val="61961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4400" b="1" dirty="0">
                <a:solidFill>
                  <a:srgbClr val="006666"/>
                </a:solidFill>
                <a:latin typeface="Bahnschrift Light" panose="020B0502040204020203" pitchFamily="34" charset="0"/>
                <a:ea typeface="+mj-ea"/>
                <a:cs typeface="+mj-cs"/>
              </a:rPr>
              <a:t>Líder apoiador x Líder boicotador</a:t>
            </a:r>
          </a:p>
        </p:txBody>
      </p:sp>
    </p:spTree>
    <p:extLst>
      <p:ext uri="{BB962C8B-B14F-4D97-AF65-F5344CB8AC3E}">
        <p14:creationId xmlns:p14="http://schemas.microsoft.com/office/powerpoint/2010/main" val="92576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4FFEC1B6-DF4F-42B7-97A1-DD1374F38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83"/>
            <a:ext cx="9715500" cy="686858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694ABF8-E4D3-4C2D-9E05-EAD58B4F1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4"/>
          <a:stretch/>
        </p:blipFill>
        <p:spPr>
          <a:xfrm>
            <a:off x="8512368" y="-10584"/>
            <a:ext cx="3679632" cy="68685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7AB096-E70A-4A51-9821-C5AAA6CF9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086" y="2149365"/>
            <a:ext cx="1839512" cy="644472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b="1" dirty="0">
                <a:solidFill>
                  <a:srgbClr val="006666"/>
                </a:solidFill>
                <a:latin typeface="Bahnschrift Light" panose="020B0502040204020203" pitchFamily="34" charset="0"/>
                <a:ea typeface="+mj-ea"/>
                <a:cs typeface="+mj-cs"/>
              </a:rPr>
              <a:t>Apoiador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B3D1673-8D39-4F18-8EA2-5B6B5B1DE3AA}"/>
              </a:ext>
            </a:extLst>
          </p:cNvPr>
          <p:cNvSpPr/>
          <p:nvPr/>
        </p:nvSpPr>
        <p:spPr>
          <a:xfrm>
            <a:off x="4309968" y="2927972"/>
            <a:ext cx="1866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Processos</a:t>
            </a:r>
          </a:p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Omite</a:t>
            </a:r>
          </a:p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Centraliza</a:t>
            </a:r>
          </a:p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Autoritário</a:t>
            </a:r>
          </a:p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Critica</a:t>
            </a:r>
            <a:endParaRPr lang="pt-B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7A51639-E098-48C1-831E-8087A8E04EC5}"/>
              </a:ext>
            </a:extLst>
          </p:cNvPr>
          <p:cNvSpPr/>
          <p:nvPr/>
        </p:nvSpPr>
        <p:spPr>
          <a:xfrm>
            <a:off x="6343650" y="2927972"/>
            <a:ext cx="1866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Pessoas</a:t>
            </a:r>
          </a:p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Comunica</a:t>
            </a:r>
          </a:p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Delega</a:t>
            </a:r>
          </a:p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Orientador</a:t>
            </a:r>
          </a:p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Inspira</a:t>
            </a:r>
            <a:endParaRPr lang="pt-B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59D5FB2B-1225-4D14-9538-C4CB5E11CA21}"/>
              </a:ext>
            </a:extLst>
          </p:cNvPr>
          <p:cNvSpPr txBox="1">
            <a:spLocks/>
          </p:cNvSpPr>
          <p:nvPr/>
        </p:nvSpPr>
        <p:spPr>
          <a:xfrm>
            <a:off x="5950103" y="3581357"/>
            <a:ext cx="601262" cy="4588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000" b="1" dirty="0">
                <a:solidFill>
                  <a:srgbClr val="006666"/>
                </a:solidFill>
                <a:latin typeface="Bahnschrift Light" panose="020B0502040204020203" pitchFamily="34" charset="0"/>
                <a:ea typeface="+mj-ea"/>
                <a:cs typeface="+mj-cs"/>
              </a:rPr>
              <a:t>X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283BE830-71C2-45FC-B25B-E9FECF538EBE}"/>
              </a:ext>
            </a:extLst>
          </p:cNvPr>
          <p:cNvSpPr txBox="1">
            <a:spLocks/>
          </p:cNvSpPr>
          <p:nvPr/>
        </p:nvSpPr>
        <p:spPr>
          <a:xfrm>
            <a:off x="4214712" y="2149365"/>
            <a:ext cx="2279497" cy="64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000" b="1" dirty="0" err="1">
                <a:solidFill>
                  <a:srgbClr val="006666"/>
                </a:solidFill>
                <a:latin typeface="Bahnschrift Light" panose="020B0502040204020203" pitchFamily="34" charset="0"/>
                <a:ea typeface="+mj-ea"/>
                <a:cs typeface="+mj-cs"/>
              </a:rPr>
              <a:t>Boicotador</a:t>
            </a:r>
            <a:endParaRPr lang="pt-BR" sz="3000" b="1" dirty="0">
              <a:solidFill>
                <a:srgbClr val="006666"/>
              </a:solidFill>
              <a:latin typeface="Bahnschrift Ligh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34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37F0A5E-3802-4571-8C11-B5AFBA0D1A26}"/>
              </a:ext>
            </a:extLst>
          </p:cNvPr>
          <p:cNvSpPr/>
          <p:nvPr/>
        </p:nvSpPr>
        <p:spPr>
          <a:xfrm>
            <a:off x="796973" y="894783"/>
            <a:ext cx="1114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006666"/>
                </a:solidFill>
                <a:latin typeface="Bahnschrift Light" panose="020B0502040204020203" pitchFamily="34" charset="0"/>
                <a:ea typeface="+mj-ea"/>
                <a:cs typeface="+mj-cs"/>
              </a:rPr>
              <a:t>Benefícios de ter colaboradores felizes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2E0306-F62B-42C2-BEE7-044C6E12FCAC}"/>
              </a:ext>
            </a:extLst>
          </p:cNvPr>
          <p:cNvSpPr txBox="1"/>
          <p:nvPr/>
        </p:nvSpPr>
        <p:spPr>
          <a:xfrm>
            <a:off x="2171525" y="2324883"/>
            <a:ext cx="5928851" cy="220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São mais resilientes e leais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Trabalham melhor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São mais saudáveis</a:t>
            </a:r>
          </a:p>
        </p:txBody>
      </p:sp>
    </p:spTree>
    <p:extLst>
      <p:ext uri="{BB962C8B-B14F-4D97-AF65-F5344CB8AC3E}">
        <p14:creationId xmlns:p14="http://schemas.microsoft.com/office/powerpoint/2010/main" val="30057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D992A14-B3E8-4E51-A30B-6A4E96115208}"/>
              </a:ext>
            </a:extLst>
          </p:cNvPr>
          <p:cNvSpPr/>
          <p:nvPr/>
        </p:nvSpPr>
        <p:spPr>
          <a:xfrm>
            <a:off x="402775" y="1409324"/>
            <a:ext cx="11386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srgbClr val="006666"/>
                </a:solidFill>
                <a:latin typeface="Bahnschrift Light" panose="020B0502040204020203" pitchFamily="34" charset="0"/>
                <a:ea typeface="+mj-ea"/>
                <a:cs typeface="+mj-cs"/>
              </a:rPr>
              <a:t>Como apoiar o crescimento do colaborador</a:t>
            </a:r>
          </a:p>
        </p:txBody>
      </p:sp>
    </p:spTree>
    <p:extLst>
      <p:ext uri="{BB962C8B-B14F-4D97-AF65-F5344CB8AC3E}">
        <p14:creationId xmlns:p14="http://schemas.microsoft.com/office/powerpoint/2010/main" val="67076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8D864-B680-41D5-BF3C-5E89754A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4699E1-CAC7-43B6-991D-88371F4A4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7703" r="1360" b="7704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CC31CDD-A708-4556-AFA0-B00684F89FC3}"/>
              </a:ext>
            </a:extLst>
          </p:cNvPr>
          <p:cNvSpPr/>
          <p:nvPr/>
        </p:nvSpPr>
        <p:spPr>
          <a:xfrm>
            <a:off x="3753852" y="217539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As expectativas e objetivos </a:t>
            </a:r>
          </a:p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do colaborador são coerentes?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9639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CC31CDD-A708-4556-AFA0-B00684F89FC3}"/>
              </a:ext>
            </a:extLst>
          </p:cNvPr>
          <p:cNvSpPr/>
          <p:nvPr/>
        </p:nvSpPr>
        <p:spPr>
          <a:xfrm>
            <a:off x="6983300" y="1817163"/>
            <a:ext cx="4952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Ele precisa se desenvolver </a:t>
            </a:r>
          </a:p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ou está pronto?	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0B60C05-21D4-459A-9591-50961BDDC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r="4979"/>
          <a:stretch/>
        </p:blipFill>
        <p:spPr>
          <a:xfrm>
            <a:off x="-1" y="0"/>
            <a:ext cx="6609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41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29807</TotalTime>
  <Words>975</Words>
  <Application>Microsoft Office PowerPoint</Application>
  <PresentationFormat>Widescreen</PresentationFormat>
  <Paragraphs>99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Microsoft YaHei UI Light</vt:lpstr>
      <vt:lpstr>Arial</vt:lpstr>
      <vt:lpstr>Bahnschrift Light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Concluindo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Vasco Ginde</cp:lastModifiedBy>
  <cp:revision>202</cp:revision>
  <dcterms:created xsi:type="dcterms:W3CDTF">2020-04-15T19:08:41Z</dcterms:created>
  <dcterms:modified xsi:type="dcterms:W3CDTF">2020-06-02T18:13:51Z</dcterms:modified>
</cp:coreProperties>
</file>