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exend Deca" pitchFamily="2" charset="77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96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20"/>
    <p:restoredTop sz="94694"/>
  </p:normalViewPr>
  <p:slideViewPr>
    <p:cSldViewPr snapToGrid="0">
      <p:cViewPr varScale="1">
        <p:scale>
          <a:sx n="80" d="100"/>
          <a:sy n="80" d="100"/>
        </p:scale>
        <p:origin x="392" y="224"/>
      </p:cViewPr>
      <p:guideLst>
        <p:guide orient="horz" pos="30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648ba1d256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648ba1d256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694ba6278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1694ba6278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da2b56f88c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1da2b56f88c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648ba1d256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1648ba1d256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648ba1d256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1648ba1d256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da4ca078a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da4ca078a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df878c1ee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1df878c1ee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df787a6c99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1df787a6c99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df787a6c9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1df787a6c9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648ba1d25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1648ba1d25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cdcd1d6ec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1cdcd1d6ec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2c152712a3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12c152712a3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da2b56f88c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1da2b56f88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/>
        </p:nvSpPr>
        <p:spPr>
          <a:xfrm>
            <a:off x="1785000" y="3813600"/>
            <a:ext cx="7359000" cy="26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Estudo de Mercado</a:t>
            </a:r>
            <a:endParaRPr sz="96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9144000" y="4146000"/>
            <a:ext cx="73590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Mercado </a:t>
            </a:r>
            <a:r>
              <a:rPr lang="en-US" sz="72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Automotivo</a:t>
            </a:r>
            <a:endParaRPr sz="7200" dirty="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59;p25">
            <a:extLst>
              <a:ext uri="{FF2B5EF4-FFF2-40B4-BE49-F238E27FC236}">
                <a16:creationId xmlns:a16="http://schemas.microsoft.com/office/drawing/2014/main" id="{EE95CAB4-7534-3BC8-BFD1-96C523AA7E83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B70CF77D-78AF-0F77-EADD-49B6ED750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935746"/>
            <a:ext cx="7620000" cy="1625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4"/>
          <p:cNvSpPr txBox="1"/>
          <p:nvPr/>
        </p:nvSpPr>
        <p:spPr>
          <a:xfrm>
            <a:off x="4515602" y="1850400"/>
            <a:ext cx="9256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Buscas por </a:t>
            </a:r>
            <a:r>
              <a:rPr lang="en-US" sz="5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dispositivo</a:t>
            </a:r>
            <a:endParaRPr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24" name="Google Shape;324;p34"/>
          <p:cNvSpPr txBox="1"/>
          <p:nvPr/>
        </p:nvSpPr>
        <p:spPr>
          <a:xfrm>
            <a:off x="9618141" y="9426175"/>
            <a:ext cx="7655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B6B5FF"/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Palavras-chave do Google, 2023</a:t>
            </a:r>
            <a:endParaRPr sz="1800">
              <a:solidFill>
                <a:srgbClr val="B6B5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25" name="Google Shape;325;p34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9738" y="3021175"/>
            <a:ext cx="14168523" cy="56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9344813E-B8CB-CACF-9363-A4E99DA2FD14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4F8BE998-CA55-B2C7-63A6-F2F853902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5"/>
          <p:cNvSpPr txBox="1"/>
          <p:nvPr/>
        </p:nvSpPr>
        <p:spPr>
          <a:xfrm>
            <a:off x="1689775" y="1794950"/>
            <a:ext cx="12885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Principais </a:t>
            </a:r>
            <a:r>
              <a:rPr lang="en-US" sz="50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termos de busca</a:t>
            </a:r>
            <a:endParaRPr sz="5000" b="1">
              <a:solidFill>
                <a:srgbClr val="FAFAF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333" name="Google Shape;333;p35"/>
          <p:cNvGrpSpPr/>
          <p:nvPr/>
        </p:nvGrpSpPr>
        <p:grpSpPr>
          <a:xfrm>
            <a:off x="1689763" y="3025775"/>
            <a:ext cx="14908462" cy="5962192"/>
            <a:chOff x="1786363" y="3039025"/>
            <a:chExt cx="14908462" cy="5962192"/>
          </a:xfrm>
        </p:grpSpPr>
        <p:sp>
          <p:nvSpPr>
            <p:cNvPr id="334" name="Google Shape;334;p35"/>
            <p:cNvSpPr txBox="1"/>
            <p:nvPr/>
          </p:nvSpPr>
          <p:spPr>
            <a:xfrm>
              <a:off x="1786363" y="3572038"/>
              <a:ext cx="58968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carros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usados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carros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seminovos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unida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seminovos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carros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a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venda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carros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usados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baratos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carros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até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30 mil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carros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sem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entrada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comprar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carro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usado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revenda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carros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usados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335" name="Google Shape;335;p35"/>
            <p:cNvSpPr txBox="1"/>
            <p:nvPr/>
          </p:nvSpPr>
          <p:spPr>
            <a:xfrm>
              <a:off x="8799896" y="3572038"/>
              <a:ext cx="1668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R$ 0.22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R$ 0,45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R$ 0,51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RS 0,19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RS 0,20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R$ 0,12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R$ 1,54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R$ 0,46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R$ 0,41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336" name="Google Shape;336;p35"/>
            <p:cNvSpPr txBox="1"/>
            <p:nvPr/>
          </p:nvSpPr>
          <p:spPr>
            <a:xfrm>
              <a:off x="11584629" y="3572038"/>
              <a:ext cx="1668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R$ 1,13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R$ 1,83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R$ 2,07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RS 1.07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R$ 0,94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R$ 0,67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R$ 6,78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R$ 3,02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R$ 1,52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337" name="Google Shape;337;p35"/>
            <p:cNvSpPr txBox="1"/>
            <p:nvPr/>
          </p:nvSpPr>
          <p:spPr>
            <a:xfrm>
              <a:off x="14833638" y="3572038"/>
              <a:ext cx="1668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135.000 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60.500 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49.500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22.200 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14.800 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12.100 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9.900 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9.900 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8.100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338" name="Google Shape;338;p35"/>
            <p:cNvSpPr txBox="1"/>
            <p:nvPr/>
          </p:nvSpPr>
          <p:spPr>
            <a:xfrm>
              <a:off x="1786375" y="3039025"/>
              <a:ext cx="5896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Palavra-chave</a:t>
              </a:r>
              <a:endParaRPr sz="2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339" name="Google Shape;339;p35"/>
            <p:cNvSpPr txBox="1"/>
            <p:nvPr/>
          </p:nvSpPr>
          <p:spPr>
            <a:xfrm>
              <a:off x="8309151" y="3039025"/>
              <a:ext cx="27849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Lance </a:t>
              </a:r>
              <a:r>
                <a:rPr lang="en-US" sz="22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(menor)</a:t>
              </a:r>
              <a:endParaRPr sz="2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340" name="Google Shape;340;p35"/>
            <p:cNvSpPr txBox="1"/>
            <p:nvPr/>
          </p:nvSpPr>
          <p:spPr>
            <a:xfrm>
              <a:off x="11226303" y="3039025"/>
              <a:ext cx="2296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Lance </a:t>
              </a:r>
              <a:r>
                <a:rPr lang="en-US" sz="22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(maior)</a:t>
              </a:r>
              <a:endParaRPr sz="2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341" name="Google Shape;341;p35"/>
            <p:cNvSpPr txBox="1"/>
            <p:nvPr/>
          </p:nvSpPr>
          <p:spPr>
            <a:xfrm>
              <a:off x="14011025" y="3039025"/>
              <a:ext cx="2683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Média mensal</a:t>
              </a:r>
              <a:endParaRPr sz="2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sp>
        <p:nvSpPr>
          <p:cNvPr id="342" name="Google Shape;342;p35"/>
          <p:cNvSpPr txBox="1"/>
          <p:nvPr/>
        </p:nvSpPr>
        <p:spPr>
          <a:xfrm>
            <a:off x="9618141" y="9426175"/>
            <a:ext cx="7655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fonte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: </a:t>
            </a:r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Planejador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do Google, 2023</a:t>
            </a:r>
            <a:endParaRPr sz="1800" dirty="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FFDED88C-C721-A65F-F300-8C9D58FC0133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8E8CB0C1-EFD5-1BAC-2BC8-FDE8D18D4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6"/>
          <p:cNvSpPr txBox="1"/>
          <p:nvPr/>
        </p:nvSpPr>
        <p:spPr>
          <a:xfrm>
            <a:off x="2576550" y="2523750"/>
            <a:ext cx="13134900" cy="5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Em resumo, os anúncios digitais são uma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excelente maneira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para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concessionárias e revendas</a:t>
            </a:r>
            <a:endParaRPr sz="38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aumentarem seus lucros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. </a:t>
            </a:r>
            <a:endParaRPr sz="3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6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</a:b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Com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estratégias bem construídas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e sempre de olho no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estado atual do mercado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, a internet pode ser 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principal fonte de resultado para o seu negócio!</a:t>
            </a:r>
            <a:endParaRPr sz="38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03686B98-EDCA-A137-9517-FD2BBAC8172E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AC5AF678-8FCE-D41D-2F54-0D3435758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7;p35">
            <a:extLst>
              <a:ext uri="{FF2B5EF4-FFF2-40B4-BE49-F238E27FC236}">
                <a16:creationId xmlns:a16="http://schemas.microsoft.com/office/drawing/2014/main" id="{EE0140C0-CB41-9549-FC0E-48A3A3D8BF18}"/>
              </a:ext>
            </a:extLst>
          </p:cNvPr>
          <p:cNvSpPr txBox="1"/>
          <p:nvPr/>
        </p:nvSpPr>
        <p:spPr>
          <a:xfrm>
            <a:off x="7045799" y="7380563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847032A6-C3E9-DE61-BFCC-5E1969EC1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462" y="4325678"/>
            <a:ext cx="7667076" cy="16356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/>
        </p:nvSpPr>
        <p:spPr>
          <a:xfrm>
            <a:off x="2087100" y="1423850"/>
            <a:ext cx="14113800" cy="3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Em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2022, o mercado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automotivo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mostrou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recesso</a:t>
            </a:r>
            <a:r>
              <a:rPr lang="en-US" sz="56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. </a:t>
            </a:r>
            <a:endParaRPr sz="56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Tanto a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venda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56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veículos</a:t>
            </a:r>
            <a:r>
              <a:rPr lang="en-US" sz="56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novos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,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quanto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usados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, </a:t>
            </a:r>
            <a:r>
              <a:rPr lang="en-US" sz="56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apresentou</a:t>
            </a:r>
            <a:r>
              <a:rPr lang="en-US" sz="56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queda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.</a:t>
            </a:r>
            <a:endParaRPr sz="56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Fenauto e Franabrave,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74" name="Google Shape;174;p26"/>
          <p:cNvSpPr txBox="1"/>
          <p:nvPr/>
        </p:nvSpPr>
        <p:spPr>
          <a:xfrm>
            <a:off x="3023113" y="6896413"/>
            <a:ext cx="5052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1.957.699</a:t>
            </a:r>
            <a:endParaRPr sz="4000" b="1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75" name="Google Shape;175;p26"/>
          <p:cNvSpPr txBox="1"/>
          <p:nvPr/>
        </p:nvSpPr>
        <p:spPr>
          <a:xfrm>
            <a:off x="3023113" y="5640625"/>
            <a:ext cx="5052600" cy="1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Novos vendidos em 2022</a:t>
            </a:r>
            <a:endParaRPr sz="480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76" name="Google Shape;176;p26"/>
          <p:cNvSpPr txBox="1"/>
          <p:nvPr/>
        </p:nvSpPr>
        <p:spPr>
          <a:xfrm>
            <a:off x="10212438" y="5604600"/>
            <a:ext cx="5052600" cy="1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Usados vendidos em 2022</a:t>
            </a:r>
            <a:endParaRPr sz="480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77" name="Google Shape;177;p26"/>
          <p:cNvSpPr txBox="1"/>
          <p:nvPr/>
        </p:nvSpPr>
        <p:spPr>
          <a:xfrm>
            <a:off x="10212438" y="6869400"/>
            <a:ext cx="5052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13.297.958</a:t>
            </a:r>
            <a:endParaRPr sz="4000" b="1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78" name="Google Shape;178;p26"/>
          <p:cNvSpPr txBox="1"/>
          <p:nvPr/>
        </p:nvSpPr>
        <p:spPr>
          <a:xfrm>
            <a:off x="3022963" y="7879800"/>
            <a:ext cx="50526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accent2"/>
                </a:solidFill>
                <a:latin typeface="Lexend Deca"/>
                <a:ea typeface="Lexend Deca"/>
                <a:cs typeface="Lexend Deca"/>
                <a:sym typeface="Lexend Deca"/>
              </a:rPr>
              <a:t> queda de 0,8% sob 2021</a:t>
            </a:r>
            <a:endParaRPr sz="2900">
              <a:solidFill>
                <a:schemeClr val="accent2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10212438" y="7861800"/>
            <a:ext cx="50526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accent2"/>
                </a:solidFill>
                <a:latin typeface="Lexend Deca"/>
                <a:ea typeface="Lexend Deca"/>
                <a:cs typeface="Lexend Deca"/>
                <a:sym typeface="Lexend Deca"/>
              </a:rPr>
              <a:t> queda de 12% sob 2021</a:t>
            </a:r>
            <a:endParaRPr sz="2900">
              <a:solidFill>
                <a:schemeClr val="accent2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F49666D8-0585-B7E9-0CD5-15F50A73A17A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A560380C-A7C0-EAE9-367C-753596B58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/>
        </p:nvSpPr>
        <p:spPr>
          <a:xfrm>
            <a:off x="2087100" y="2084675"/>
            <a:ext cx="14113800" cy="60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Esse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fato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tem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relação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direta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com o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aumento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apresentado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nos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preços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dos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automóveis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.</a:t>
            </a:r>
            <a:endParaRPr sz="50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Esse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fato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é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consequência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direta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da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pandemia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do COVID-19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e das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complicações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enfrentadas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pelas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montadoras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automóveis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em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todo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o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mundo</a:t>
            </a:r>
            <a:endParaRPr sz="50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nos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últimos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anos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.</a:t>
            </a:r>
            <a:endParaRPr sz="50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Fenauto e Franabrave,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298B2706-EF09-FCD0-006B-8B3620961AFC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5991C45B-2D1D-8455-ECF2-AABAA8BB2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OLX Autos,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201" name="Google Shape;201;p28"/>
          <p:cNvGrpSpPr/>
          <p:nvPr/>
        </p:nvGrpSpPr>
        <p:grpSpPr>
          <a:xfrm>
            <a:off x="7417950" y="3482192"/>
            <a:ext cx="3452100" cy="2024808"/>
            <a:chOff x="7367375" y="3856854"/>
            <a:chExt cx="3452100" cy="2024808"/>
          </a:xfrm>
        </p:grpSpPr>
        <p:pic>
          <p:nvPicPr>
            <p:cNvPr id="202" name="Google Shape;202;p28"/>
            <p:cNvPicPr preferRelativeResize="0"/>
            <p:nvPr/>
          </p:nvPicPr>
          <p:blipFill rotWithShape="1">
            <a:blip r:embed="rId3">
              <a:alphaModFix/>
            </a:blip>
            <a:srcRect t="29751" b="31312"/>
            <a:stretch/>
          </p:blipFill>
          <p:spPr>
            <a:xfrm>
              <a:off x="8179025" y="3856854"/>
              <a:ext cx="1828800" cy="7132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p28"/>
            <p:cNvSpPr txBox="1"/>
            <p:nvPr/>
          </p:nvSpPr>
          <p:spPr>
            <a:xfrm>
              <a:off x="7388225" y="4570075"/>
              <a:ext cx="3410400" cy="3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4 a 6 anos</a:t>
              </a:r>
              <a:endParaRPr sz="35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04" name="Google Shape;204;p28"/>
            <p:cNvSpPr txBox="1"/>
            <p:nvPr/>
          </p:nvSpPr>
          <p:spPr>
            <a:xfrm>
              <a:off x="7367375" y="4967263"/>
              <a:ext cx="34521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</a:t>
              </a:r>
              <a:r>
                <a:rPr lang="en-US" sz="7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35.4</a:t>
              </a:r>
              <a:r>
                <a:rPr lang="en-US" sz="4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mil</a:t>
              </a:r>
              <a:endParaRPr sz="40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grpSp>
        <p:nvGrpSpPr>
          <p:cNvPr id="205" name="Google Shape;205;p28"/>
          <p:cNvGrpSpPr/>
          <p:nvPr/>
        </p:nvGrpSpPr>
        <p:grpSpPr>
          <a:xfrm>
            <a:off x="1698950" y="3615909"/>
            <a:ext cx="3452100" cy="1891091"/>
            <a:chOff x="2319800" y="3990572"/>
            <a:chExt cx="3452100" cy="1891091"/>
          </a:xfrm>
        </p:grpSpPr>
        <p:pic>
          <p:nvPicPr>
            <p:cNvPr id="206" name="Google Shape;206;p28"/>
            <p:cNvPicPr preferRelativeResize="0"/>
            <p:nvPr/>
          </p:nvPicPr>
          <p:blipFill rotWithShape="1">
            <a:blip r:embed="rId4">
              <a:alphaModFix/>
            </a:blip>
            <a:srcRect t="35407" b="35121"/>
            <a:stretch/>
          </p:blipFill>
          <p:spPr>
            <a:xfrm>
              <a:off x="3131450" y="3990572"/>
              <a:ext cx="1828800" cy="5364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28"/>
            <p:cNvSpPr txBox="1"/>
            <p:nvPr/>
          </p:nvSpPr>
          <p:spPr>
            <a:xfrm>
              <a:off x="2340500" y="4573975"/>
              <a:ext cx="3410700" cy="39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0 a 3 anos</a:t>
              </a:r>
              <a:endParaRPr sz="35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08" name="Google Shape;208;p28"/>
            <p:cNvSpPr txBox="1"/>
            <p:nvPr/>
          </p:nvSpPr>
          <p:spPr>
            <a:xfrm>
              <a:off x="2319800" y="4967263"/>
              <a:ext cx="34521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</a:t>
              </a:r>
              <a:r>
                <a:rPr lang="en-US" sz="7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49.9</a:t>
              </a:r>
              <a:r>
                <a:rPr lang="en-US" sz="4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mil</a:t>
              </a:r>
              <a:endParaRPr sz="40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grpSp>
        <p:nvGrpSpPr>
          <p:cNvPr id="209" name="Google Shape;209;p28"/>
          <p:cNvGrpSpPr/>
          <p:nvPr/>
        </p:nvGrpSpPr>
        <p:grpSpPr>
          <a:xfrm>
            <a:off x="13136950" y="3491200"/>
            <a:ext cx="3452100" cy="2006788"/>
            <a:chOff x="12420175" y="3858900"/>
            <a:chExt cx="3452100" cy="2006788"/>
          </a:xfrm>
        </p:grpSpPr>
        <p:pic>
          <p:nvPicPr>
            <p:cNvPr id="210" name="Google Shape;210;p28"/>
            <p:cNvPicPr preferRelativeResize="0"/>
            <p:nvPr/>
          </p:nvPicPr>
          <p:blipFill rotWithShape="1">
            <a:blip r:embed="rId5">
              <a:alphaModFix/>
            </a:blip>
            <a:srcRect t="32211" b="33950"/>
            <a:stretch/>
          </p:blipFill>
          <p:spPr>
            <a:xfrm>
              <a:off x="13231825" y="3858900"/>
              <a:ext cx="1828800" cy="6217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28"/>
            <p:cNvSpPr txBox="1"/>
            <p:nvPr/>
          </p:nvSpPr>
          <p:spPr>
            <a:xfrm>
              <a:off x="12440875" y="4519350"/>
              <a:ext cx="3410700" cy="39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7 a 9 anos</a:t>
              </a:r>
              <a:endParaRPr sz="35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12" name="Google Shape;212;p28"/>
            <p:cNvSpPr txBox="1"/>
            <p:nvPr/>
          </p:nvSpPr>
          <p:spPr>
            <a:xfrm>
              <a:off x="12420175" y="4951288"/>
              <a:ext cx="34521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</a:t>
              </a:r>
              <a:r>
                <a:rPr lang="en-US" sz="7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25</a:t>
              </a:r>
              <a:r>
                <a:rPr lang="en-US" sz="4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mil</a:t>
              </a:r>
              <a:endParaRPr sz="40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grpSp>
        <p:nvGrpSpPr>
          <p:cNvPr id="213" name="Google Shape;213;p28"/>
          <p:cNvGrpSpPr/>
          <p:nvPr/>
        </p:nvGrpSpPr>
        <p:grpSpPr>
          <a:xfrm>
            <a:off x="4540113" y="6531390"/>
            <a:ext cx="3452100" cy="2110922"/>
            <a:chOff x="4509288" y="6842465"/>
            <a:chExt cx="3452100" cy="2110922"/>
          </a:xfrm>
        </p:grpSpPr>
        <p:pic>
          <p:nvPicPr>
            <p:cNvPr id="214" name="Google Shape;214;p28"/>
            <p:cNvPicPr preferRelativeResize="0"/>
            <p:nvPr/>
          </p:nvPicPr>
          <p:blipFill rotWithShape="1">
            <a:blip r:embed="rId6">
              <a:alphaModFix/>
            </a:blip>
            <a:srcRect t="30496" b="30867"/>
            <a:stretch/>
          </p:blipFill>
          <p:spPr>
            <a:xfrm>
              <a:off x="5320938" y="6842465"/>
              <a:ext cx="1828800" cy="7071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28"/>
            <p:cNvSpPr txBox="1"/>
            <p:nvPr/>
          </p:nvSpPr>
          <p:spPr>
            <a:xfrm>
              <a:off x="4529988" y="7597650"/>
              <a:ext cx="3410700" cy="39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10 a 13 anos</a:t>
              </a:r>
              <a:endParaRPr sz="35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16" name="Google Shape;216;p28"/>
            <p:cNvSpPr txBox="1"/>
            <p:nvPr/>
          </p:nvSpPr>
          <p:spPr>
            <a:xfrm>
              <a:off x="4509288" y="8038988"/>
              <a:ext cx="34521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</a:t>
              </a:r>
              <a:r>
                <a:rPr lang="en-US" sz="7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17.9</a:t>
              </a:r>
              <a:r>
                <a:rPr lang="en-US" sz="4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mil</a:t>
              </a:r>
              <a:endParaRPr sz="40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grpSp>
        <p:nvGrpSpPr>
          <p:cNvPr id="217" name="Google Shape;217;p28"/>
          <p:cNvGrpSpPr/>
          <p:nvPr/>
        </p:nvGrpSpPr>
        <p:grpSpPr>
          <a:xfrm>
            <a:off x="10015625" y="6506644"/>
            <a:ext cx="3850800" cy="2160418"/>
            <a:chOff x="10015625" y="6506644"/>
            <a:chExt cx="3850800" cy="2160418"/>
          </a:xfrm>
        </p:grpSpPr>
        <p:sp>
          <p:nvSpPr>
            <p:cNvPr id="218" name="Google Shape;218;p28"/>
            <p:cNvSpPr txBox="1"/>
            <p:nvPr/>
          </p:nvSpPr>
          <p:spPr>
            <a:xfrm>
              <a:off x="10259125" y="7752663"/>
              <a:ext cx="34521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</a:t>
              </a:r>
              <a:r>
                <a:rPr lang="en-US" sz="7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9.7</a:t>
              </a:r>
              <a:r>
                <a:rPr lang="en-US" sz="4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mil</a:t>
              </a:r>
              <a:endParaRPr sz="40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grpSp>
          <p:nvGrpSpPr>
            <p:cNvPr id="219" name="Google Shape;219;p28"/>
            <p:cNvGrpSpPr/>
            <p:nvPr/>
          </p:nvGrpSpPr>
          <p:grpSpPr>
            <a:xfrm>
              <a:off x="10015625" y="6506644"/>
              <a:ext cx="3850800" cy="1179331"/>
              <a:chOff x="10015625" y="6506644"/>
              <a:chExt cx="3850800" cy="1179331"/>
            </a:xfrm>
          </p:grpSpPr>
          <p:pic>
            <p:nvPicPr>
              <p:cNvPr id="220" name="Google Shape;220;p28"/>
              <p:cNvPicPr preferRelativeResize="0"/>
              <p:nvPr/>
            </p:nvPicPr>
            <p:blipFill rotWithShape="1">
              <a:blip r:embed="rId7">
                <a:alphaModFix/>
              </a:blip>
              <a:srcRect t="30045" b="30627"/>
              <a:stretch/>
            </p:blipFill>
            <p:spPr>
              <a:xfrm>
                <a:off x="11026625" y="6506644"/>
                <a:ext cx="1828800" cy="71932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1" name="Google Shape;221;p28"/>
              <p:cNvSpPr txBox="1"/>
              <p:nvPr/>
            </p:nvSpPr>
            <p:spPr>
              <a:xfrm>
                <a:off x="10015625" y="7292675"/>
                <a:ext cx="3850800" cy="39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500">
                    <a:solidFill>
                      <a:schemeClr val="tx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Acima de 14 anos</a:t>
                </a:r>
                <a:endParaRPr sz="35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</p:grpSp>
      </p:grpSp>
      <p:sp>
        <p:nvSpPr>
          <p:cNvPr id="222" name="Google Shape;222;p28"/>
          <p:cNvSpPr txBox="1"/>
          <p:nvPr/>
        </p:nvSpPr>
        <p:spPr>
          <a:xfrm>
            <a:off x="1371150" y="1424250"/>
            <a:ext cx="155457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Preço médio de venda de automóveis 2020 </a:t>
            </a:r>
            <a:endParaRPr sz="4400" b="1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3" name="Google Shape;223;p28"/>
          <p:cNvSpPr txBox="1"/>
          <p:nvPr/>
        </p:nvSpPr>
        <p:spPr>
          <a:xfrm>
            <a:off x="1371150" y="2269350"/>
            <a:ext cx="155457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(</a:t>
            </a:r>
            <a:r>
              <a:rPr lang="en-US" sz="44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segmentado</a:t>
            </a:r>
            <a:r>
              <a:rPr lang="en-US" sz="44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por</a:t>
            </a:r>
            <a:r>
              <a:rPr lang="en-US" sz="44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idade</a:t>
            </a:r>
            <a:r>
              <a:rPr lang="en-US" sz="44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do </a:t>
            </a:r>
            <a:r>
              <a:rPr lang="en-US" sz="44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veículo</a:t>
            </a:r>
            <a:r>
              <a:rPr lang="en-US" sz="44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)</a:t>
            </a:r>
            <a:endParaRPr sz="44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" name="Google Shape;167;p26">
            <a:extLst>
              <a:ext uri="{FF2B5EF4-FFF2-40B4-BE49-F238E27FC236}">
                <a16:creationId xmlns:a16="http://schemas.microsoft.com/office/drawing/2014/main" id="{CF6792C3-720C-F190-00F9-9CE3EE0825EF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5" name="Imagem 4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40F33EB1-7361-5390-C745-6B2239E541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OLX Autos,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234" name="Google Shape;234;p29"/>
          <p:cNvGrpSpPr/>
          <p:nvPr/>
        </p:nvGrpSpPr>
        <p:grpSpPr>
          <a:xfrm>
            <a:off x="7417950" y="3482192"/>
            <a:ext cx="3452100" cy="2024808"/>
            <a:chOff x="7367375" y="3856854"/>
            <a:chExt cx="3452100" cy="2024808"/>
          </a:xfrm>
        </p:grpSpPr>
        <p:pic>
          <p:nvPicPr>
            <p:cNvPr id="235" name="Google Shape;235;p29"/>
            <p:cNvPicPr preferRelativeResize="0"/>
            <p:nvPr/>
          </p:nvPicPr>
          <p:blipFill rotWithShape="1">
            <a:blip r:embed="rId3">
              <a:alphaModFix/>
            </a:blip>
            <a:srcRect t="29751" b="31312"/>
            <a:stretch/>
          </p:blipFill>
          <p:spPr>
            <a:xfrm>
              <a:off x="8179025" y="3856854"/>
              <a:ext cx="1828800" cy="7132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p29"/>
            <p:cNvSpPr txBox="1"/>
            <p:nvPr/>
          </p:nvSpPr>
          <p:spPr>
            <a:xfrm>
              <a:off x="7388225" y="4570075"/>
              <a:ext cx="3410400" cy="3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4 a 6 anos</a:t>
              </a:r>
              <a:endParaRPr sz="35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37" name="Google Shape;237;p29"/>
            <p:cNvSpPr txBox="1"/>
            <p:nvPr/>
          </p:nvSpPr>
          <p:spPr>
            <a:xfrm>
              <a:off x="7367375" y="4967263"/>
              <a:ext cx="34521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</a:t>
              </a:r>
              <a:r>
                <a:rPr lang="en-US" sz="7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65.5</a:t>
              </a:r>
              <a:r>
                <a:rPr lang="en-US" sz="4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mil</a:t>
              </a:r>
              <a:endParaRPr sz="40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grpSp>
        <p:nvGrpSpPr>
          <p:cNvPr id="238" name="Google Shape;238;p29"/>
          <p:cNvGrpSpPr/>
          <p:nvPr/>
        </p:nvGrpSpPr>
        <p:grpSpPr>
          <a:xfrm>
            <a:off x="1698950" y="3615909"/>
            <a:ext cx="3452100" cy="1891091"/>
            <a:chOff x="2319800" y="3990572"/>
            <a:chExt cx="3452100" cy="1891091"/>
          </a:xfrm>
        </p:grpSpPr>
        <p:pic>
          <p:nvPicPr>
            <p:cNvPr id="239" name="Google Shape;239;p29"/>
            <p:cNvPicPr preferRelativeResize="0"/>
            <p:nvPr/>
          </p:nvPicPr>
          <p:blipFill rotWithShape="1">
            <a:blip r:embed="rId4">
              <a:alphaModFix/>
            </a:blip>
            <a:srcRect t="35407" b="35121"/>
            <a:stretch/>
          </p:blipFill>
          <p:spPr>
            <a:xfrm>
              <a:off x="3131450" y="3990572"/>
              <a:ext cx="1828800" cy="5364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p29"/>
            <p:cNvSpPr txBox="1"/>
            <p:nvPr/>
          </p:nvSpPr>
          <p:spPr>
            <a:xfrm>
              <a:off x="2340500" y="4573975"/>
              <a:ext cx="3410700" cy="39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0 a 3 anos</a:t>
              </a:r>
              <a:endParaRPr sz="35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41" name="Google Shape;241;p29"/>
            <p:cNvSpPr txBox="1"/>
            <p:nvPr/>
          </p:nvSpPr>
          <p:spPr>
            <a:xfrm>
              <a:off x="2319800" y="4967263"/>
              <a:ext cx="34521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</a:t>
              </a:r>
              <a:r>
                <a:rPr lang="en-US" sz="7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81.5</a:t>
              </a:r>
              <a:r>
                <a:rPr lang="en-US" sz="4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mil</a:t>
              </a:r>
              <a:endParaRPr sz="40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grpSp>
        <p:nvGrpSpPr>
          <p:cNvPr id="242" name="Google Shape;242;p29"/>
          <p:cNvGrpSpPr/>
          <p:nvPr/>
        </p:nvGrpSpPr>
        <p:grpSpPr>
          <a:xfrm>
            <a:off x="13136950" y="3491200"/>
            <a:ext cx="3452100" cy="2006788"/>
            <a:chOff x="12420175" y="3858900"/>
            <a:chExt cx="3452100" cy="2006788"/>
          </a:xfrm>
        </p:grpSpPr>
        <p:pic>
          <p:nvPicPr>
            <p:cNvPr id="243" name="Google Shape;243;p29"/>
            <p:cNvPicPr preferRelativeResize="0"/>
            <p:nvPr/>
          </p:nvPicPr>
          <p:blipFill rotWithShape="1">
            <a:blip r:embed="rId5">
              <a:alphaModFix/>
            </a:blip>
            <a:srcRect t="32211" b="33950"/>
            <a:stretch/>
          </p:blipFill>
          <p:spPr>
            <a:xfrm>
              <a:off x="13231825" y="3858900"/>
              <a:ext cx="1828800" cy="6217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29"/>
            <p:cNvSpPr txBox="1"/>
            <p:nvPr/>
          </p:nvSpPr>
          <p:spPr>
            <a:xfrm>
              <a:off x="12440875" y="4519350"/>
              <a:ext cx="3410700" cy="39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7 a 9 anos</a:t>
              </a:r>
              <a:endParaRPr sz="35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45" name="Google Shape;245;p29"/>
            <p:cNvSpPr txBox="1"/>
            <p:nvPr/>
          </p:nvSpPr>
          <p:spPr>
            <a:xfrm>
              <a:off x="12420175" y="4951288"/>
              <a:ext cx="34521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</a:t>
              </a:r>
              <a:r>
                <a:rPr lang="en-US" sz="7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46.9</a:t>
              </a:r>
              <a:r>
                <a:rPr lang="en-US" sz="4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mil</a:t>
              </a:r>
              <a:endParaRPr sz="40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grpSp>
        <p:nvGrpSpPr>
          <p:cNvPr id="246" name="Google Shape;246;p29"/>
          <p:cNvGrpSpPr/>
          <p:nvPr/>
        </p:nvGrpSpPr>
        <p:grpSpPr>
          <a:xfrm>
            <a:off x="4540113" y="6531390"/>
            <a:ext cx="3452100" cy="2110922"/>
            <a:chOff x="4509288" y="6842465"/>
            <a:chExt cx="3452100" cy="2110922"/>
          </a:xfrm>
        </p:grpSpPr>
        <p:pic>
          <p:nvPicPr>
            <p:cNvPr id="247" name="Google Shape;247;p29"/>
            <p:cNvPicPr preferRelativeResize="0"/>
            <p:nvPr/>
          </p:nvPicPr>
          <p:blipFill rotWithShape="1">
            <a:blip r:embed="rId6">
              <a:alphaModFix/>
            </a:blip>
            <a:srcRect t="30496" b="30867"/>
            <a:stretch/>
          </p:blipFill>
          <p:spPr>
            <a:xfrm>
              <a:off x="5320938" y="6842465"/>
              <a:ext cx="1828800" cy="7071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29"/>
            <p:cNvSpPr txBox="1"/>
            <p:nvPr/>
          </p:nvSpPr>
          <p:spPr>
            <a:xfrm>
              <a:off x="4529988" y="7597650"/>
              <a:ext cx="3410700" cy="39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10 a 13 anos</a:t>
              </a:r>
              <a:endParaRPr sz="35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49" name="Google Shape;249;p29"/>
            <p:cNvSpPr txBox="1"/>
            <p:nvPr/>
          </p:nvSpPr>
          <p:spPr>
            <a:xfrm>
              <a:off x="4509288" y="8038988"/>
              <a:ext cx="34521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</a:t>
              </a:r>
              <a:r>
                <a:rPr lang="en-US" sz="7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31.9</a:t>
              </a:r>
              <a:r>
                <a:rPr lang="en-US" sz="4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mil</a:t>
              </a:r>
              <a:endParaRPr sz="40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grpSp>
        <p:nvGrpSpPr>
          <p:cNvPr id="250" name="Google Shape;250;p29"/>
          <p:cNvGrpSpPr/>
          <p:nvPr/>
        </p:nvGrpSpPr>
        <p:grpSpPr>
          <a:xfrm>
            <a:off x="10015625" y="6506644"/>
            <a:ext cx="3850800" cy="2160418"/>
            <a:chOff x="10015625" y="6506644"/>
            <a:chExt cx="3850800" cy="2160418"/>
          </a:xfrm>
        </p:grpSpPr>
        <p:pic>
          <p:nvPicPr>
            <p:cNvPr id="251" name="Google Shape;251;p29"/>
            <p:cNvPicPr preferRelativeResize="0"/>
            <p:nvPr/>
          </p:nvPicPr>
          <p:blipFill rotWithShape="1">
            <a:blip r:embed="rId7">
              <a:alphaModFix/>
            </a:blip>
            <a:srcRect t="30045" b="30627"/>
            <a:stretch/>
          </p:blipFill>
          <p:spPr>
            <a:xfrm>
              <a:off x="11026625" y="6506644"/>
              <a:ext cx="1828800" cy="7193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Google Shape;252;p29"/>
            <p:cNvSpPr txBox="1"/>
            <p:nvPr/>
          </p:nvSpPr>
          <p:spPr>
            <a:xfrm>
              <a:off x="10015625" y="7292675"/>
              <a:ext cx="3850800" cy="39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Acima de 14 anos</a:t>
              </a:r>
              <a:endParaRPr sz="35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53" name="Google Shape;253;p29"/>
            <p:cNvSpPr txBox="1"/>
            <p:nvPr/>
          </p:nvSpPr>
          <p:spPr>
            <a:xfrm>
              <a:off x="10214975" y="7752663"/>
              <a:ext cx="34521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</a:t>
              </a:r>
              <a:r>
                <a:rPr lang="en-US" sz="7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17.8</a:t>
              </a:r>
              <a:r>
                <a:rPr lang="en-US" sz="4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mil</a:t>
              </a:r>
              <a:endParaRPr sz="40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sp>
        <p:nvSpPr>
          <p:cNvPr id="254" name="Google Shape;254;p29"/>
          <p:cNvSpPr txBox="1"/>
          <p:nvPr/>
        </p:nvSpPr>
        <p:spPr>
          <a:xfrm>
            <a:off x="1719650" y="5507011"/>
            <a:ext cx="34107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rPr>
              <a:t> aumento de 63,3%</a:t>
            </a:r>
            <a:endParaRPr sz="2800">
              <a:solidFill>
                <a:schemeClr val="accent3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rPr>
              <a:t>sob 2021</a:t>
            </a:r>
            <a:endParaRPr sz="2800">
              <a:solidFill>
                <a:schemeClr val="accent3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55" name="Google Shape;255;p29"/>
          <p:cNvSpPr txBox="1"/>
          <p:nvPr/>
        </p:nvSpPr>
        <p:spPr>
          <a:xfrm>
            <a:off x="7438650" y="5506998"/>
            <a:ext cx="34107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rPr>
              <a:t> aumento de 85%</a:t>
            </a:r>
            <a:endParaRPr sz="2800">
              <a:solidFill>
                <a:schemeClr val="accent3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rPr>
              <a:t>sob 2021</a:t>
            </a:r>
            <a:endParaRPr sz="2800">
              <a:solidFill>
                <a:schemeClr val="accent3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56" name="Google Shape;256;p29"/>
          <p:cNvSpPr txBox="1"/>
          <p:nvPr/>
        </p:nvSpPr>
        <p:spPr>
          <a:xfrm>
            <a:off x="13219450" y="5507011"/>
            <a:ext cx="34107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rPr>
              <a:t> aumento de 87,6%</a:t>
            </a:r>
            <a:endParaRPr sz="2800">
              <a:solidFill>
                <a:schemeClr val="accent3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rPr>
              <a:t>sob 2021</a:t>
            </a:r>
            <a:endParaRPr sz="2800">
              <a:solidFill>
                <a:schemeClr val="accent3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57" name="Google Shape;257;p29"/>
          <p:cNvSpPr txBox="1"/>
          <p:nvPr/>
        </p:nvSpPr>
        <p:spPr>
          <a:xfrm>
            <a:off x="4560825" y="8642324"/>
            <a:ext cx="34107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rPr>
              <a:t> aumento de 78,2%</a:t>
            </a:r>
            <a:endParaRPr sz="2800">
              <a:solidFill>
                <a:schemeClr val="accent3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rPr>
              <a:t>sob 2021</a:t>
            </a:r>
            <a:endParaRPr sz="2800">
              <a:solidFill>
                <a:schemeClr val="accent3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58" name="Google Shape;258;p29"/>
          <p:cNvSpPr txBox="1"/>
          <p:nvPr/>
        </p:nvSpPr>
        <p:spPr>
          <a:xfrm>
            <a:off x="10279825" y="8642323"/>
            <a:ext cx="34107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rPr>
              <a:t> aumento de 83,5%</a:t>
            </a:r>
            <a:endParaRPr sz="2800">
              <a:solidFill>
                <a:schemeClr val="accent3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rPr>
              <a:t>sob 2021</a:t>
            </a:r>
            <a:endParaRPr sz="2800">
              <a:solidFill>
                <a:schemeClr val="accent3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59" name="Google Shape;259;p29"/>
          <p:cNvSpPr txBox="1"/>
          <p:nvPr/>
        </p:nvSpPr>
        <p:spPr>
          <a:xfrm>
            <a:off x="1371150" y="1424250"/>
            <a:ext cx="155457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Preço médio de venda de automóveis 2022 </a:t>
            </a:r>
            <a:endParaRPr sz="4400" b="1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60" name="Google Shape;260;p29"/>
          <p:cNvSpPr txBox="1"/>
          <p:nvPr/>
        </p:nvSpPr>
        <p:spPr>
          <a:xfrm>
            <a:off x="1371150" y="2269350"/>
            <a:ext cx="155457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(segmentado por idade do veículo)</a:t>
            </a:r>
            <a:endParaRPr sz="4400" b="1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B132F7F3-DF55-DCFB-6856-63CD1BEC35AF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C9776840-42DB-C0C8-34FF-4CD10B320E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 txBox="1"/>
          <p:nvPr/>
        </p:nvSpPr>
        <p:spPr>
          <a:xfrm>
            <a:off x="1633750" y="1448400"/>
            <a:ext cx="150204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Logo, o interesse pela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compra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veículos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diminuiu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nos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últimos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anos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.</a:t>
            </a:r>
            <a:endParaRPr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71" name="Google Shape;271;p30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Google Trends 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72" name="Google Shape;272;p30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5663" y="3330989"/>
            <a:ext cx="14716675" cy="55078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3D1DC9E9-C7AB-7885-66DE-186171706610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D62E59E0-4D84-CA3D-4F5C-BD3F7D18B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1"/>
          <p:cNvSpPr txBox="1"/>
          <p:nvPr/>
        </p:nvSpPr>
        <p:spPr>
          <a:xfrm>
            <a:off x="2262563" y="2656100"/>
            <a:ext cx="5506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Meses com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 err="1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maior</a:t>
            </a:r>
            <a:r>
              <a:rPr lang="en-US" sz="5100" b="1" dirty="0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interesse</a:t>
            </a:r>
            <a:endParaRPr sz="51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83" name="Google Shape;283;p31"/>
          <p:cNvSpPr txBox="1"/>
          <p:nvPr/>
        </p:nvSpPr>
        <p:spPr>
          <a:xfrm>
            <a:off x="10519222" y="2656100"/>
            <a:ext cx="5506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Meses com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 err="1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menor</a:t>
            </a:r>
            <a:r>
              <a:rPr lang="en-US" sz="5100" b="1" dirty="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interesse</a:t>
            </a:r>
            <a:endParaRPr sz="15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84" name="Google Shape;284;p31"/>
          <p:cNvSpPr txBox="1"/>
          <p:nvPr/>
        </p:nvSpPr>
        <p:spPr>
          <a:xfrm>
            <a:off x="2553450" y="4576878"/>
            <a:ext cx="49245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Janeiro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(+16%)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Fevereiro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(+6%)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Março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(+1%)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85" name="Google Shape;285;p31"/>
          <p:cNvSpPr txBox="1"/>
          <p:nvPr/>
        </p:nvSpPr>
        <p:spPr>
          <a:xfrm>
            <a:off x="10865725" y="4576875"/>
            <a:ext cx="48132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Junho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(-5%)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Maio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(-5%)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Abril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(-4%)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86" name="Google Shape;286;p31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Google Trends 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BA0588E4-12B9-9B06-6591-14B8BF839793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92FEB1A5-7C8F-C5A2-46EA-92B6C960B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32"/>
          <p:cNvGrpSpPr/>
          <p:nvPr/>
        </p:nvGrpSpPr>
        <p:grpSpPr>
          <a:xfrm>
            <a:off x="4270302" y="1837150"/>
            <a:ext cx="9747398" cy="769500"/>
            <a:chOff x="3432302" y="1822750"/>
            <a:chExt cx="9747398" cy="769500"/>
          </a:xfrm>
        </p:grpSpPr>
        <p:sp>
          <p:nvSpPr>
            <p:cNvPr id="297" name="Google Shape;297;p32"/>
            <p:cNvSpPr txBox="1"/>
            <p:nvPr/>
          </p:nvSpPr>
          <p:spPr>
            <a:xfrm>
              <a:off x="3432302" y="1822750"/>
              <a:ext cx="92568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>
                  <a:solidFill>
                    <a:srgbClr val="1F1DFC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Estados com</a:t>
              </a:r>
              <a:r>
                <a:rPr lang="en-US" sz="5000" b="1">
                  <a:solidFill>
                    <a:srgbClr val="1F1DFC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5000" b="1">
                  <a:solidFill>
                    <a:srgbClr val="38761D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maior </a:t>
              </a:r>
              <a:r>
                <a:rPr lang="en-US" sz="5000" b="1">
                  <a:solidFill>
                    <a:srgbClr val="1F1DFC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interesse</a:t>
              </a:r>
              <a:endParaRPr b="1">
                <a:solidFill>
                  <a:srgbClr val="1F1DFC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pic>
          <p:nvPicPr>
            <p:cNvPr id="298" name="Google Shape;298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689200" y="1962250"/>
              <a:ext cx="490500" cy="49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9" name="Google Shape;299;p32"/>
          <p:cNvSpPr txBox="1"/>
          <p:nvPr/>
        </p:nvSpPr>
        <p:spPr>
          <a:xfrm>
            <a:off x="11022753" y="9426175"/>
            <a:ext cx="62505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Palavras-chave do Google,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00" name="Google Shape;300;p32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8725" y="2942425"/>
            <a:ext cx="14630548" cy="57236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C4ADFB7F-EFC8-71FA-B778-AE7F58752DD2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9FDBA6A7-4EC1-42F2-32A2-BA688D3C9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 txBox="1"/>
          <p:nvPr/>
        </p:nvSpPr>
        <p:spPr>
          <a:xfrm>
            <a:off x="2782800" y="3525475"/>
            <a:ext cx="12722400" cy="20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Média de</a:t>
            </a:r>
            <a:r>
              <a:rPr lang="en-US" sz="56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71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4.079.800</a:t>
            </a:r>
            <a:r>
              <a:rPr lang="en-US" sz="56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pesquisas mensais por palavras relacionadas à</a:t>
            </a:r>
            <a:endParaRPr sz="5600">
              <a:solidFill>
                <a:srgbClr val="FAFAF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08" name="Google Shape;308;p33"/>
          <p:cNvSpPr txBox="1"/>
          <p:nvPr/>
        </p:nvSpPr>
        <p:spPr>
          <a:xfrm>
            <a:off x="3552425" y="5101296"/>
            <a:ext cx="10588500" cy="11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Venda de </a:t>
            </a:r>
            <a:r>
              <a:rPr lang="en-US" sz="7100" b="1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Automóveis</a:t>
            </a:r>
            <a:endParaRPr sz="7100" b="1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09" name="Google Shape;309;p33"/>
          <p:cNvPicPr preferRelativeResize="0"/>
          <p:nvPr/>
        </p:nvPicPr>
        <p:blipFill rotWithShape="1">
          <a:blip r:embed="rId3">
            <a:alphaModFix amt="48000"/>
          </a:blip>
          <a:srcRect t="22247" b="25106"/>
          <a:stretch/>
        </p:blipFill>
        <p:spPr>
          <a:xfrm>
            <a:off x="2808825" y="2710715"/>
            <a:ext cx="1487200" cy="626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3"/>
          <p:cNvSpPr txBox="1"/>
          <p:nvPr/>
        </p:nvSpPr>
        <p:spPr>
          <a:xfrm>
            <a:off x="9618141" y="9426175"/>
            <a:ext cx="7655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Palavras-chave do Google, 2023</a:t>
            </a:r>
            <a:endParaRPr sz="180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A2E42191-B6AA-5BDF-03F2-D53C9B7409B7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4EA8C6D8-655E-F6AF-B6B6-9C1D2F52A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Macintosh PowerPoint</Application>
  <PresentationFormat>Personalizar</PresentationFormat>
  <Paragraphs>128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Calibri</vt:lpstr>
      <vt:lpstr>Lexend Deca</vt:lpstr>
      <vt:lpstr>Arial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BIANCA PINTO CARVALHO</cp:lastModifiedBy>
  <cp:revision>2</cp:revision>
  <dcterms:modified xsi:type="dcterms:W3CDTF">2023-03-27T13:54:06Z</dcterms:modified>
</cp:coreProperties>
</file>