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5" r:id="rId4"/>
    <p:sldId id="460" r:id="rId5"/>
    <p:sldId id="461" r:id="rId6"/>
    <p:sldId id="462" r:id="rId7"/>
    <p:sldId id="463" r:id="rId8"/>
    <p:sldId id="464" r:id="rId9"/>
    <p:sldId id="465" r:id="rId10"/>
    <p:sldId id="466" r:id="rId11"/>
    <p:sldId id="467" r:id="rId12"/>
    <p:sldId id="468" r:id="rId13"/>
    <p:sldId id="469" r:id="rId14"/>
    <p:sldId id="470" r:id="rId15"/>
    <p:sldId id="471" r:id="rId16"/>
    <p:sldId id="472" r:id="rId17"/>
    <p:sldId id="473" r:id="rId18"/>
    <p:sldId id="474" r:id="rId19"/>
    <p:sldId id="475" r:id="rId20"/>
    <p:sldId id="476" r:id="rId21"/>
    <p:sldId id="477" r:id="rId22"/>
    <p:sldId id="478" r:id="rId23"/>
    <p:sldId id="479" r:id="rId24"/>
    <p:sldId id="480" r:id="rId25"/>
    <p:sldId id="481" r:id="rId26"/>
    <p:sldId id="482" r:id="rId27"/>
    <p:sldId id="483" r:id="rId28"/>
    <p:sldId id="484" r:id="rId29"/>
    <p:sldId id="485" r:id="rId30"/>
    <p:sldId id="486" r:id="rId31"/>
    <p:sldId id="487" r:id="rId32"/>
    <p:sldId id="488" r:id="rId33"/>
    <p:sldId id="489" r:id="rId34"/>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11" autoAdjust="0"/>
    <p:restoredTop sz="94660"/>
  </p:normalViewPr>
  <p:slideViewPr>
    <p:cSldViewPr snapToGrid="0">
      <p:cViewPr varScale="1">
        <p:scale>
          <a:sx n="68" d="100"/>
          <a:sy n="68" d="100"/>
        </p:scale>
        <p:origin x="64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134B5C-AD40-4FE7-A6BE-BE7CEC4CF354}"/>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7D819B7C-9B0B-4D8A-9C87-149D32F043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90771D2E-3A68-4C71-9262-1BE580DE9A87}"/>
              </a:ext>
            </a:extLst>
          </p:cNvPr>
          <p:cNvSpPr>
            <a:spLocks noGrp="1"/>
          </p:cNvSpPr>
          <p:nvPr>
            <p:ph type="dt" sz="half" idx="10"/>
          </p:nvPr>
        </p:nvSpPr>
        <p:spPr/>
        <p:txBody>
          <a:bodyPr/>
          <a:lstStyle/>
          <a:p>
            <a:fld id="{4A5C2013-40B0-41EB-933D-A02E1651441F}" type="datetimeFigureOut">
              <a:rPr lang="pt-BR" smtClean="0"/>
              <a:t>29/06/2020</a:t>
            </a:fld>
            <a:endParaRPr lang="pt-BR"/>
          </a:p>
        </p:txBody>
      </p:sp>
      <p:sp>
        <p:nvSpPr>
          <p:cNvPr id="5" name="Espaço Reservado para Rodapé 4">
            <a:extLst>
              <a:ext uri="{FF2B5EF4-FFF2-40B4-BE49-F238E27FC236}">
                <a16:creationId xmlns:a16="http://schemas.microsoft.com/office/drawing/2014/main" id="{71167F99-CE52-4583-A0B8-1308110744D0}"/>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D87D603C-0E11-4A7D-B52C-B2D1A107AE4D}"/>
              </a:ext>
            </a:extLst>
          </p:cNvPr>
          <p:cNvSpPr>
            <a:spLocks noGrp="1"/>
          </p:cNvSpPr>
          <p:nvPr>
            <p:ph type="sldNum" sz="quarter" idx="12"/>
          </p:nvPr>
        </p:nvSpPr>
        <p:spPr/>
        <p:txBody>
          <a:bodyPr/>
          <a:lstStyle/>
          <a:p>
            <a:fld id="{763D509B-773C-449E-AE23-B05CAF72A530}" type="slidenum">
              <a:rPr lang="pt-BR" smtClean="0"/>
              <a:t>‹nº›</a:t>
            </a:fld>
            <a:endParaRPr lang="pt-BR"/>
          </a:p>
        </p:txBody>
      </p:sp>
    </p:spTree>
    <p:extLst>
      <p:ext uri="{BB962C8B-B14F-4D97-AF65-F5344CB8AC3E}">
        <p14:creationId xmlns:p14="http://schemas.microsoft.com/office/powerpoint/2010/main" val="3205506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1478C6-092A-4B4F-BA78-5283F2D64CA3}"/>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5C0D221B-CBFC-4CF3-A8B8-13E32F67AA09}"/>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A8CE4E16-BE1F-4BF1-8E41-3305B08F3FDF}"/>
              </a:ext>
            </a:extLst>
          </p:cNvPr>
          <p:cNvSpPr>
            <a:spLocks noGrp="1"/>
          </p:cNvSpPr>
          <p:nvPr>
            <p:ph type="dt" sz="half" idx="10"/>
          </p:nvPr>
        </p:nvSpPr>
        <p:spPr/>
        <p:txBody>
          <a:bodyPr/>
          <a:lstStyle/>
          <a:p>
            <a:fld id="{4A5C2013-40B0-41EB-933D-A02E1651441F}" type="datetimeFigureOut">
              <a:rPr lang="pt-BR" smtClean="0"/>
              <a:t>29/06/2020</a:t>
            </a:fld>
            <a:endParaRPr lang="pt-BR"/>
          </a:p>
        </p:txBody>
      </p:sp>
      <p:sp>
        <p:nvSpPr>
          <p:cNvPr id="5" name="Espaço Reservado para Rodapé 4">
            <a:extLst>
              <a:ext uri="{FF2B5EF4-FFF2-40B4-BE49-F238E27FC236}">
                <a16:creationId xmlns:a16="http://schemas.microsoft.com/office/drawing/2014/main" id="{AC168FCC-3525-446C-85E1-66976018EA06}"/>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33B6F8B1-2638-4791-BFEC-EF3779BE3341}"/>
              </a:ext>
            </a:extLst>
          </p:cNvPr>
          <p:cNvSpPr>
            <a:spLocks noGrp="1"/>
          </p:cNvSpPr>
          <p:nvPr>
            <p:ph type="sldNum" sz="quarter" idx="12"/>
          </p:nvPr>
        </p:nvSpPr>
        <p:spPr/>
        <p:txBody>
          <a:bodyPr/>
          <a:lstStyle/>
          <a:p>
            <a:fld id="{763D509B-773C-449E-AE23-B05CAF72A530}" type="slidenum">
              <a:rPr lang="pt-BR" smtClean="0"/>
              <a:t>‹nº›</a:t>
            </a:fld>
            <a:endParaRPr lang="pt-BR"/>
          </a:p>
        </p:txBody>
      </p:sp>
    </p:spTree>
    <p:extLst>
      <p:ext uri="{BB962C8B-B14F-4D97-AF65-F5344CB8AC3E}">
        <p14:creationId xmlns:p14="http://schemas.microsoft.com/office/powerpoint/2010/main" val="542914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2C6F780-2FE0-4A94-91C4-CF9966749D34}"/>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30F19589-2739-42E9-BBCD-BA0E050FD40A}"/>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D97F280A-B0BF-4779-BE08-AB8DD46340E7}"/>
              </a:ext>
            </a:extLst>
          </p:cNvPr>
          <p:cNvSpPr>
            <a:spLocks noGrp="1"/>
          </p:cNvSpPr>
          <p:nvPr>
            <p:ph type="dt" sz="half" idx="10"/>
          </p:nvPr>
        </p:nvSpPr>
        <p:spPr/>
        <p:txBody>
          <a:bodyPr/>
          <a:lstStyle/>
          <a:p>
            <a:fld id="{4A5C2013-40B0-41EB-933D-A02E1651441F}" type="datetimeFigureOut">
              <a:rPr lang="pt-BR" smtClean="0"/>
              <a:t>29/06/2020</a:t>
            </a:fld>
            <a:endParaRPr lang="pt-BR"/>
          </a:p>
        </p:txBody>
      </p:sp>
      <p:sp>
        <p:nvSpPr>
          <p:cNvPr id="5" name="Espaço Reservado para Rodapé 4">
            <a:extLst>
              <a:ext uri="{FF2B5EF4-FFF2-40B4-BE49-F238E27FC236}">
                <a16:creationId xmlns:a16="http://schemas.microsoft.com/office/drawing/2014/main" id="{181ABCC6-DCCD-4B50-926D-83CD901A72B9}"/>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BA50208E-5A73-4B58-903B-A2B42A105FDE}"/>
              </a:ext>
            </a:extLst>
          </p:cNvPr>
          <p:cNvSpPr>
            <a:spLocks noGrp="1"/>
          </p:cNvSpPr>
          <p:nvPr>
            <p:ph type="sldNum" sz="quarter" idx="12"/>
          </p:nvPr>
        </p:nvSpPr>
        <p:spPr/>
        <p:txBody>
          <a:bodyPr/>
          <a:lstStyle/>
          <a:p>
            <a:fld id="{763D509B-773C-449E-AE23-B05CAF72A530}" type="slidenum">
              <a:rPr lang="pt-BR" smtClean="0"/>
              <a:t>‹nº›</a:t>
            </a:fld>
            <a:endParaRPr lang="pt-BR"/>
          </a:p>
        </p:txBody>
      </p:sp>
    </p:spTree>
    <p:extLst>
      <p:ext uri="{BB962C8B-B14F-4D97-AF65-F5344CB8AC3E}">
        <p14:creationId xmlns:p14="http://schemas.microsoft.com/office/powerpoint/2010/main" val="3498523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ABD171-B042-4EC4-A789-0F18F0ABFC20}"/>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AA5051D1-9B48-4C78-AF6B-72A28223D71D}"/>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5B86D39-848B-4A68-A180-BB2F9D2EED65}"/>
              </a:ext>
            </a:extLst>
          </p:cNvPr>
          <p:cNvSpPr>
            <a:spLocks noGrp="1"/>
          </p:cNvSpPr>
          <p:nvPr>
            <p:ph type="dt" sz="half" idx="10"/>
          </p:nvPr>
        </p:nvSpPr>
        <p:spPr/>
        <p:txBody>
          <a:bodyPr/>
          <a:lstStyle/>
          <a:p>
            <a:fld id="{4A5C2013-40B0-41EB-933D-A02E1651441F}" type="datetimeFigureOut">
              <a:rPr lang="pt-BR" smtClean="0"/>
              <a:t>29/06/2020</a:t>
            </a:fld>
            <a:endParaRPr lang="pt-BR"/>
          </a:p>
        </p:txBody>
      </p:sp>
      <p:sp>
        <p:nvSpPr>
          <p:cNvPr id="5" name="Espaço Reservado para Rodapé 4">
            <a:extLst>
              <a:ext uri="{FF2B5EF4-FFF2-40B4-BE49-F238E27FC236}">
                <a16:creationId xmlns:a16="http://schemas.microsoft.com/office/drawing/2014/main" id="{94825B75-49C7-4210-A853-A7A04902D4E2}"/>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1DD31E4E-1CCC-4A3D-BC91-1972604DE2BF}"/>
              </a:ext>
            </a:extLst>
          </p:cNvPr>
          <p:cNvSpPr>
            <a:spLocks noGrp="1"/>
          </p:cNvSpPr>
          <p:nvPr>
            <p:ph type="sldNum" sz="quarter" idx="12"/>
          </p:nvPr>
        </p:nvSpPr>
        <p:spPr/>
        <p:txBody>
          <a:bodyPr/>
          <a:lstStyle/>
          <a:p>
            <a:fld id="{763D509B-773C-449E-AE23-B05CAF72A530}" type="slidenum">
              <a:rPr lang="pt-BR" smtClean="0"/>
              <a:t>‹nº›</a:t>
            </a:fld>
            <a:endParaRPr lang="pt-BR"/>
          </a:p>
        </p:txBody>
      </p:sp>
    </p:spTree>
    <p:extLst>
      <p:ext uri="{BB962C8B-B14F-4D97-AF65-F5344CB8AC3E}">
        <p14:creationId xmlns:p14="http://schemas.microsoft.com/office/powerpoint/2010/main" val="2408384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40A7A7-D9E9-4010-9207-CFEE7013D0F0}"/>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53A9364F-B1E3-45A8-93B1-554926C516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7BAB2CFA-90B5-4975-908E-5B85F4BFEE92}"/>
              </a:ext>
            </a:extLst>
          </p:cNvPr>
          <p:cNvSpPr>
            <a:spLocks noGrp="1"/>
          </p:cNvSpPr>
          <p:nvPr>
            <p:ph type="dt" sz="half" idx="10"/>
          </p:nvPr>
        </p:nvSpPr>
        <p:spPr/>
        <p:txBody>
          <a:bodyPr/>
          <a:lstStyle/>
          <a:p>
            <a:fld id="{4A5C2013-40B0-41EB-933D-A02E1651441F}" type="datetimeFigureOut">
              <a:rPr lang="pt-BR" smtClean="0"/>
              <a:t>29/06/2020</a:t>
            </a:fld>
            <a:endParaRPr lang="pt-BR"/>
          </a:p>
        </p:txBody>
      </p:sp>
      <p:sp>
        <p:nvSpPr>
          <p:cNvPr id="5" name="Espaço Reservado para Rodapé 4">
            <a:extLst>
              <a:ext uri="{FF2B5EF4-FFF2-40B4-BE49-F238E27FC236}">
                <a16:creationId xmlns:a16="http://schemas.microsoft.com/office/drawing/2014/main" id="{BBA8BDEC-74A7-4951-A780-DB47E61F6B31}"/>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3DCE7F1C-A068-450D-89C2-62A99BD12092}"/>
              </a:ext>
            </a:extLst>
          </p:cNvPr>
          <p:cNvSpPr>
            <a:spLocks noGrp="1"/>
          </p:cNvSpPr>
          <p:nvPr>
            <p:ph type="sldNum" sz="quarter" idx="12"/>
          </p:nvPr>
        </p:nvSpPr>
        <p:spPr/>
        <p:txBody>
          <a:bodyPr/>
          <a:lstStyle/>
          <a:p>
            <a:fld id="{763D509B-773C-449E-AE23-B05CAF72A530}" type="slidenum">
              <a:rPr lang="pt-BR" smtClean="0"/>
              <a:t>‹nº›</a:t>
            </a:fld>
            <a:endParaRPr lang="pt-BR"/>
          </a:p>
        </p:txBody>
      </p:sp>
    </p:spTree>
    <p:extLst>
      <p:ext uri="{BB962C8B-B14F-4D97-AF65-F5344CB8AC3E}">
        <p14:creationId xmlns:p14="http://schemas.microsoft.com/office/powerpoint/2010/main" val="505064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9FD5C8-7ED1-4549-A913-420F32CABB82}"/>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D34227E0-69F6-4FDC-84D5-3FA2CADC4341}"/>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8ED42926-4C46-4C12-83DA-2E4098C562B5}"/>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E3D2C3E5-2D6A-40D1-B23E-731A3FFC89E4}"/>
              </a:ext>
            </a:extLst>
          </p:cNvPr>
          <p:cNvSpPr>
            <a:spLocks noGrp="1"/>
          </p:cNvSpPr>
          <p:nvPr>
            <p:ph type="dt" sz="half" idx="10"/>
          </p:nvPr>
        </p:nvSpPr>
        <p:spPr/>
        <p:txBody>
          <a:bodyPr/>
          <a:lstStyle/>
          <a:p>
            <a:fld id="{4A5C2013-40B0-41EB-933D-A02E1651441F}" type="datetimeFigureOut">
              <a:rPr lang="pt-BR" smtClean="0"/>
              <a:t>29/06/2020</a:t>
            </a:fld>
            <a:endParaRPr lang="pt-BR"/>
          </a:p>
        </p:txBody>
      </p:sp>
      <p:sp>
        <p:nvSpPr>
          <p:cNvPr id="6" name="Espaço Reservado para Rodapé 5">
            <a:extLst>
              <a:ext uri="{FF2B5EF4-FFF2-40B4-BE49-F238E27FC236}">
                <a16:creationId xmlns:a16="http://schemas.microsoft.com/office/drawing/2014/main" id="{AD68E776-DF84-4E85-BC87-085C4A8C71ED}"/>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F1FFE9D0-B995-433B-A7EC-FE900E6BDB71}"/>
              </a:ext>
            </a:extLst>
          </p:cNvPr>
          <p:cNvSpPr>
            <a:spLocks noGrp="1"/>
          </p:cNvSpPr>
          <p:nvPr>
            <p:ph type="sldNum" sz="quarter" idx="12"/>
          </p:nvPr>
        </p:nvSpPr>
        <p:spPr/>
        <p:txBody>
          <a:bodyPr/>
          <a:lstStyle/>
          <a:p>
            <a:fld id="{763D509B-773C-449E-AE23-B05CAF72A530}" type="slidenum">
              <a:rPr lang="pt-BR" smtClean="0"/>
              <a:t>‹nº›</a:t>
            </a:fld>
            <a:endParaRPr lang="pt-BR"/>
          </a:p>
        </p:txBody>
      </p:sp>
    </p:spTree>
    <p:extLst>
      <p:ext uri="{BB962C8B-B14F-4D97-AF65-F5344CB8AC3E}">
        <p14:creationId xmlns:p14="http://schemas.microsoft.com/office/powerpoint/2010/main" val="988581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336B7F-C3DD-496F-9F07-805D61CAADC5}"/>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E70364A0-7062-48A2-A707-30CBD76772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9E49DF13-0433-4ABF-B90B-A4DD02159004}"/>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7E5457AC-CE25-405D-9DB6-FF5E633247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EF3375F2-076B-49BE-89F9-F6624D63D64B}"/>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96E6DCD5-AD39-471E-AF80-CDFACFD430EB}"/>
              </a:ext>
            </a:extLst>
          </p:cNvPr>
          <p:cNvSpPr>
            <a:spLocks noGrp="1"/>
          </p:cNvSpPr>
          <p:nvPr>
            <p:ph type="dt" sz="half" idx="10"/>
          </p:nvPr>
        </p:nvSpPr>
        <p:spPr/>
        <p:txBody>
          <a:bodyPr/>
          <a:lstStyle/>
          <a:p>
            <a:fld id="{4A5C2013-40B0-41EB-933D-A02E1651441F}" type="datetimeFigureOut">
              <a:rPr lang="pt-BR" smtClean="0"/>
              <a:t>29/06/2020</a:t>
            </a:fld>
            <a:endParaRPr lang="pt-BR"/>
          </a:p>
        </p:txBody>
      </p:sp>
      <p:sp>
        <p:nvSpPr>
          <p:cNvPr id="8" name="Espaço Reservado para Rodapé 7">
            <a:extLst>
              <a:ext uri="{FF2B5EF4-FFF2-40B4-BE49-F238E27FC236}">
                <a16:creationId xmlns:a16="http://schemas.microsoft.com/office/drawing/2014/main" id="{99B90A3A-2EB4-41BC-817D-CA909EFC19D1}"/>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B6D3E668-ADE9-41CC-BB3E-BB17AAEAAD40}"/>
              </a:ext>
            </a:extLst>
          </p:cNvPr>
          <p:cNvSpPr>
            <a:spLocks noGrp="1"/>
          </p:cNvSpPr>
          <p:nvPr>
            <p:ph type="sldNum" sz="quarter" idx="12"/>
          </p:nvPr>
        </p:nvSpPr>
        <p:spPr/>
        <p:txBody>
          <a:bodyPr/>
          <a:lstStyle/>
          <a:p>
            <a:fld id="{763D509B-773C-449E-AE23-B05CAF72A530}" type="slidenum">
              <a:rPr lang="pt-BR" smtClean="0"/>
              <a:t>‹nº›</a:t>
            </a:fld>
            <a:endParaRPr lang="pt-BR"/>
          </a:p>
        </p:txBody>
      </p:sp>
    </p:spTree>
    <p:extLst>
      <p:ext uri="{BB962C8B-B14F-4D97-AF65-F5344CB8AC3E}">
        <p14:creationId xmlns:p14="http://schemas.microsoft.com/office/powerpoint/2010/main" val="15213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59FD0C-6B44-405F-89C2-DC4E06D63475}"/>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19DC699F-48A1-4496-8BF0-1931F430C73E}"/>
              </a:ext>
            </a:extLst>
          </p:cNvPr>
          <p:cNvSpPr>
            <a:spLocks noGrp="1"/>
          </p:cNvSpPr>
          <p:nvPr>
            <p:ph type="dt" sz="half" idx="10"/>
          </p:nvPr>
        </p:nvSpPr>
        <p:spPr/>
        <p:txBody>
          <a:bodyPr/>
          <a:lstStyle/>
          <a:p>
            <a:fld id="{4A5C2013-40B0-41EB-933D-A02E1651441F}" type="datetimeFigureOut">
              <a:rPr lang="pt-BR" smtClean="0"/>
              <a:t>29/06/2020</a:t>
            </a:fld>
            <a:endParaRPr lang="pt-BR"/>
          </a:p>
        </p:txBody>
      </p:sp>
      <p:sp>
        <p:nvSpPr>
          <p:cNvPr id="4" name="Espaço Reservado para Rodapé 3">
            <a:extLst>
              <a:ext uri="{FF2B5EF4-FFF2-40B4-BE49-F238E27FC236}">
                <a16:creationId xmlns:a16="http://schemas.microsoft.com/office/drawing/2014/main" id="{44A10B88-3B34-4634-B25C-0A981FCDF2AE}"/>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50EB00A3-0C74-419B-A214-6BD08FAF4FB9}"/>
              </a:ext>
            </a:extLst>
          </p:cNvPr>
          <p:cNvSpPr>
            <a:spLocks noGrp="1"/>
          </p:cNvSpPr>
          <p:nvPr>
            <p:ph type="sldNum" sz="quarter" idx="12"/>
          </p:nvPr>
        </p:nvSpPr>
        <p:spPr/>
        <p:txBody>
          <a:bodyPr/>
          <a:lstStyle/>
          <a:p>
            <a:fld id="{763D509B-773C-449E-AE23-B05CAF72A530}" type="slidenum">
              <a:rPr lang="pt-BR" smtClean="0"/>
              <a:t>‹nº›</a:t>
            </a:fld>
            <a:endParaRPr lang="pt-BR"/>
          </a:p>
        </p:txBody>
      </p:sp>
    </p:spTree>
    <p:extLst>
      <p:ext uri="{BB962C8B-B14F-4D97-AF65-F5344CB8AC3E}">
        <p14:creationId xmlns:p14="http://schemas.microsoft.com/office/powerpoint/2010/main" val="3826353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6494F0F0-F858-4A71-894C-75AD619CA2CD}"/>
              </a:ext>
            </a:extLst>
          </p:cNvPr>
          <p:cNvSpPr>
            <a:spLocks noGrp="1"/>
          </p:cNvSpPr>
          <p:nvPr>
            <p:ph type="dt" sz="half" idx="10"/>
          </p:nvPr>
        </p:nvSpPr>
        <p:spPr/>
        <p:txBody>
          <a:bodyPr/>
          <a:lstStyle/>
          <a:p>
            <a:fld id="{4A5C2013-40B0-41EB-933D-A02E1651441F}" type="datetimeFigureOut">
              <a:rPr lang="pt-BR" smtClean="0"/>
              <a:t>29/06/2020</a:t>
            </a:fld>
            <a:endParaRPr lang="pt-BR"/>
          </a:p>
        </p:txBody>
      </p:sp>
      <p:sp>
        <p:nvSpPr>
          <p:cNvPr id="3" name="Espaço Reservado para Rodapé 2">
            <a:extLst>
              <a:ext uri="{FF2B5EF4-FFF2-40B4-BE49-F238E27FC236}">
                <a16:creationId xmlns:a16="http://schemas.microsoft.com/office/drawing/2014/main" id="{07C2B749-02B1-4654-8F11-6E7703E5E121}"/>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BD88B2DF-0DBE-4324-A832-C43F4FE01D5F}"/>
              </a:ext>
            </a:extLst>
          </p:cNvPr>
          <p:cNvSpPr>
            <a:spLocks noGrp="1"/>
          </p:cNvSpPr>
          <p:nvPr>
            <p:ph type="sldNum" sz="quarter" idx="12"/>
          </p:nvPr>
        </p:nvSpPr>
        <p:spPr/>
        <p:txBody>
          <a:bodyPr/>
          <a:lstStyle/>
          <a:p>
            <a:fld id="{763D509B-773C-449E-AE23-B05CAF72A530}" type="slidenum">
              <a:rPr lang="pt-BR" smtClean="0"/>
              <a:t>‹nº›</a:t>
            </a:fld>
            <a:endParaRPr lang="pt-BR"/>
          </a:p>
        </p:txBody>
      </p:sp>
    </p:spTree>
    <p:extLst>
      <p:ext uri="{BB962C8B-B14F-4D97-AF65-F5344CB8AC3E}">
        <p14:creationId xmlns:p14="http://schemas.microsoft.com/office/powerpoint/2010/main" val="1860065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DF4A28-BFBD-40CC-8D19-34C10F42DE0C}"/>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B6A9C2B8-23E2-4E01-BBE5-11401E00DC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92F3BC13-ADC8-4064-8BDE-83327299DF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945C507E-94B0-44E5-8581-B0B65862635A}"/>
              </a:ext>
            </a:extLst>
          </p:cNvPr>
          <p:cNvSpPr>
            <a:spLocks noGrp="1"/>
          </p:cNvSpPr>
          <p:nvPr>
            <p:ph type="dt" sz="half" idx="10"/>
          </p:nvPr>
        </p:nvSpPr>
        <p:spPr/>
        <p:txBody>
          <a:bodyPr/>
          <a:lstStyle/>
          <a:p>
            <a:fld id="{4A5C2013-40B0-41EB-933D-A02E1651441F}" type="datetimeFigureOut">
              <a:rPr lang="pt-BR" smtClean="0"/>
              <a:t>29/06/2020</a:t>
            </a:fld>
            <a:endParaRPr lang="pt-BR"/>
          </a:p>
        </p:txBody>
      </p:sp>
      <p:sp>
        <p:nvSpPr>
          <p:cNvPr id="6" name="Espaço Reservado para Rodapé 5">
            <a:extLst>
              <a:ext uri="{FF2B5EF4-FFF2-40B4-BE49-F238E27FC236}">
                <a16:creationId xmlns:a16="http://schemas.microsoft.com/office/drawing/2014/main" id="{AAA10D56-0748-4A4C-9207-B690C4E9CDEE}"/>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F8CB2BC1-99EE-439B-80AD-39A48A975FBC}"/>
              </a:ext>
            </a:extLst>
          </p:cNvPr>
          <p:cNvSpPr>
            <a:spLocks noGrp="1"/>
          </p:cNvSpPr>
          <p:nvPr>
            <p:ph type="sldNum" sz="quarter" idx="12"/>
          </p:nvPr>
        </p:nvSpPr>
        <p:spPr/>
        <p:txBody>
          <a:bodyPr/>
          <a:lstStyle/>
          <a:p>
            <a:fld id="{763D509B-773C-449E-AE23-B05CAF72A530}" type="slidenum">
              <a:rPr lang="pt-BR" smtClean="0"/>
              <a:t>‹nº›</a:t>
            </a:fld>
            <a:endParaRPr lang="pt-BR"/>
          </a:p>
        </p:txBody>
      </p:sp>
    </p:spTree>
    <p:extLst>
      <p:ext uri="{BB962C8B-B14F-4D97-AF65-F5344CB8AC3E}">
        <p14:creationId xmlns:p14="http://schemas.microsoft.com/office/powerpoint/2010/main" val="2286304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B521F7-E1E4-4140-9011-6933182B7A1A}"/>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37E28A64-4903-4E23-ACCD-D1502E0032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9ABD1AEB-53A0-45D8-BFCA-384940D0C6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076BA664-3CB3-4335-BBCA-2AE43EF283F3}"/>
              </a:ext>
            </a:extLst>
          </p:cNvPr>
          <p:cNvSpPr>
            <a:spLocks noGrp="1"/>
          </p:cNvSpPr>
          <p:nvPr>
            <p:ph type="dt" sz="half" idx="10"/>
          </p:nvPr>
        </p:nvSpPr>
        <p:spPr/>
        <p:txBody>
          <a:bodyPr/>
          <a:lstStyle/>
          <a:p>
            <a:fld id="{4A5C2013-40B0-41EB-933D-A02E1651441F}" type="datetimeFigureOut">
              <a:rPr lang="pt-BR" smtClean="0"/>
              <a:t>29/06/2020</a:t>
            </a:fld>
            <a:endParaRPr lang="pt-BR"/>
          </a:p>
        </p:txBody>
      </p:sp>
      <p:sp>
        <p:nvSpPr>
          <p:cNvPr id="6" name="Espaço Reservado para Rodapé 5">
            <a:extLst>
              <a:ext uri="{FF2B5EF4-FFF2-40B4-BE49-F238E27FC236}">
                <a16:creationId xmlns:a16="http://schemas.microsoft.com/office/drawing/2014/main" id="{C3FE12B4-57AC-49B8-B997-8E68030F3EB2}"/>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32483319-303D-46DB-96E5-9BA08890ABFC}"/>
              </a:ext>
            </a:extLst>
          </p:cNvPr>
          <p:cNvSpPr>
            <a:spLocks noGrp="1"/>
          </p:cNvSpPr>
          <p:nvPr>
            <p:ph type="sldNum" sz="quarter" idx="12"/>
          </p:nvPr>
        </p:nvSpPr>
        <p:spPr/>
        <p:txBody>
          <a:bodyPr/>
          <a:lstStyle/>
          <a:p>
            <a:fld id="{763D509B-773C-449E-AE23-B05CAF72A530}" type="slidenum">
              <a:rPr lang="pt-BR" smtClean="0"/>
              <a:t>‹nº›</a:t>
            </a:fld>
            <a:endParaRPr lang="pt-BR"/>
          </a:p>
        </p:txBody>
      </p:sp>
    </p:spTree>
    <p:extLst>
      <p:ext uri="{BB962C8B-B14F-4D97-AF65-F5344CB8AC3E}">
        <p14:creationId xmlns:p14="http://schemas.microsoft.com/office/powerpoint/2010/main" val="3282513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45FD849A-3248-4C79-92CD-3E938D4B4C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F76A2692-0232-4BBA-978E-038AD554F1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E12F8781-853D-45B3-92C0-C4333A206C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5C2013-40B0-41EB-933D-A02E1651441F}" type="datetimeFigureOut">
              <a:rPr lang="pt-BR" smtClean="0"/>
              <a:t>29/06/2020</a:t>
            </a:fld>
            <a:endParaRPr lang="pt-BR"/>
          </a:p>
        </p:txBody>
      </p:sp>
      <p:sp>
        <p:nvSpPr>
          <p:cNvPr id="5" name="Espaço Reservado para Rodapé 4">
            <a:extLst>
              <a:ext uri="{FF2B5EF4-FFF2-40B4-BE49-F238E27FC236}">
                <a16:creationId xmlns:a16="http://schemas.microsoft.com/office/drawing/2014/main" id="{3EDFD076-52D7-4344-A98C-3CC7C951D4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856DD8C1-7DFF-4AE8-9CA6-3234315613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3D509B-773C-449E-AE23-B05CAF72A530}" type="slidenum">
              <a:rPr lang="pt-BR" smtClean="0"/>
              <a:t>‹nº›</a:t>
            </a:fld>
            <a:endParaRPr lang="pt-BR"/>
          </a:p>
        </p:txBody>
      </p:sp>
    </p:spTree>
    <p:extLst>
      <p:ext uri="{BB962C8B-B14F-4D97-AF65-F5344CB8AC3E}">
        <p14:creationId xmlns:p14="http://schemas.microsoft.com/office/powerpoint/2010/main" val="16455771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795DE076-1D33-49C3-B8E7-7C35D9F79F04}"/>
              </a:ext>
            </a:extLst>
          </p:cNvPr>
          <p:cNvSpPr txBox="1"/>
          <p:nvPr/>
        </p:nvSpPr>
        <p:spPr>
          <a:xfrm>
            <a:off x="5309099" y="3718375"/>
            <a:ext cx="1561646" cy="477054"/>
          </a:xfrm>
          <a:prstGeom prst="rect">
            <a:avLst/>
          </a:prstGeom>
          <a:noFill/>
        </p:spPr>
        <p:txBody>
          <a:bodyPr wrap="none" rtlCol="0">
            <a:spAutoFit/>
          </a:bodyPr>
          <a:lstStyle/>
          <a:p>
            <a:pPr algn="ctr"/>
            <a:r>
              <a:rPr lang="pt-BR" sz="25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Vídeo 6.1</a:t>
            </a:r>
          </a:p>
        </p:txBody>
      </p:sp>
      <p:sp>
        <p:nvSpPr>
          <p:cNvPr id="7" name="CaixaDeTexto 6">
            <a:extLst>
              <a:ext uri="{FF2B5EF4-FFF2-40B4-BE49-F238E27FC236}">
                <a16:creationId xmlns:a16="http://schemas.microsoft.com/office/drawing/2014/main" id="{E0BDD67A-2B4D-4300-9CAA-4B9C2B5F7A34}"/>
              </a:ext>
            </a:extLst>
          </p:cNvPr>
          <p:cNvSpPr txBox="1"/>
          <p:nvPr/>
        </p:nvSpPr>
        <p:spPr>
          <a:xfrm>
            <a:off x="5363602" y="3032918"/>
            <a:ext cx="1452642" cy="584775"/>
          </a:xfrm>
          <a:prstGeom prst="rect">
            <a:avLst/>
          </a:prstGeom>
          <a:noFill/>
        </p:spPr>
        <p:txBody>
          <a:bodyPr wrap="none" rtlCol="0">
            <a:spAutoFit/>
          </a:bodyPr>
          <a:lstStyle/>
          <a:p>
            <a:pPr algn="ctr"/>
            <a:r>
              <a:rPr lang="pt-BR" sz="3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Aula 6</a:t>
            </a:r>
            <a:endParaRPr lang="pt-BR" sz="32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1366998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871244" y="1254645"/>
            <a:ext cx="443743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INVESTIMENTO</a:t>
            </a:r>
          </a:p>
        </p:txBody>
      </p:sp>
      <p:cxnSp>
        <p:nvCxnSpPr>
          <p:cNvPr id="6" name="Conector reto 5">
            <a:extLst>
              <a:ext uri="{FF2B5EF4-FFF2-40B4-BE49-F238E27FC236}">
                <a16:creationId xmlns:a16="http://schemas.microsoft.com/office/drawing/2014/main" id="{4A55B2FE-1642-4C71-A5D7-F202D4DD1160}"/>
              </a:ext>
            </a:extLst>
          </p:cNvPr>
          <p:cNvCxnSpPr>
            <a:cxnSpLocks/>
          </p:cNvCxnSpPr>
          <p:nvPr/>
        </p:nvCxnSpPr>
        <p:spPr>
          <a:xfrm>
            <a:off x="2004034" y="2571069"/>
            <a:ext cx="0" cy="3032286"/>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7" name="CaixaDeTexto 6">
            <a:extLst>
              <a:ext uri="{FF2B5EF4-FFF2-40B4-BE49-F238E27FC236}">
                <a16:creationId xmlns:a16="http://schemas.microsoft.com/office/drawing/2014/main" id="{B20963AC-F0F8-4959-8231-80A7CF8C212C}"/>
              </a:ext>
            </a:extLst>
          </p:cNvPr>
          <p:cNvSpPr txBox="1"/>
          <p:nvPr/>
        </p:nvSpPr>
        <p:spPr>
          <a:xfrm>
            <a:off x="2140425" y="2487694"/>
            <a:ext cx="8549565" cy="3115661"/>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Um fundo é organizado sob a forma de condomínio e seu patrimônio é dividido em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cotas</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cujo valor é calculado diariamente por meio da divisão do Patrimônio Líquido pelo número de cotas do fundo;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Patrimônio Líquido é calculado pela soma do valor de todos os títulos e do valor em caixa, menos as obrigações do fundo, inclusive aquelas relativas a sua administração;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As cotas são frações do valor do patrimônio do fundo.</a:t>
            </a:r>
          </a:p>
        </p:txBody>
      </p:sp>
    </p:spTree>
    <p:extLst>
      <p:ext uri="{BB962C8B-B14F-4D97-AF65-F5344CB8AC3E}">
        <p14:creationId xmlns:p14="http://schemas.microsoft.com/office/powerpoint/2010/main" val="191626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871244" y="1254645"/>
            <a:ext cx="443743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INVESTIMENTO</a:t>
            </a:r>
          </a:p>
        </p:txBody>
      </p:sp>
      <p:cxnSp>
        <p:nvCxnSpPr>
          <p:cNvPr id="6" name="Conector reto 5">
            <a:extLst>
              <a:ext uri="{FF2B5EF4-FFF2-40B4-BE49-F238E27FC236}">
                <a16:creationId xmlns:a16="http://schemas.microsoft.com/office/drawing/2014/main" id="{4A55B2FE-1642-4C71-A5D7-F202D4DD1160}"/>
              </a:ext>
            </a:extLst>
          </p:cNvPr>
          <p:cNvCxnSpPr>
            <a:cxnSpLocks/>
          </p:cNvCxnSpPr>
          <p:nvPr/>
        </p:nvCxnSpPr>
        <p:spPr>
          <a:xfrm>
            <a:off x="2004034" y="2712472"/>
            <a:ext cx="0" cy="2593705"/>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7" name="CaixaDeTexto 6">
            <a:extLst>
              <a:ext uri="{FF2B5EF4-FFF2-40B4-BE49-F238E27FC236}">
                <a16:creationId xmlns:a16="http://schemas.microsoft.com/office/drawing/2014/main" id="{B20963AC-F0F8-4959-8231-80A7CF8C212C}"/>
              </a:ext>
            </a:extLst>
          </p:cNvPr>
          <p:cNvSpPr txBox="1"/>
          <p:nvPr/>
        </p:nvSpPr>
        <p:spPr>
          <a:xfrm>
            <a:off x="2140426" y="2629097"/>
            <a:ext cx="8285620" cy="2677080"/>
          </a:xfrm>
          <a:prstGeom prst="rect">
            <a:avLst/>
          </a:prstGeom>
          <a:noFill/>
        </p:spPr>
        <p:txBody>
          <a:bodyPr wrap="square" rtlCol="0">
            <a:spAutoFit/>
          </a:bodyPr>
          <a:lstStyle/>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Nos fundos abertos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permitida a entrada de novos cotistas ou o aumento da participação dos antigos por meio de novos investimentos, assim como é permitida a saída de cotistas, por meio de resgates de cotas, isto é, mediante a venda de ativos do fundo para a entrega do valor correspondente ao cotista que efetuou o resgate, total ou parcial, de suas cotas.</a:t>
            </a:r>
          </a:p>
        </p:txBody>
      </p:sp>
    </p:spTree>
    <p:extLst>
      <p:ext uri="{BB962C8B-B14F-4D97-AF65-F5344CB8AC3E}">
        <p14:creationId xmlns:p14="http://schemas.microsoft.com/office/powerpoint/2010/main" val="3943334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894490" y="1254645"/>
            <a:ext cx="4390947"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PARTICIPANTES DO FUNDO</a:t>
            </a:r>
          </a:p>
        </p:txBody>
      </p:sp>
      <p:cxnSp>
        <p:nvCxnSpPr>
          <p:cNvPr id="6" name="Conector reto 5">
            <a:extLst>
              <a:ext uri="{FF2B5EF4-FFF2-40B4-BE49-F238E27FC236}">
                <a16:creationId xmlns:a16="http://schemas.microsoft.com/office/drawing/2014/main" id="{4A55B2FE-1642-4C71-A5D7-F202D4DD1160}"/>
              </a:ext>
            </a:extLst>
          </p:cNvPr>
          <p:cNvCxnSpPr>
            <a:cxnSpLocks/>
          </p:cNvCxnSpPr>
          <p:nvPr/>
        </p:nvCxnSpPr>
        <p:spPr>
          <a:xfrm>
            <a:off x="2004034" y="2948142"/>
            <a:ext cx="0" cy="1716541"/>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7" name="CaixaDeTexto 6">
            <a:extLst>
              <a:ext uri="{FF2B5EF4-FFF2-40B4-BE49-F238E27FC236}">
                <a16:creationId xmlns:a16="http://schemas.microsoft.com/office/drawing/2014/main" id="{B20963AC-F0F8-4959-8231-80A7CF8C212C}"/>
              </a:ext>
            </a:extLst>
          </p:cNvPr>
          <p:cNvSpPr txBox="1"/>
          <p:nvPr/>
        </p:nvSpPr>
        <p:spPr>
          <a:xfrm>
            <a:off x="2140426" y="2817632"/>
            <a:ext cx="8285620" cy="1799916"/>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Administrador;</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Gestor;</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Custodiante;</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Distribuidor.</a:t>
            </a:r>
          </a:p>
        </p:txBody>
      </p:sp>
    </p:spTree>
    <p:extLst>
      <p:ext uri="{BB962C8B-B14F-4D97-AF65-F5344CB8AC3E}">
        <p14:creationId xmlns:p14="http://schemas.microsoft.com/office/powerpoint/2010/main" val="3504363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973841" y="1254645"/>
            <a:ext cx="4232249"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DOCUMENTOS DO FUNDO</a:t>
            </a:r>
          </a:p>
        </p:txBody>
      </p:sp>
      <p:cxnSp>
        <p:nvCxnSpPr>
          <p:cNvPr id="6" name="Conector reto 5">
            <a:extLst>
              <a:ext uri="{FF2B5EF4-FFF2-40B4-BE49-F238E27FC236}">
                <a16:creationId xmlns:a16="http://schemas.microsoft.com/office/drawing/2014/main" id="{4A55B2FE-1642-4C71-A5D7-F202D4DD1160}"/>
              </a:ext>
            </a:extLst>
          </p:cNvPr>
          <p:cNvCxnSpPr>
            <a:cxnSpLocks/>
          </p:cNvCxnSpPr>
          <p:nvPr/>
        </p:nvCxnSpPr>
        <p:spPr>
          <a:xfrm>
            <a:off x="2004034" y="2816167"/>
            <a:ext cx="0" cy="2107988"/>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7" name="CaixaDeTexto 6">
            <a:extLst>
              <a:ext uri="{FF2B5EF4-FFF2-40B4-BE49-F238E27FC236}">
                <a16:creationId xmlns:a16="http://schemas.microsoft.com/office/drawing/2014/main" id="{B20963AC-F0F8-4959-8231-80A7CF8C212C}"/>
              </a:ext>
            </a:extLst>
          </p:cNvPr>
          <p:cNvSpPr txBox="1"/>
          <p:nvPr/>
        </p:nvSpPr>
        <p:spPr>
          <a:xfrm>
            <a:off x="2140426" y="2685657"/>
            <a:ext cx="8285620" cy="2238498"/>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Termo;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Regulamento;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Formulário de informações complementares;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Lâmina de informações essenciais;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Divulgação de rentabilidade.</a:t>
            </a:r>
          </a:p>
        </p:txBody>
      </p:sp>
    </p:spTree>
    <p:extLst>
      <p:ext uri="{BB962C8B-B14F-4D97-AF65-F5344CB8AC3E}">
        <p14:creationId xmlns:p14="http://schemas.microsoft.com/office/powerpoint/2010/main" val="1748477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728587" y="1254645"/>
            <a:ext cx="4722768"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POLÍTICA DE INVESTIMENTOS</a:t>
            </a:r>
          </a:p>
        </p:txBody>
      </p:sp>
      <p:cxnSp>
        <p:nvCxnSpPr>
          <p:cNvPr id="6" name="Conector reto 5">
            <a:extLst>
              <a:ext uri="{FF2B5EF4-FFF2-40B4-BE49-F238E27FC236}">
                <a16:creationId xmlns:a16="http://schemas.microsoft.com/office/drawing/2014/main" id="{4A55B2FE-1642-4C71-A5D7-F202D4DD1160}"/>
              </a:ext>
            </a:extLst>
          </p:cNvPr>
          <p:cNvCxnSpPr>
            <a:cxnSpLocks/>
          </p:cNvCxnSpPr>
          <p:nvPr/>
        </p:nvCxnSpPr>
        <p:spPr>
          <a:xfrm>
            <a:off x="2004034" y="2636757"/>
            <a:ext cx="0" cy="2869281"/>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7" name="CaixaDeTexto 6">
            <a:extLst>
              <a:ext uri="{FF2B5EF4-FFF2-40B4-BE49-F238E27FC236}">
                <a16:creationId xmlns:a16="http://schemas.microsoft.com/office/drawing/2014/main" id="{B20963AC-F0F8-4959-8231-80A7CF8C212C}"/>
              </a:ext>
            </a:extLst>
          </p:cNvPr>
          <p:cNvSpPr txBox="1"/>
          <p:nvPr/>
        </p:nvSpPr>
        <p:spPr>
          <a:xfrm>
            <a:off x="2140426" y="2506247"/>
            <a:ext cx="8285620" cy="922753"/>
          </a:xfrm>
          <a:prstGeom prst="rect">
            <a:avLst/>
          </a:prstGeom>
          <a:noFill/>
        </p:spPr>
        <p:txBody>
          <a:bodyPr wrap="square" rtlCol="0">
            <a:spAutoFit/>
          </a:bodyPr>
          <a:lstStyle/>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Ativo:</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Visa superar o benchmark.</a:t>
            </a:r>
          </a:p>
        </p:txBody>
      </p:sp>
      <p:sp>
        <p:nvSpPr>
          <p:cNvPr id="5" name="CaixaDeTexto 4">
            <a:extLst>
              <a:ext uri="{FF2B5EF4-FFF2-40B4-BE49-F238E27FC236}">
                <a16:creationId xmlns:a16="http://schemas.microsoft.com/office/drawing/2014/main" id="{2981A431-45DD-4170-ACD9-CE21FF172EAE}"/>
              </a:ext>
            </a:extLst>
          </p:cNvPr>
          <p:cNvSpPr txBox="1"/>
          <p:nvPr/>
        </p:nvSpPr>
        <p:spPr>
          <a:xfrm>
            <a:off x="2140426" y="3544766"/>
            <a:ext cx="8285620" cy="922753"/>
          </a:xfrm>
          <a:prstGeom prst="rect">
            <a:avLst/>
          </a:prstGeom>
          <a:noFill/>
        </p:spPr>
        <p:txBody>
          <a:bodyPr wrap="square" rtlCol="0">
            <a:spAutoFit/>
          </a:bodyPr>
          <a:lstStyle/>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Passivo:</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Acompanhar o benchmark.</a:t>
            </a:r>
          </a:p>
        </p:txBody>
      </p:sp>
      <p:sp>
        <p:nvSpPr>
          <p:cNvPr id="8" name="CaixaDeTexto 7">
            <a:extLst>
              <a:ext uri="{FF2B5EF4-FFF2-40B4-BE49-F238E27FC236}">
                <a16:creationId xmlns:a16="http://schemas.microsoft.com/office/drawing/2014/main" id="{0CED04B1-8623-4C7D-8763-11DCEE50EC8E}"/>
              </a:ext>
            </a:extLst>
          </p:cNvPr>
          <p:cNvSpPr txBox="1"/>
          <p:nvPr/>
        </p:nvSpPr>
        <p:spPr>
          <a:xfrm>
            <a:off x="2140426" y="4583285"/>
            <a:ext cx="8285620" cy="922753"/>
          </a:xfrm>
          <a:prstGeom prst="rect">
            <a:avLst/>
          </a:prstGeom>
          <a:noFill/>
        </p:spPr>
        <p:txBody>
          <a:bodyPr wrap="square" rtlCol="0">
            <a:spAutoFit/>
          </a:bodyPr>
          <a:lstStyle/>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Alavancado:</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Visa obter maiores ganhos comprometendo seu patrimônio.</a:t>
            </a:r>
          </a:p>
        </p:txBody>
      </p:sp>
    </p:spTree>
    <p:extLst>
      <p:ext uri="{BB962C8B-B14F-4D97-AF65-F5344CB8AC3E}">
        <p14:creationId xmlns:p14="http://schemas.microsoft.com/office/powerpoint/2010/main" val="4147900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91008FBD-3AEE-472A-B645-EDEA43214921}"/>
              </a:ext>
            </a:extLst>
          </p:cNvPr>
          <p:cNvSpPr txBox="1"/>
          <p:nvPr/>
        </p:nvSpPr>
        <p:spPr>
          <a:xfrm>
            <a:off x="5278643" y="3360155"/>
            <a:ext cx="1622560" cy="477054"/>
          </a:xfrm>
          <a:prstGeom prst="rect">
            <a:avLst/>
          </a:prstGeom>
          <a:noFill/>
        </p:spPr>
        <p:txBody>
          <a:bodyPr wrap="none" rtlCol="0">
            <a:spAutoFit/>
          </a:bodyPr>
          <a:lstStyle/>
          <a:p>
            <a:pPr algn="ctr"/>
            <a:r>
              <a:rPr lang="pt-BR" sz="25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Vídeo 6.2</a:t>
            </a:r>
          </a:p>
        </p:txBody>
      </p:sp>
    </p:spTree>
    <p:extLst>
      <p:ext uri="{BB962C8B-B14F-4D97-AF65-F5344CB8AC3E}">
        <p14:creationId xmlns:p14="http://schemas.microsoft.com/office/powerpoint/2010/main" val="33080343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2650562" y="1254645"/>
            <a:ext cx="687880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CÓDIGO ANBIMA DE GESTÃO DE TERCEIROS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6" name="Conector reto 5">
            <a:extLst>
              <a:ext uri="{FF2B5EF4-FFF2-40B4-BE49-F238E27FC236}">
                <a16:creationId xmlns:a16="http://schemas.microsoft.com/office/drawing/2014/main" id="{4A55B2FE-1642-4C71-A5D7-F202D4DD1160}"/>
              </a:ext>
            </a:extLst>
          </p:cNvPr>
          <p:cNvCxnSpPr>
            <a:cxnSpLocks/>
          </p:cNvCxnSpPr>
          <p:nvPr/>
        </p:nvCxnSpPr>
        <p:spPr>
          <a:xfrm>
            <a:off x="2004034" y="2099730"/>
            <a:ext cx="0" cy="4300896"/>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7" name="CaixaDeTexto 6">
            <a:extLst>
              <a:ext uri="{FF2B5EF4-FFF2-40B4-BE49-F238E27FC236}">
                <a16:creationId xmlns:a16="http://schemas.microsoft.com/office/drawing/2014/main" id="{B20963AC-F0F8-4959-8231-80A7CF8C212C}"/>
              </a:ext>
            </a:extLst>
          </p:cNvPr>
          <p:cNvSpPr txBox="1"/>
          <p:nvPr/>
        </p:nvSpPr>
        <p:spPr>
          <a:xfrm>
            <a:off x="2140426" y="1969220"/>
            <a:ext cx="8285620" cy="4431406"/>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Estabelecer princípios e regras para distribuição de produtos de investimento, visando: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Manutenção dos </a:t>
            </a:r>
            <a:r>
              <a:rPr lang="pt-BR" sz="1900" dirty="0" err="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elavos</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padrões éticos e a consagração da institucionalização de práticas equitativas no mercado financeiro e de capitais;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Evitar a concorrência desleal;</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Proceder com a padronização de seus métodos;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Maior transparência com as informações em especial com as instituições participantes;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Promover melhores práticas de mercado.</a:t>
            </a:r>
          </a:p>
        </p:txBody>
      </p:sp>
    </p:spTree>
    <p:extLst>
      <p:ext uri="{BB962C8B-B14F-4D97-AF65-F5344CB8AC3E}">
        <p14:creationId xmlns:p14="http://schemas.microsoft.com/office/powerpoint/2010/main" val="3877679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2650562" y="1254645"/>
            <a:ext cx="687880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CÓDIGO ANBIMA DE GESTÃO DE TERCEIROS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6" name="Conector reto 5">
            <a:extLst>
              <a:ext uri="{FF2B5EF4-FFF2-40B4-BE49-F238E27FC236}">
                <a16:creationId xmlns:a16="http://schemas.microsoft.com/office/drawing/2014/main" id="{4A55B2FE-1642-4C71-A5D7-F202D4DD1160}"/>
              </a:ext>
            </a:extLst>
          </p:cNvPr>
          <p:cNvCxnSpPr>
            <a:cxnSpLocks/>
          </p:cNvCxnSpPr>
          <p:nvPr/>
        </p:nvCxnSpPr>
        <p:spPr>
          <a:xfrm>
            <a:off x="2004034" y="3023557"/>
            <a:ext cx="0" cy="1669406"/>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7" name="CaixaDeTexto 6">
            <a:extLst>
              <a:ext uri="{FF2B5EF4-FFF2-40B4-BE49-F238E27FC236}">
                <a16:creationId xmlns:a16="http://schemas.microsoft.com/office/drawing/2014/main" id="{B20963AC-F0F8-4959-8231-80A7CF8C212C}"/>
              </a:ext>
            </a:extLst>
          </p:cNvPr>
          <p:cNvSpPr txBox="1"/>
          <p:nvPr/>
        </p:nvSpPr>
        <p:spPr>
          <a:xfrm>
            <a:off x="2140426" y="2893047"/>
            <a:ext cx="8285620" cy="1799916"/>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Estão dispensados: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Clubes de investimentos;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FIP – Fundos de Investimentos em Participação;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exclusivos.</a:t>
            </a:r>
          </a:p>
        </p:txBody>
      </p:sp>
    </p:spTree>
    <p:extLst>
      <p:ext uri="{BB962C8B-B14F-4D97-AF65-F5344CB8AC3E}">
        <p14:creationId xmlns:p14="http://schemas.microsoft.com/office/powerpoint/2010/main" val="154349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2650562" y="1254645"/>
            <a:ext cx="687880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CÓDIGO ANBIMA DE GESTÃO DE TERCEIROS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6" name="Conector reto 5">
            <a:extLst>
              <a:ext uri="{FF2B5EF4-FFF2-40B4-BE49-F238E27FC236}">
                <a16:creationId xmlns:a16="http://schemas.microsoft.com/office/drawing/2014/main" id="{4A55B2FE-1642-4C71-A5D7-F202D4DD1160}"/>
              </a:ext>
            </a:extLst>
          </p:cNvPr>
          <p:cNvCxnSpPr>
            <a:cxnSpLocks/>
          </p:cNvCxnSpPr>
          <p:nvPr/>
        </p:nvCxnSpPr>
        <p:spPr>
          <a:xfrm>
            <a:off x="2004034" y="2980419"/>
            <a:ext cx="0" cy="2153578"/>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7" name="CaixaDeTexto 6">
            <a:extLst>
              <a:ext uri="{FF2B5EF4-FFF2-40B4-BE49-F238E27FC236}">
                <a16:creationId xmlns:a16="http://schemas.microsoft.com/office/drawing/2014/main" id="{B20963AC-F0F8-4959-8231-80A7CF8C212C}"/>
              </a:ext>
            </a:extLst>
          </p:cNvPr>
          <p:cNvSpPr txBox="1"/>
          <p:nvPr/>
        </p:nvSpPr>
        <p:spPr>
          <a:xfrm>
            <a:off x="2140426" y="2849909"/>
            <a:ext cx="8285620" cy="1361335"/>
          </a:xfrm>
          <a:prstGeom prst="rect">
            <a:avLst/>
          </a:prstGeom>
          <a:noFill/>
        </p:spPr>
        <p:txBody>
          <a:bodyPr wrap="square" rtlCol="0">
            <a:spAutoFit/>
          </a:bodyPr>
          <a:lstStyle/>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Chinese Wall:</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Segregação das atividades entre gestão de recursos de terceiros com demais atividades da instituição;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evitar conflito de interesses</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t>
            </a:r>
          </a:p>
        </p:txBody>
      </p:sp>
      <p:sp>
        <p:nvSpPr>
          <p:cNvPr id="5" name="CaixaDeTexto 4">
            <a:extLst>
              <a:ext uri="{FF2B5EF4-FFF2-40B4-BE49-F238E27FC236}">
                <a16:creationId xmlns:a16="http://schemas.microsoft.com/office/drawing/2014/main" id="{9C15CCAF-831A-496F-BE0B-76A5AADF3842}"/>
              </a:ext>
            </a:extLst>
          </p:cNvPr>
          <p:cNvSpPr txBox="1"/>
          <p:nvPr/>
        </p:nvSpPr>
        <p:spPr>
          <a:xfrm>
            <a:off x="2140425" y="4211244"/>
            <a:ext cx="9143451" cy="922753"/>
          </a:xfrm>
          <a:prstGeom prst="rect">
            <a:avLst/>
          </a:prstGeom>
          <a:noFill/>
        </p:spPr>
        <p:txBody>
          <a:bodyPr wrap="square" rtlCol="0">
            <a:spAutoFit/>
          </a:bodyPr>
          <a:lstStyle/>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Selo ANBIMA:</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Responsabilidade do participante pelo cumprimento das normas e regras.</a:t>
            </a:r>
          </a:p>
        </p:txBody>
      </p:sp>
    </p:spTree>
    <p:extLst>
      <p:ext uri="{BB962C8B-B14F-4D97-AF65-F5344CB8AC3E}">
        <p14:creationId xmlns:p14="http://schemas.microsoft.com/office/powerpoint/2010/main" val="1904115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4493214" y="1254645"/>
            <a:ext cx="3193503"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ASSEMBLEIA GERAL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6" name="Conector reto 5">
            <a:extLst>
              <a:ext uri="{FF2B5EF4-FFF2-40B4-BE49-F238E27FC236}">
                <a16:creationId xmlns:a16="http://schemas.microsoft.com/office/drawing/2014/main" id="{4A55B2FE-1642-4C71-A5D7-F202D4DD1160}"/>
              </a:ext>
            </a:extLst>
          </p:cNvPr>
          <p:cNvCxnSpPr>
            <a:cxnSpLocks/>
          </p:cNvCxnSpPr>
          <p:nvPr/>
        </p:nvCxnSpPr>
        <p:spPr>
          <a:xfrm>
            <a:off x="2004034" y="2301688"/>
            <a:ext cx="0" cy="3750320"/>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7" name="CaixaDeTexto 6">
            <a:extLst>
              <a:ext uri="{FF2B5EF4-FFF2-40B4-BE49-F238E27FC236}">
                <a16:creationId xmlns:a16="http://schemas.microsoft.com/office/drawing/2014/main" id="{B20963AC-F0F8-4959-8231-80A7CF8C212C}"/>
              </a:ext>
            </a:extLst>
          </p:cNvPr>
          <p:cNvSpPr txBox="1"/>
          <p:nvPr/>
        </p:nvSpPr>
        <p:spPr>
          <a:xfrm>
            <a:off x="2140426" y="2171178"/>
            <a:ext cx="8662692" cy="3992824"/>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Responsável por:</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Decidir sobre as demonstrações contábeis apresentadas</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pelo administrador;</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Substituir o administrador, gestor ou custodiante do fundo;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Deliberar sobre o aumento das taxas de administração, performance ou de custódia;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Emitir cotas no fundo fechado;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Determinar a fusão, cisão, incorporação ou encerramento do fundo;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Alterar a política de investimento do fundo.</a:t>
            </a:r>
          </a:p>
        </p:txBody>
      </p:sp>
    </p:spTree>
    <p:extLst>
      <p:ext uri="{BB962C8B-B14F-4D97-AF65-F5344CB8AC3E}">
        <p14:creationId xmlns:p14="http://schemas.microsoft.com/office/powerpoint/2010/main" val="2351962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5A814031-ECD1-4A68-B256-C23024E9FCEB}"/>
              </a:ext>
            </a:extLst>
          </p:cNvPr>
          <p:cNvSpPr txBox="1"/>
          <p:nvPr/>
        </p:nvSpPr>
        <p:spPr>
          <a:xfrm>
            <a:off x="1578725" y="3278168"/>
            <a:ext cx="9034550" cy="1077218"/>
          </a:xfrm>
          <a:prstGeom prst="rect">
            <a:avLst/>
          </a:prstGeom>
          <a:noFill/>
        </p:spPr>
        <p:txBody>
          <a:bodyPr wrap="square" rtlCol="0">
            <a:spAutoFit/>
          </a:bodyPr>
          <a:lstStyle/>
          <a:p>
            <a:pPr algn="ctr"/>
            <a:r>
              <a:rPr lang="pt-BR" sz="3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Investidor qualificado e</a:t>
            </a:r>
          </a:p>
          <a:p>
            <a:pPr algn="ctr"/>
            <a:r>
              <a:rPr lang="pt-BR" sz="3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investidor profissional</a:t>
            </a:r>
          </a:p>
        </p:txBody>
      </p:sp>
    </p:spTree>
    <p:extLst>
      <p:ext uri="{BB962C8B-B14F-4D97-AF65-F5344CB8AC3E}">
        <p14:creationId xmlns:p14="http://schemas.microsoft.com/office/powerpoint/2010/main" val="17521851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91008FBD-3AEE-472A-B645-EDEA43214921}"/>
              </a:ext>
            </a:extLst>
          </p:cNvPr>
          <p:cNvSpPr txBox="1"/>
          <p:nvPr/>
        </p:nvSpPr>
        <p:spPr>
          <a:xfrm>
            <a:off x="5278643" y="3360155"/>
            <a:ext cx="1622560" cy="477054"/>
          </a:xfrm>
          <a:prstGeom prst="rect">
            <a:avLst/>
          </a:prstGeom>
          <a:noFill/>
        </p:spPr>
        <p:txBody>
          <a:bodyPr wrap="none" rtlCol="0">
            <a:spAutoFit/>
          </a:bodyPr>
          <a:lstStyle/>
          <a:p>
            <a:pPr algn="ctr"/>
            <a:r>
              <a:rPr lang="pt-BR" sz="25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Vídeo 6.3</a:t>
            </a:r>
          </a:p>
        </p:txBody>
      </p:sp>
    </p:spTree>
    <p:extLst>
      <p:ext uri="{BB962C8B-B14F-4D97-AF65-F5344CB8AC3E}">
        <p14:creationId xmlns:p14="http://schemas.microsoft.com/office/powerpoint/2010/main" val="15283298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871254" y="1254645"/>
            <a:ext cx="443743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INVESTIMENTO</a:t>
            </a:r>
          </a:p>
        </p:txBody>
      </p:sp>
      <p:cxnSp>
        <p:nvCxnSpPr>
          <p:cNvPr id="5" name="Conector reto 4">
            <a:extLst>
              <a:ext uri="{FF2B5EF4-FFF2-40B4-BE49-F238E27FC236}">
                <a16:creationId xmlns:a16="http://schemas.microsoft.com/office/drawing/2014/main" id="{8E1763DD-28C8-4670-9041-BE403169C711}"/>
              </a:ext>
            </a:extLst>
          </p:cNvPr>
          <p:cNvCxnSpPr>
            <a:cxnSpLocks/>
          </p:cNvCxnSpPr>
          <p:nvPr/>
        </p:nvCxnSpPr>
        <p:spPr>
          <a:xfrm>
            <a:off x="2004034" y="2267386"/>
            <a:ext cx="0" cy="3979916"/>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DD910149-02DB-4D9E-9AF2-4A858B110CA3}"/>
              </a:ext>
            </a:extLst>
          </p:cNvPr>
          <p:cNvSpPr txBox="1"/>
          <p:nvPr/>
        </p:nvSpPr>
        <p:spPr>
          <a:xfrm>
            <a:off x="2140425" y="2693059"/>
            <a:ext cx="8370457" cy="3554243"/>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 entrada e a saída de cotistas não é permitida;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Após o período de captação de recursos pelo fundo, não são admitidos novos cotistas nem novos investimentos pelos antigos cotistas (embora possam ser abertas novas fases de investimento, conhecidas no mercado como "rodadas de investimento");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Não é admitido o resgate de cotas por decisão do cotista, que tem que vender suas cotas a terceiros se quiser receber o seu valor antes do encerramento do fundo.</a:t>
            </a:r>
          </a:p>
        </p:txBody>
      </p:sp>
      <p:sp>
        <p:nvSpPr>
          <p:cNvPr id="9" name="CaixaDeTexto 8">
            <a:extLst>
              <a:ext uri="{FF2B5EF4-FFF2-40B4-BE49-F238E27FC236}">
                <a16:creationId xmlns:a16="http://schemas.microsoft.com/office/drawing/2014/main" id="{24642BC4-B7B3-43AB-91B1-8F6B09CC446B}"/>
              </a:ext>
            </a:extLst>
          </p:cNvPr>
          <p:cNvSpPr txBox="1"/>
          <p:nvPr/>
        </p:nvSpPr>
        <p:spPr>
          <a:xfrm>
            <a:off x="2140427" y="225234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fechados:</a:t>
            </a:r>
          </a:p>
        </p:txBody>
      </p:sp>
    </p:spTree>
    <p:extLst>
      <p:ext uri="{BB962C8B-B14F-4D97-AF65-F5344CB8AC3E}">
        <p14:creationId xmlns:p14="http://schemas.microsoft.com/office/powerpoint/2010/main" val="734817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871254" y="1254645"/>
            <a:ext cx="443743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INVESTIMENTO</a:t>
            </a:r>
          </a:p>
        </p:txBody>
      </p:sp>
      <p:cxnSp>
        <p:nvCxnSpPr>
          <p:cNvPr id="5" name="Conector reto 4">
            <a:extLst>
              <a:ext uri="{FF2B5EF4-FFF2-40B4-BE49-F238E27FC236}">
                <a16:creationId xmlns:a16="http://schemas.microsoft.com/office/drawing/2014/main" id="{8E1763DD-28C8-4670-9041-BE403169C711}"/>
              </a:ext>
            </a:extLst>
          </p:cNvPr>
          <p:cNvCxnSpPr>
            <a:cxnSpLocks/>
          </p:cNvCxnSpPr>
          <p:nvPr/>
        </p:nvCxnSpPr>
        <p:spPr>
          <a:xfrm>
            <a:off x="2004034" y="2003435"/>
            <a:ext cx="0" cy="4418497"/>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DD910149-02DB-4D9E-9AF2-4A858B110CA3}"/>
              </a:ext>
            </a:extLst>
          </p:cNvPr>
          <p:cNvSpPr txBox="1"/>
          <p:nvPr/>
        </p:nvSpPr>
        <p:spPr>
          <a:xfrm>
            <a:off x="2140426" y="2429108"/>
            <a:ext cx="8047540" cy="3992824"/>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Devem investir seus recursos, exclusivamente, em Títulos Públicos Federais ou Privados de baixo risco de crédito;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Prazo máximo a decorrer de 375 dias e prazo médio da carteira de, no máximo, 60 dias;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Rentabilidade geralmente está associada às taxas SELIC ou CDI e considerados mais conservadores quanto ao risco;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Compatíveis com objetivos de investimento de curto prazo, pois suas cotas são menos sensíveis às oscilações das taxas de juros;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crédito do resgate costuma se dar no mesmo dia da solicitação.</a:t>
            </a:r>
          </a:p>
        </p:txBody>
      </p:sp>
      <p:sp>
        <p:nvSpPr>
          <p:cNvPr id="9" name="CaixaDeTexto 8">
            <a:extLst>
              <a:ext uri="{FF2B5EF4-FFF2-40B4-BE49-F238E27FC236}">
                <a16:creationId xmlns:a16="http://schemas.microsoft.com/office/drawing/2014/main" id="{24642BC4-B7B3-43AB-91B1-8F6B09CC446B}"/>
              </a:ext>
            </a:extLst>
          </p:cNvPr>
          <p:cNvSpPr txBox="1"/>
          <p:nvPr/>
        </p:nvSpPr>
        <p:spPr>
          <a:xfrm>
            <a:off x="2140427" y="1988395"/>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curto prazo:</a:t>
            </a:r>
          </a:p>
        </p:txBody>
      </p:sp>
    </p:spTree>
    <p:extLst>
      <p:ext uri="{BB962C8B-B14F-4D97-AF65-F5344CB8AC3E}">
        <p14:creationId xmlns:p14="http://schemas.microsoft.com/office/powerpoint/2010/main" val="4102735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871254" y="1254645"/>
            <a:ext cx="443743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INVESTIMENTO</a:t>
            </a:r>
          </a:p>
        </p:txBody>
      </p:sp>
      <p:cxnSp>
        <p:nvCxnSpPr>
          <p:cNvPr id="5" name="Conector reto 4">
            <a:extLst>
              <a:ext uri="{FF2B5EF4-FFF2-40B4-BE49-F238E27FC236}">
                <a16:creationId xmlns:a16="http://schemas.microsoft.com/office/drawing/2014/main" id="{8E1763DD-28C8-4670-9041-BE403169C711}"/>
              </a:ext>
            </a:extLst>
          </p:cNvPr>
          <p:cNvCxnSpPr>
            <a:cxnSpLocks/>
          </p:cNvCxnSpPr>
          <p:nvPr/>
        </p:nvCxnSpPr>
        <p:spPr>
          <a:xfrm>
            <a:off x="2004034" y="2314519"/>
            <a:ext cx="0" cy="3541334"/>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DD910149-02DB-4D9E-9AF2-4A858B110CA3}"/>
              </a:ext>
            </a:extLst>
          </p:cNvPr>
          <p:cNvSpPr txBox="1"/>
          <p:nvPr/>
        </p:nvSpPr>
        <p:spPr>
          <a:xfrm>
            <a:off x="2140425" y="2740192"/>
            <a:ext cx="8983193" cy="3115661"/>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Devem acompanhar a variação do indicador de desempenho (benchmark) definido em seu objetivo;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Mantendo, cumulativamente, no mínimo, 95% de sua carteira composta por ativos que acompanhem referido indicador, e 80%, no mínimo, do seu patrimônio líquido, em títulos de emissão do Tesouro Nacional ou do Banco Central do Brasil ou em ativos financeiros de renda fixa considerados de baixo risco de crédito;</a:t>
            </a:r>
          </a:p>
        </p:txBody>
      </p:sp>
      <p:sp>
        <p:nvSpPr>
          <p:cNvPr id="9" name="CaixaDeTexto 8">
            <a:extLst>
              <a:ext uri="{FF2B5EF4-FFF2-40B4-BE49-F238E27FC236}">
                <a16:creationId xmlns:a16="http://schemas.microsoft.com/office/drawing/2014/main" id="{24642BC4-B7B3-43AB-91B1-8F6B09CC446B}"/>
              </a:ext>
            </a:extLst>
          </p:cNvPr>
          <p:cNvSpPr txBox="1"/>
          <p:nvPr/>
        </p:nvSpPr>
        <p:spPr>
          <a:xfrm>
            <a:off x="2140427" y="2299479"/>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referenciados:</a:t>
            </a:r>
          </a:p>
        </p:txBody>
      </p:sp>
    </p:spTree>
    <p:extLst>
      <p:ext uri="{BB962C8B-B14F-4D97-AF65-F5344CB8AC3E}">
        <p14:creationId xmlns:p14="http://schemas.microsoft.com/office/powerpoint/2010/main" val="1728260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871254" y="1254645"/>
            <a:ext cx="443743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INVESTIMENTO</a:t>
            </a:r>
          </a:p>
        </p:txBody>
      </p:sp>
      <p:cxnSp>
        <p:nvCxnSpPr>
          <p:cNvPr id="5" name="Conector reto 4">
            <a:extLst>
              <a:ext uri="{FF2B5EF4-FFF2-40B4-BE49-F238E27FC236}">
                <a16:creationId xmlns:a16="http://schemas.microsoft.com/office/drawing/2014/main" id="{8E1763DD-28C8-4670-9041-BE403169C711}"/>
              </a:ext>
            </a:extLst>
          </p:cNvPr>
          <p:cNvCxnSpPr>
            <a:cxnSpLocks/>
          </p:cNvCxnSpPr>
          <p:nvPr/>
        </p:nvCxnSpPr>
        <p:spPr>
          <a:xfrm>
            <a:off x="2004034" y="2314519"/>
            <a:ext cx="0" cy="3541334"/>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DD910149-02DB-4D9E-9AF2-4A858B110CA3}"/>
              </a:ext>
            </a:extLst>
          </p:cNvPr>
          <p:cNvSpPr txBox="1"/>
          <p:nvPr/>
        </p:nvSpPr>
        <p:spPr>
          <a:xfrm>
            <a:off x="2140425" y="2740192"/>
            <a:ext cx="8983193" cy="3115661"/>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Podem utilizar derivativos apenas com o objetivo exclusivo de proteção (hedge), sem permitir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alavancagem</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Geralmente o crédito do resgate se dá no mesmo dia da solicitação;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fundo mais popular é o DI, cujo objetivo de investimento é acompanhar a variação diária das taxas de juros no mercado interbancário (CDI). Como este tipo de fundo procura acompanhar a variação das taxas de juros, pode se beneficiar de um cenário de alta dessas taxas.</a:t>
            </a:r>
          </a:p>
        </p:txBody>
      </p:sp>
      <p:sp>
        <p:nvSpPr>
          <p:cNvPr id="9" name="CaixaDeTexto 8">
            <a:extLst>
              <a:ext uri="{FF2B5EF4-FFF2-40B4-BE49-F238E27FC236}">
                <a16:creationId xmlns:a16="http://schemas.microsoft.com/office/drawing/2014/main" id="{24642BC4-B7B3-43AB-91B1-8F6B09CC446B}"/>
              </a:ext>
            </a:extLst>
          </p:cNvPr>
          <p:cNvSpPr txBox="1"/>
          <p:nvPr/>
        </p:nvSpPr>
        <p:spPr>
          <a:xfrm>
            <a:off x="2140427" y="2299479"/>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referenciados:</a:t>
            </a:r>
          </a:p>
        </p:txBody>
      </p:sp>
    </p:spTree>
    <p:extLst>
      <p:ext uri="{BB962C8B-B14F-4D97-AF65-F5344CB8AC3E}">
        <p14:creationId xmlns:p14="http://schemas.microsoft.com/office/powerpoint/2010/main" val="2714148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871254" y="1254645"/>
            <a:ext cx="443743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INVESTIMENTO</a:t>
            </a:r>
          </a:p>
        </p:txBody>
      </p:sp>
      <p:cxnSp>
        <p:nvCxnSpPr>
          <p:cNvPr id="5" name="Conector reto 4">
            <a:extLst>
              <a:ext uri="{FF2B5EF4-FFF2-40B4-BE49-F238E27FC236}">
                <a16:creationId xmlns:a16="http://schemas.microsoft.com/office/drawing/2014/main" id="{8E1763DD-28C8-4670-9041-BE403169C711}"/>
              </a:ext>
            </a:extLst>
          </p:cNvPr>
          <p:cNvCxnSpPr>
            <a:cxnSpLocks/>
          </p:cNvCxnSpPr>
          <p:nvPr/>
        </p:nvCxnSpPr>
        <p:spPr>
          <a:xfrm>
            <a:off x="2004034" y="2442940"/>
            <a:ext cx="0" cy="3102753"/>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DD910149-02DB-4D9E-9AF2-4A858B110CA3}"/>
              </a:ext>
            </a:extLst>
          </p:cNvPr>
          <p:cNvSpPr txBox="1"/>
          <p:nvPr/>
        </p:nvSpPr>
        <p:spPr>
          <a:xfrm>
            <a:off x="2140425" y="2868613"/>
            <a:ext cx="9115170" cy="2677080"/>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Principal fator de risco a variação da taxa de juros e/ou de índice de preços;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Devem aplicar pelo menos 80% de seus recursos em ativos relacionados diretamente, ou sintetizados via derivativos, ao fator de risco que dá nome</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à classe;</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Podem utilizar derivativos tanto para proteção da carteira quanto</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para alavancagem;</a:t>
            </a:r>
          </a:p>
        </p:txBody>
      </p:sp>
      <p:sp>
        <p:nvSpPr>
          <p:cNvPr id="9" name="CaixaDeTexto 8">
            <a:extLst>
              <a:ext uri="{FF2B5EF4-FFF2-40B4-BE49-F238E27FC236}">
                <a16:creationId xmlns:a16="http://schemas.microsoft.com/office/drawing/2014/main" id="{24642BC4-B7B3-43AB-91B1-8F6B09CC446B}"/>
              </a:ext>
            </a:extLst>
          </p:cNvPr>
          <p:cNvSpPr txBox="1"/>
          <p:nvPr/>
        </p:nvSpPr>
        <p:spPr>
          <a:xfrm>
            <a:off x="2140427" y="2427900"/>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renda fixa:</a:t>
            </a:r>
          </a:p>
        </p:txBody>
      </p:sp>
    </p:spTree>
    <p:extLst>
      <p:ext uri="{BB962C8B-B14F-4D97-AF65-F5344CB8AC3E}">
        <p14:creationId xmlns:p14="http://schemas.microsoft.com/office/powerpoint/2010/main" val="4283747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xEl>
                                              <p:pRg st="3" end="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871254" y="1254645"/>
            <a:ext cx="443743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INVESTIMENTO</a:t>
            </a:r>
          </a:p>
        </p:txBody>
      </p:sp>
      <p:cxnSp>
        <p:nvCxnSpPr>
          <p:cNvPr id="5" name="Conector reto 4">
            <a:extLst>
              <a:ext uri="{FF2B5EF4-FFF2-40B4-BE49-F238E27FC236}">
                <a16:creationId xmlns:a16="http://schemas.microsoft.com/office/drawing/2014/main" id="{8E1763DD-28C8-4670-9041-BE403169C711}"/>
              </a:ext>
            </a:extLst>
          </p:cNvPr>
          <p:cNvCxnSpPr>
            <a:cxnSpLocks/>
          </p:cNvCxnSpPr>
          <p:nvPr/>
        </p:nvCxnSpPr>
        <p:spPr>
          <a:xfrm>
            <a:off x="2004034" y="2442940"/>
            <a:ext cx="0" cy="2225589"/>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DD910149-02DB-4D9E-9AF2-4A858B110CA3}"/>
              </a:ext>
            </a:extLst>
          </p:cNvPr>
          <p:cNvSpPr txBox="1"/>
          <p:nvPr/>
        </p:nvSpPr>
        <p:spPr>
          <a:xfrm>
            <a:off x="2140425" y="2868613"/>
            <a:ext cx="9115170" cy="1799916"/>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Nos fundos de Renda Fixa a rentabilidade pode ser beneficiada pela inclusão, em carteira, de títulos que apresentem maior risco de crédito, como os títulos privados;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Geralmente, o crédito do resgate se dá no mesmo dia da solicitação.</a:t>
            </a:r>
          </a:p>
        </p:txBody>
      </p:sp>
      <p:sp>
        <p:nvSpPr>
          <p:cNvPr id="9" name="CaixaDeTexto 8">
            <a:extLst>
              <a:ext uri="{FF2B5EF4-FFF2-40B4-BE49-F238E27FC236}">
                <a16:creationId xmlns:a16="http://schemas.microsoft.com/office/drawing/2014/main" id="{24642BC4-B7B3-43AB-91B1-8F6B09CC446B}"/>
              </a:ext>
            </a:extLst>
          </p:cNvPr>
          <p:cNvSpPr txBox="1"/>
          <p:nvPr/>
        </p:nvSpPr>
        <p:spPr>
          <a:xfrm>
            <a:off x="2140427" y="2427900"/>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renda fixa:</a:t>
            </a:r>
          </a:p>
        </p:txBody>
      </p:sp>
    </p:spTree>
    <p:extLst>
      <p:ext uri="{BB962C8B-B14F-4D97-AF65-F5344CB8AC3E}">
        <p14:creationId xmlns:p14="http://schemas.microsoft.com/office/powerpoint/2010/main" val="1954614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871254" y="1254645"/>
            <a:ext cx="443743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INVESTIMENTO</a:t>
            </a:r>
          </a:p>
        </p:txBody>
      </p:sp>
      <p:cxnSp>
        <p:nvCxnSpPr>
          <p:cNvPr id="5" name="Conector reto 4">
            <a:extLst>
              <a:ext uri="{FF2B5EF4-FFF2-40B4-BE49-F238E27FC236}">
                <a16:creationId xmlns:a16="http://schemas.microsoft.com/office/drawing/2014/main" id="{8E1763DD-28C8-4670-9041-BE403169C711}"/>
              </a:ext>
            </a:extLst>
          </p:cNvPr>
          <p:cNvCxnSpPr>
            <a:cxnSpLocks/>
          </p:cNvCxnSpPr>
          <p:nvPr/>
        </p:nvCxnSpPr>
        <p:spPr>
          <a:xfrm>
            <a:off x="2004034" y="2197843"/>
            <a:ext cx="0" cy="3979916"/>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DD910149-02DB-4D9E-9AF2-4A858B110CA3}"/>
              </a:ext>
            </a:extLst>
          </p:cNvPr>
          <p:cNvSpPr txBox="1"/>
          <p:nvPr/>
        </p:nvSpPr>
        <p:spPr>
          <a:xfrm>
            <a:off x="2140425" y="2623516"/>
            <a:ext cx="8568421" cy="3554243"/>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São também chamados de fundos de renda variável;</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Devem investir, no mínimo, 67% de seu patrimônio em ações negociadas em bolsa ou mercado de balcão organizado e em outros valores mobiliários relacionados às ações, conforme disposto no artigo 95-B ad instrução CVM 409/2004;</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Alguns fundos deste tipo têm como objetivo de investimento acompanhar ou superar a variação de um índice do mercado acionário, tal como o IBOVESPA.</a:t>
            </a:r>
          </a:p>
        </p:txBody>
      </p:sp>
      <p:sp>
        <p:nvSpPr>
          <p:cNvPr id="9" name="CaixaDeTexto 8">
            <a:extLst>
              <a:ext uri="{FF2B5EF4-FFF2-40B4-BE49-F238E27FC236}">
                <a16:creationId xmlns:a16="http://schemas.microsoft.com/office/drawing/2014/main" id="{24642BC4-B7B3-43AB-91B1-8F6B09CC446B}"/>
              </a:ext>
            </a:extLst>
          </p:cNvPr>
          <p:cNvSpPr txBox="1"/>
          <p:nvPr/>
        </p:nvSpPr>
        <p:spPr>
          <a:xfrm>
            <a:off x="2140427" y="2182803"/>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ações:</a:t>
            </a:r>
          </a:p>
        </p:txBody>
      </p:sp>
    </p:spTree>
    <p:extLst>
      <p:ext uri="{BB962C8B-B14F-4D97-AF65-F5344CB8AC3E}">
        <p14:creationId xmlns:p14="http://schemas.microsoft.com/office/powerpoint/2010/main" val="1543293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871254" y="1254645"/>
            <a:ext cx="443743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INVESTIMENTO</a:t>
            </a:r>
          </a:p>
        </p:txBody>
      </p:sp>
      <p:cxnSp>
        <p:nvCxnSpPr>
          <p:cNvPr id="5" name="Conector reto 4">
            <a:extLst>
              <a:ext uri="{FF2B5EF4-FFF2-40B4-BE49-F238E27FC236}">
                <a16:creationId xmlns:a16="http://schemas.microsoft.com/office/drawing/2014/main" id="{8E1763DD-28C8-4670-9041-BE403169C711}"/>
              </a:ext>
            </a:extLst>
          </p:cNvPr>
          <p:cNvCxnSpPr>
            <a:cxnSpLocks/>
          </p:cNvCxnSpPr>
          <p:nvPr/>
        </p:nvCxnSpPr>
        <p:spPr>
          <a:xfrm>
            <a:off x="2004034" y="2197843"/>
            <a:ext cx="0" cy="2779510"/>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DD910149-02DB-4D9E-9AF2-4A858B110CA3}"/>
              </a:ext>
            </a:extLst>
          </p:cNvPr>
          <p:cNvSpPr txBox="1"/>
          <p:nvPr/>
        </p:nvSpPr>
        <p:spPr>
          <a:xfrm>
            <a:off x="2140425" y="2623516"/>
            <a:ext cx="8568421" cy="2238498"/>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Como seu principal fator de risco é a variação nos preços das ações que compõem sua carteira, podem ser compatíveis com objetivos de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investimento de longo prazo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que suportem uma maior exposição a riscos em troca de uma expectativa de rentabilidade mais elevada. Geralmente o crédito do resgate se dá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quatro dias</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após a solicitação.</a:t>
            </a:r>
          </a:p>
        </p:txBody>
      </p:sp>
      <p:sp>
        <p:nvSpPr>
          <p:cNvPr id="9" name="CaixaDeTexto 8">
            <a:extLst>
              <a:ext uri="{FF2B5EF4-FFF2-40B4-BE49-F238E27FC236}">
                <a16:creationId xmlns:a16="http://schemas.microsoft.com/office/drawing/2014/main" id="{24642BC4-B7B3-43AB-91B1-8F6B09CC446B}"/>
              </a:ext>
            </a:extLst>
          </p:cNvPr>
          <p:cNvSpPr txBox="1"/>
          <p:nvPr/>
        </p:nvSpPr>
        <p:spPr>
          <a:xfrm>
            <a:off x="2140427" y="2182803"/>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ações:</a:t>
            </a:r>
          </a:p>
        </p:txBody>
      </p:sp>
    </p:spTree>
    <p:extLst>
      <p:ext uri="{BB962C8B-B14F-4D97-AF65-F5344CB8AC3E}">
        <p14:creationId xmlns:p14="http://schemas.microsoft.com/office/powerpoint/2010/main" val="858845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871254" y="1254645"/>
            <a:ext cx="443743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INVESTIMENTO</a:t>
            </a:r>
          </a:p>
        </p:txBody>
      </p:sp>
      <p:cxnSp>
        <p:nvCxnSpPr>
          <p:cNvPr id="5" name="Conector reto 4">
            <a:extLst>
              <a:ext uri="{FF2B5EF4-FFF2-40B4-BE49-F238E27FC236}">
                <a16:creationId xmlns:a16="http://schemas.microsoft.com/office/drawing/2014/main" id="{8E1763DD-28C8-4670-9041-BE403169C711}"/>
              </a:ext>
            </a:extLst>
          </p:cNvPr>
          <p:cNvCxnSpPr>
            <a:cxnSpLocks/>
          </p:cNvCxnSpPr>
          <p:nvPr/>
        </p:nvCxnSpPr>
        <p:spPr>
          <a:xfrm>
            <a:off x="2004034" y="2386379"/>
            <a:ext cx="0" cy="3541334"/>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DD910149-02DB-4D9E-9AF2-4A858B110CA3}"/>
              </a:ext>
            </a:extLst>
          </p:cNvPr>
          <p:cNvSpPr txBox="1"/>
          <p:nvPr/>
        </p:nvSpPr>
        <p:spPr>
          <a:xfrm>
            <a:off x="2140425" y="2812052"/>
            <a:ext cx="8756956" cy="3115661"/>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Devem manter, no mínimo, 80% de seu patrimônio investido em ativos que sejam relacionados, direta ou indiretamente (via derivativos), à variação de preços de uma moeda estrangeira, ou a uma taxa de juros denominada cupom cambial;</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Os mais conhecidos são os chamados Fundos Cambiais Dólar, que buscam acompanhar a variação de cotação da moeda americana;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Geralmente o crédito do resgate se dá no dia seguinte ao da solicitação.</a:t>
            </a:r>
          </a:p>
        </p:txBody>
      </p:sp>
      <p:sp>
        <p:nvSpPr>
          <p:cNvPr id="9" name="CaixaDeTexto 8">
            <a:extLst>
              <a:ext uri="{FF2B5EF4-FFF2-40B4-BE49-F238E27FC236}">
                <a16:creationId xmlns:a16="http://schemas.microsoft.com/office/drawing/2014/main" id="{24642BC4-B7B3-43AB-91B1-8F6B09CC446B}"/>
              </a:ext>
            </a:extLst>
          </p:cNvPr>
          <p:cNvSpPr txBox="1"/>
          <p:nvPr/>
        </p:nvSpPr>
        <p:spPr>
          <a:xfrm>
            <a:off x="2140427" y="2371339"/>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cambiais:</a:t>
            </a:r>
          </a:p>
        </p:txBody>
      </p:sp>
    </p:spTree>
    <p:extLst>
      <p:ext uri="{BB962C8B-B14F-4D97-AF65-F5344CB8AC3E}">
        <p14:creationId xmlns:p14="http://schemas.microsoft.com/office/powerpoint/2010/main" val="4123423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931350" y="1254645"/>
            <a:ext cx="4317207"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INVESTIDOR QUALIFICADO</a:t>
            </a:r>
          </a:p>
        </p:txBody>
      </p:sp>
      <p:cxnSp>
        <p:nvCxnSpPr>
          <p:cNvPr id="4" name="Conector reto 3">
            <a:extLst>
              <a:ext uri="{FF2B5EF4-FFF2-40B4-BE49-F238E27FC236}">
                <a16:creationId xmlns:a16="http://schemas.microsoft.com/office/drawing/2014/main" id="{C2AE9F3A-E4B0-4AD2-8AC3-6AC1645BDC29}"/>
              </a:ext>
            </a:extLst>
          </p:cNvPr>
          <p:cNvCxnSpPr>
            <a:cxnSpLocks/>
          </p:cNvCxnSpPr>
          <p:nvPr/>
        </p:nvCxnSpPr>
        <p:spPr>
          <a:xfrm>
            <a:off x="2004034" y="3008366"/>
            <a:ext cx="0" cy="1678834"/>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5" name="CaixaDeTexto 4">
            <a:extLst>
              <a:ext uri="{FF2B5EF4-FFF2-40B4-BE49-F238E27FC236}">
                <a16:creationId xmlns:a16="http://schemas.microsoft.com/office/drawing/2014/main" id="{7344AF63-ACEF-453F-A3EF-0CFA6FCE3982}"/>
              </a:ext>
            </a:extLst>
          </p:cNvPr>
          <p:cNvSpPr txBox="1"/>
          <p:nvPr/>
        </p:nvSpPr>
        <p:spPr>
          <a:xfrm>
            <a:off x="2140425" y="2887284"/>
            <a:ext cx="8296767" cy="1799916"/>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Pessoas Físicas ou Jurídicas que possuam investimentos financeiros em valor superior a R$ 1.000.000,00 (um milhão de reais) e que, além disso, atestem por escrito sua condição de investidor qualificado mediante termo próprio.</a:t>
            </a:r>
          </a:p>
        </p:txBody>
      </p:sp>
    </p:spTree>
    <p:extLst>
      <p:ext uri="{BB962C8B-B14F-4D97-AF65-F5344CB8AC3E}">
        <p14:creationId xmlns:p14="http://schemas.microsoft.com/office/powerpoint/2010/main" val="1750983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871254" y="1254645"/>
            <a:ext cx="443743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INVESTIMENTO</a:t>
            </a:r>
          </a:p>
        </p:txBody>
      </p:sp>
      <p:cxnSp>
        <p:nvCxnSpPr>
          <p:cNvPr id="5" name="Conector reto 4">
            <a:extLst>
              <a:ext uri="{FF2B5EF4-FFF2-40B4-BE49-F238E27FC236}">
                <a16:creationId xmlns:a16="http://schemas.microsoft.com/office/drawing/2014/main" id="{8E1763DD-28C8-4670-9041-BE403169C711}"/>
              </a:ext>
            </a:extLst>
          </p:cNvPr>
          <p:cNvCxnSpPr>
            <a:cxnSpLocks/>
          </p:cNvCxnSpPr>
          <p:nvPr/>
        </p:nvCxnSpPr>
        <p:spPr>
          <a:xfrm>
            <a:off x="2004034" y="2047014"/>
            <a:ext cx="0" cy="4418497"/>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DD910149-02DB-4D9E-9AF2-4A858B110CA3}"/>
              </a:ext>
            </a:extLst>
          </p:cNvPr>
          <p:cNvSpPr txBox="1"/>
          <p:nvPr/>
        </p:nvSpPr>
        <p:spPr>
          <a:xfrm>
            <a:off x="2140424" y="2472687"/>
            <a:ext cx="9247155" cy="3992824"/>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Devem aplicar, no mínimo, 80% de seu patrimônio em títulos representativos da dívida externa de responsabilidade da União e podem utilizar derivativos, negociados no Brasil ou não, com o objetivo exclusivo de proteção;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Os 20% restantes podem ser aplicados em outros títulos de crédito transacionados no exterior;</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Os títulos componentes de sua carteira são mantidos fora do país;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Para o investidor no Brasil, este fundo é uma forma ágil e de baixo custo operacional para aplicar em papéis do governo brasileiro negociados</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no exterior.</a:t>
            </a:r>
          </a:p>
        </p:txBody>
      </p:sp>
      <p:sp>
        <p:nvSpPr>
          <p:cNvPr id="9" name="CaixaDeTexto 8">
            <a:extLst>
              <a:ext uri="{FF2B5EF4-FFF2-40B4-BE49-F238E27FC236}">
                <a16:creationId xmlns:a16="http://schemas.microsoft.com/office/drawing/2014/main" id="{24642BC4-B7B3-43AB-91B1-8F6B09CC446B}"/>
              </a:ext>
            </a:extLst>
          </p:cNvPr>
          <p:cNvSpPr txBox="1"/>
          <p:nvPr/>
        </p:nvSpPr>
        <p:spPr>
          <a:xfrm>
            <a:off x="2140427" y="2031974"/>
            <a:ext cx="8204773"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dívida externa:</a:t>
            </a:r>
          </a:p>
        </p:txBody>
      </p:sp>
    </p:spTree>
    <p:extLst>
      <p:ext uri="{BB962C8B-B14F-4D97-AF65-F5344CB8AC3E}">
        <p14:creationId xmlns:p14="http://schemas.microsoft.com/office/powerpoint/2010/main" val="118520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871254" y="1254645"/>
            <a:ext cx="443743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INVESTIMENTO</a:t>
            </a:r>
          </a:p>
        </p:txBody>
      </p:sp>
      <p:cxnSp>
        <p:nvCxnSpPr>
          <p:cNvPr id="5" name="Conector reto 4">
            <a:extLst>
              <a:ext uri="{FF2B5EF4-FFF2-40B4-BE49-F238E27FC236}">
                <a16:creationId xmlns:a16="http://schemas.microsoft.com/office/drawing/2014/main" id="{8E1763DD-28C8-4670-9041-BE403169C711}"/>
              </a:ext>
            </a:extLst>
          </p:cNvPr>
          <p:cNvCxnSpPr>
            <a:cxnSpLocks/>
          </p:cNvCxnSpPr>
          <p:nvPr/>
        </p:nvCxnSpPr>
        <p:spPr>
          <a:xfrm>
            <a:off x="2004034" y="2500602"/>
            <a:ext cx="0" cy="3102753"/>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DD910149-02DB-4D9E-9AF2-4A858B110CA3}"/>
              </a:ext>
            </a:extLst>
          </p:cNvPr>
          <p:cNvSpPr txBox="1"/>
          <p:nvPr/>
        </p:nvSpPr>
        <p:spPr>
          <a:xfrm>
            <a:off x="2140424" y="2926275"/>
            <a:ext cx="9247155" cy="2677080"/>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Devem apresentar política de investimento que envolva vários fatores de risco, sem o compromisso de concentração em nenhum fator em especial, podendo investir em ativos de diferentes mercados - como renda fixa, câmbio e ações - e utilizar derivativos tanto para alavancagem quanto para proteção da carteira;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Considerados os fundos com maior liberdade de gestão;</a:t>
            </a:r>
          </a:p>
        </p:txBody>
      </p:sp>
      <p:sp>
        <p:nvSpPr>
          <p:cNvPr id="9" name="CaixaDeTexto 8">
            <a:extLst>
              <a:ext uri="{FF2B5EF4-FFF2-40B4-BE49-F238E27FC236}">
                <a16:creationId xmlns:a16="http://schemas.microsoft.com/office/drawing/2014/main" id="{24642BC4-B7B3-43AB-91B1-8F6B09CC446B}"/>
              </a:ext>
            </a:extLst>
          </p:cNvPr>
          <p:cNvSpPr txBox="1"/>
          <p:nvPr/>
        </p:nvSpPr>
        <p:spPr>
          <a:xfrm>
            <a:off x="2140427" y="2485562"/>
            <a:ext cx="8204773"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Multimercado:</a:t>
            </a:r>
          </a:p>
        </p:txBody>
      </p:sp>
    </p:spTree>
    <p:extLst>
      <p:ext uri="{BB962C8B-B14F-4D97-AF65-F5344CB8AC3E}">
        <p14:creationId xmlns:p14="http://schemas.microsoft.com/office/powerpoint/2010/main" val="459782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871254" y="1254645"/>
            <a:ext cx="443743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INVESTIMENTO</a:t>
            </a:r>
          </a:p>
        </p:txBody>
      </p:sp>
      <p:cxnSp>
        <p:nvCxnSpPr>
          <p:cNvPr id="5" name="Conector reto 4">
            <a:extLst>
              <a:ext uri="{FF2B5EF4-FFF2-40B4-BE49-F238E27FC236}">
                <a16:creationId xmlns:a16="http://schemas.microsoft.com/office/drawing/2014/main" id="{8E1763DD-28C8-4670-9041-BE403169C711}"/>
              </a:ext>
            </a:extLst>
          </p:cNvPr>
          <p:cNvCxnSpPr>
            <a:cxnSpLocks/>
          </p:cNvCxnSpPr>
          <p:nvPr/>
        </p:nvCxnSpPr>
        <p:spPr>
          <a:xfrm>
            <a:off x="2004034" y="2500602"/>
            <a:ext cx="0" cy="3541334"/>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DD910149-02DB-4D9E-9AF2-4A858B110CA3}"/>
              </a:ext>
            </a:extLst>
          </p:cNvPr>
          <p:cNvSpPr txBox="1"/>
          <p:nvPr/>
        </p:nvSpPr>
        <p:spPr>
          <a:xfrm>
            <a:off x="2140425" y="2926275"/>
            <a:ext cx="8549572" cy="3115661"/>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Buscam rendimento mais elevado em relação aos demais, mas também apresentam maior risco, sendo, portanto, compatíveis com objetivos de investimento que, além de procurar diversificação, tolerem uma grande exposição a riscos na expectativa de obter uma rentabilidade mais elevada;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Nestes fundos, o crédito do resgate nem sempre se dá no mesmo dia da solicitação.</a:t>
            </a:r>
          </a:p>
        </p:txBody>
      </p:sp>
      <p:sp>
        <p:nvSpPr>
          <p:cNvPr id="9" name="CaixaDeTexto 8">
            <a:extLst>
              <a:ext uri="{FF2B5EF4-FFF2-40B4-BE49-F238E27FC236}">
                <a16:creationId xmlns:a16="http://schemas.microsoft.com/office/drawing/2014/main" id="{24642BC4-B7B3-43AB-91B1-8F6B09CC446B}"/>
              </a:ext>
            </a:extLst>
          </p:cNvPr>
          <p:cNvSpPr txBox="1"/>
          <p:nvPr/>
        </p:nvSpPr>
        <p:spPr>
          <a:xfrm>
            <a:off x="2140427" y="2485562"/>
            <a:ext cx="8204773"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Multimercado:</a:t>
            </a:r>
          </a:p>
        </p:txBody>
      </p:sp>
    </p:spTree>
    <p:extLst>
      <p:ext uri="{BB962C8B-B14F-4D97-AF65-F5344CB8AC3E}">
        <p14:creationId xmlns:p14="http://schemas.microsoft.com/office/powerpoint/2010/main" val="1622498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5A814031-ECD1-4A68-B256-C23024E9FCEB}"/>
              </a:ext>
            </a:extLst>
          </p:cNvPr>
          <p:cNvSpPr txBox="1"/>
          <p:nvPr/>
        </p:nvSpPr>
        <p:spPr>
          <a:xfrm>
            <a:off x="1578725" y="3278168"/>
            <a:ext cx="9034550" cy="584775"/>
          </a:xfrm>
          <a:prstGeom prst="rect">
            <a:avLst/>
          </a:prstGeom>
          <a:noFill/>
        </p:spPr>
        <p:txBody>
          <a:bodyPr wrap="square" rtlCol="0">
            <a:spAutoFit/>
          </a:bodyPr>
          <a:lstStyle/>
          <a:p>
            <a:pPr algn="ctr"/>
            <a:r>
              <a:rPr lang="pt-BR" sz="3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Tributação dos fundos</a:t>
            </a:r>
          </a:p>
        </p:txBody>
      </p:sp>
    </p:spTree>
    <p:extLst>
      <p:ext uri="{BB962C8B-B14F-4D97-AF65-F5344CB8AC3E}">
        <p14:creationId xmlns:p14="http://schemas.microsoft.com/office/powerpoint/2010/main" val="3252232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872040" y="1254645"/>
            <a:ext cx="4435831"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INVESTIDOR PROFISSIONAL</a:t>
            </a:r>
          </a:p>
        </p:txBody>
      </p:sp>
      <p:cxnSp>
        <p:nvCxnSpPr>
          <p:cNvPr id="4" name="Conector reto 3">
            <a:extLst>
              <a:ext uri="{FF2B5EF4-FFF2-40B4-BE49-F238E27FC236}">
                <a16:creationId xmlns:a16="http://schemas.microsoft.com/office/drawing/2014/main" id="{C2AE9F3A-E4B0-4AD2-8AC3-6AC1645BDC29}"/>
              </a:ext>
            </a:extLst>
          </p:cNvPr>
          <p:cNvCxnSpPr>
            <a:cxnSpLocks/>
          </p:cNvCxnSpPr>
          <p:nvPr/>
        </p:nvCxnSpPr>
        <p:spPr>
          <a:xfrm>
            <a:off x="2004034" y="3196902"/>
            <a:ext cx="0" cy="1240253"/>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5" name="CaixaDeTexto 4">
            <a:extLst>
              <a:ext uri="{FF2B5EF4-FFF2-40B4-BE49-F238E27FC236}">
                <a16:creationId xmlns:a16="http://schemas.microsoft.com/office/drawing/2014/main" id="{7344AF63-ACEF-453F-A3EF-0CFA6FCE3982}"/>
              </a:ext>
            </a:extLst>
          </p:cNvPr>
          <p:cNvSpPr txBox="1"/>
          <p:nvPr/>
        </p:nvSpPr>
        <p:spPr>
          <a:xfrm>
            <a:off x="2140426" y="3075820"/>
            <a:ext cx="8181926" cy="1361335"/>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Investidores com investimentos em valor superior a R$10 milhões de reais, investidores não residentes, instituições financeiras e empresas de investimento.</a:t>
            </a:r>
          </a:p>
        </p:txBody>
      </p:sp>
    </p:spTree>
    <p:extLst>
      <p:ext uri="{BB962C8B-B14F-4D97-AF65-F5344CB8AC3E}">
        <p14:creationId xmlns:p14="http://schemas.microsoft.com/office/powerpoint/2010/main" val="3191869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872040" y="1254645"/>
            <a:ext cx="4435831"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INVESTIDOR PROFISSIONAL</a:t>
            </a:r>
          </a:p>
        </p:txBody>
      </p:sp>
      <p:cxnSp>
        <p:nvCxnSpPr>
          <p:cNvPr id="4" name="Conector reto 3">
            <a:extLst>
              <a:ext uri="{FF2B5EF4-FFF2-40B4-BE49-F238E27FC236}">
                <a16:creationId xmlns:a16="http://schemas.microsoft.com/office/drawing/2014/main" id="{C2AE9F3A-E4B0-4AD2-8AC3-6AC1645BDC29}"/>
              </a:ext>
            </a:extLst>
          </p:cNvPr>
          <p:cNvCxnSpPr>
            <a:cxnSpLocks/>
          </p:cNvCxnSpPr>
          <p:nvPr/>
        </p:nvCxnSpPr>
        <p:spPr>
          <a:xfrm>
            <a:off x="2004034" y="2225941"/>
            <a:ext cx="0" cy="3871742"/>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5" name="CaixaDeTexto 4">
            <a:extLst>
              <a:ext uri="{FF2B5EF4-FFF2-40B4-BE49-F238E27FC236}">
                <a16:creationId xmlns:a16="http://schemas.microsoft.com/office/drawing/2014/main" id="{7344AF63-ACEF-453F-A3EF-0CFA6FCE3982}"/>
              </a:ext>
            </a:extLst>
          </p:cNvPr>
          <p:cNvSpPr txBox="1"/>
          <p:nvPr/>
        </p:nvSpPr>
        <p:spPr>
          <a:xfrm>
            <a:off x="2140425" y="2104859"/>
            <a:ext cx="9699631" cy="3992824"/>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São considerados também investidores profissionais: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Instituições financeiras e demais instituições autorizadas a funcionar</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pelo Bacen;</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Companhias seguradoras e sociedades de capitalização;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Entidades abertas e fechadas de previdência complementar;</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investimento;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Clubes de investimento, desde que tenham a carteira gerida por administrador; de carteira de valores mobiliários autorizado pela CVM;</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Agentes autônomos de investimento, em relação a seus recursos próprios.</a:t>
            </a:r>
          </a:p>
        </p:txBody>
      </p:sp>
    </p:spTree>
    <p:extLst>
      <p:ext uri="{BB962C8B-B14F-4D97-AF65-F5344CB8AC3E}">
        <p14:creationId xmlns:p14="http://schemas.microsoft.com/office/powerpoint/2010/main" val="2142835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5A814031-ECD1-4A68-B256-C23024E9FCEB}"/>
              </a:ext>
            </a:extLst>
          </p:cNvPr>
          <p:cNvSpPr txBox="1"/>
          <p:nvPr/>
        </p:nvSpPr>
        <p:spPr>
          <a:xfrm>
            <a:off x="1578725" y="3278168"/>
            <a:ext cx="9034550" cy="584775"/>
          </a:xfrm>
          <a:prstGeom prst="rect">
            <a:avLst/>
          </a:prstGeom>
          <a:noFill/>
        </p:spPr>
        <p:txBody>
          <a:bodyPr wrap="square" rtlCol="0">
            <a:spAutoFit/>
          </a:bodyPr>
          <a:lstStyle/>
          <a:p>
            <a:pPr algn="ctr"/>
            <a:r>
              <a:rPr lang="pt-BR" sz="3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investimentos</a:t>
            </a:r>
          </a:p>
        </p:txBody>
      </p:sp>
    </p:spTree>
    <p:extLst>
      <p:ext uri="{BB962C8B-B14F-4D97-AF65-F5344CB8AC3E}">
        <p14:creationId xmlns:p14="http://schemas.microsoft.com/office/powerpoint/2010/main" val="3567811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871244" y="1254645"/>
            <a:ext cx="443743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INVESTIMENTO</a:t>
            </a:r>
          </a:p>
        </p:txBody>
      </p:sp>
      <p:cxnSp>
        <p:nvCxnSpPr>
          <p:cNvPr id="6" name="Conector reto 5">
            <a:extLst>
              <a:ext uri="{FF2B5EF4-FFF2-40B4-BE49-F238E27FC236}">
                <a16:creationId xmlns:a16="http://schemas.microsoft.com/office/drawing/2014/main" id="{4A55B2FE-1642-4C71-A5D7-F202D4DD1160}"/>
              </a:ext>
            </a:extLst>
          </p:cNvPr>
          <p:cNvCxnSpPr>
            <a:cxnSpLocks/>
          </p:cNvCxnSpPr>
          <p:nvPr/>
        </p:nvCxnSpPr>
        <p:spPr>
          <a:xfrm>
            <a:off x="2004034" y="2908408"/>
            <a:ext cx="0" cy="2225589"/>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7" name="CaixaDeTexto 6">
            <a:extLst>
              <a:ext uri="{FF2B5EF4-FFF2-40B4-BE49-F238E27FC236}">
                <a16:creationId xmlns:a16="http://schemas.microsoft.com/office/drawing/2014/main" id="{B20963AC-F0F8-4959-8231-80A7CF8C212C}"/>
              </a:ext>
            </a:extLst>
          </p:cNvPr>
          <p:cNvSpPr txBox="1"/>
          <p:nvPr/>
        </p:nvSpPr>
        <p:spPr>
          <a:xfrm>
            <a:off x="2140425" y="3334081"/>
            <a:ext cx="8370457" cy="1799916"/>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Renda fixa;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Multimercado;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Ações;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Cambial.</a:t>
            </a:r>
          </a:p>
        </p:txBody>
      </p:sp>
      <p:sp>
        <p:nvSpPr>
          <p:cNvPr id="8" name="CaixaDeTexto 7">
            <a:extLst>
              <a:ext uri="{FF2B5EF4-FFF2-40B4-BE49-F238E27FC236}">
                <a16:creationId xmlns:a16="http://schemas.microsoft.com/office/drawing/2014/main" id="{DDDF0F66-1C69-434F-AB25-E3C300B20411}"/>
              </a:ext>
            </a:extLst>
          </p:cNvPr>
          <p:cNvSpPr txBox="1"/>
          <p:nvPr/>
        </p:nvSpPr>
        <p:spPr>
          <a:xfrm>
            <a:off x="2140427" y="2893368"/>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Classificação ANBIMA:</a:t>
            </a:r>
            <a:endParaRPr lang="pt-BR" sz="22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214864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871244" y="1254645"/>
            <a:ext cx="443743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INVESTIMENTO</a:t>
            </a:r>
          </a:p>
        </p:txBody>
      </p:sp>
      <p:cxnSp>
        <p:nvCxnSpPr>
          <p:cNvPr id="6" name="Conector reto 5">
            <a:extLst>
              <a:ext uri="{FF2B5EF4-FFF2-40B4-BE49-F238E27FC236}">
                <a16:creationId xmlns:a16="http://schemas.microsoft.com/office/drawing/2014/main" id="{4A55B2FE-1642-4C71-A5D7-F202D4DD1160}"/>
              </a:ext>
            </a:extLst>
          </p:cNvPr>
          <p:cNvCxnSpPr>
            <a:cxnSpLocks/>
          </p:cNvCxnSpPr>
          <p:nvPr/>
        </p:nvCxnSpPr>
        <p:spPr>
          <a:xfrm>
            <a:off x="2004034" y="2738726"/>
            <a:ext cx="0" cy="2664171"/>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7" name="CaixaDeTexto 6">
            <a:extLst>
              <a:ext uri="{FF2B5EF4-FFF2-40B4-BE49-F238E27FC236}">
                <a16:creationId xmlns:a16="http://schemas.microsoft.com/office/drawing/2014/main" id="{B20963AC-F0F8-4959-8231-80A7CF8C212C}"/>
              </a:ext>
            </a:extLst>
          </p:cNvPr>
          <p:cNvSpPr txBox="1"/>
          <p:nvPr/>
        </p:nvSpPr>
        <p:spPr>
          <a:xfrm>
            <a:off x="2140425" y="3164399"/>
            <a:ext cx="8370457" cy="2238498"/>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Curto prazo;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Referenciado;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Simples;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Dívida externa;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Crédito privado.</a:t>
            </a:r>
          </a:p>
        </p:txBody>
      </p:sp>
      <p:sp>
        <p:nvSpPr>
          <p:cNvPr id="8" name="CaixaDeTexto 7">
            <a:extLst>
              <a:ext uri="{FF2B5EF4-FFF2-40B4-BE49-F238E27FC236}">
                <a16:creationId xmlns:a16="http://schemas.microsoft.com/office/drawing/2014/main" id="{DDDF0F66-1C69-434F-AB25-E3C300B20411}"/>
              </a:ext>
            </a:extLst>
          </p:cNvPr>
          <p:cNvSpPr txBox="1"/>
          <p:nvPr/>
        </p:nvSpPr>
        <p:spPr>
          <a:xfrm>
            <a:off x="2140427" y="272368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Subclassificação ANBIMA:</a:t>
            </a:r>
          </a:p>
        </p:txBody>
      </p:sp>
    </p:spTree>
    <p:extLst>
      <p:ext uri="{BB962C8B-B14F-4D97-AF65-F5344CB8AC3E}">
        <p14:creationId xmlns:p14="http://schemas.microsoft.com/office/powerpoint/2010/main" val="1912741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871244" y="1254645"/>
            <a:ext cx="443743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FUNDOS DE INVESTIMENTO</a:t>
            </a:r>
          </a:p>
        </p:txBody>
      </p:sp>
      <p:cxnSp>
        <p:nvCxnSpPr>
          <p:cNvPr id="6" name="Conector reto 5">
            <a:extLst>
              <a:ext uri="{FF2B5EF4-FFF2-40B4-BE49-F238E27FC236}">
                <a16:creationId xmlns:a16="http://schemas.microsoft.com/office/drawing/2014/main" id="{4A55B2FE-1642-4C71-A5D7-F202D4DD1160}"/>
              </a:ext>
            </a:extLst>
          </p:cNvPr>
          <p:cNvCxnSpPr>
            <a:cxnSpLocks/>
          </p:cNvCxnSpPr>
          <p:nvPr/>
        </p:nvCxnSpPr>
        <p:spPr>
          <a:xfrm>
            <a:off x="2004034" y="2759605"/>
            <a:ext cx="0" cy="2593705"/>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7" name="CaixaDeTexto 6">
            <a:extLst>
              <a:ext uri="{FF2B5EF4-FFF2-40B4-BE49-F238E27FC236}">
                <a16:creationId xmlns:a16="http://schemas.microsoft.com/office/drawing/2014/main" id="{B20963AC-F0F8-4959-8231-80A7CF8C212C}"/>
              </a:ext>
            </a:extLst>
          </p:cNvPr>
          <p:cNvSpPr txBox="1"/>
          <p:nvPr/>
        </p:nvSpPr>
        <p:spPr>
          <a:xfrm>
            <a:off x="2140425" y="2676230"/>
            <a:ext cx="8954918" cy="2677080"/>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uma forma de aplicação financeira, formada pela união de vários investidores que se juntam para a realização de um investimento financeiro;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Não possui personalidade jurídica, e é constituído tal qual um condomínio, visando um determinado objetivo ou retorno esperado, dividindo as receitas geradas e as despesas necessárias para o empreendimento.</a:t>
            </a:r>
          </a:p>
        </p:txBody>
      </p:sp>
    </p:spTree>
    <p:extLst>
      <p:ext uri="{BB962C8B-B14F-4D97-AF65-F5344CB8AC3E}">
        <p14:creationId xmlns:p14="http://schemas.microsoft.com/office/powerpoint/2010/main" val="2144654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1576</TotalTime>
  <Words>1616</Words>
  <Application>Microsoft Office PowerPoint</Application>
  <PresentationFormat>Widescreen</PresentationFormat>
  <Paragraphs>147</Paragraphs>
  <Slides>33</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33</vt:i4>
      </vt:variant>
    </vt:vector>
  </HeadingPairs>
  <TitlesOfParts>
    <vt:vector size="38" baseType="lpstr">
      <vt:lpstr>Arial</vt:lpstr>
      <vt:lpstr>Calibri</vt:lpstr>
      <vt:lpstr>Calibri Light</vt:lpstr>
      <vt:lpstr>Open Sans</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Mariana Chevrand</dc:creator>
  <cp:lastModifiedBy>Mariana Chevrand</cp:lastModifiedBy>
  <cp:revision>288</cp:revision>
  <dcterms:created xsi:type="dcterms:W3CDTF">2020-06-18T17:59:20Z</dcterms:created>
  <dcterms:modified xsi:type="dcterms:W3CDTF">2020-06-29T18:26:53Z</dcterms:modified>
</cp:coreProperties>
</file>