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8288000" cy="10287000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Lexend Deca" pitchFamily="2" charset="77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3"/>
    <p:restoredTop sz="94692"/>
  </p:normalViewPr>
  <p:slideViewPr>
    <p:cSldViewPr snapToGrid="0">
      <p:cViewPr varScale="1">
        <p:scale>
          <a:sx n="62" d="100"/>
          <a:sy n="62" d="100"/>
        </p:scale>
        <p:origin x="256" y="6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648ba1d256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1648ba1d256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1648ba1d256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g1648ba1d256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648ba1d256_0_9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g1648ba1d256_0_9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dc206521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1dc206521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dc2065219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dc2065219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648ba1d256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g1648ba1d256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dcd1d6ec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1cdcd1d6ec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2c152712a3_0_3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12c152712a3_0_3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da2b56f88c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1da2b56f88c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694ba6278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g1694ba6278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da2b56f88c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g1da2b56f88c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/>
        </p:nvSpPr>
        <p:spPr>
          <a:xfrm>
            <a:off x="1785000" y="3813600"/>
            <a:ext cx="7359000" cy="26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Estudo de Mercado</a:t>
            </a:r>
            <a:endParaRPr sz="96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9144000" y="4146000"/>
            <a:ext cx="7359000" cy="19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Loja Virtual</a:t>
            </a:r>
            <a:endParaRPr sz="72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59;p25">
            <a:extLst>
              <a:ext uri="{FF2B5EF4-FFF2-40B4-BE49-F238E27FC236}">
                <a16:creationId xmlns:a16="http://schemas.microsoft.com/office/drawing/2014/main" id="{5404A84A-0A72-E5A4-7718-51C9775A665F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B2FF1B57-1413-3910-A81E-2F2F1297E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935746"/>
            <a:ext cx="7620000" cy="162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/>
          <p:nvPr/>
        </p:nvSpPr>
        <p:spPr>
          <a:xfrm>
            <a:off x="2576550" y="2523750"/>
            <a:ext cx="13134900" cy="5472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Em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resumo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,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os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anúncios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digitais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são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uma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excelente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maneira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para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commerces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3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aumentarem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seus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lucros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. </a:t>
            </a:r>
            <a:endParaRPr sz="3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6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</a:b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Com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estratégias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bem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construídas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e sempre de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olho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no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estado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atual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do mercado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, a internet </a:t>
            </a:r>
            <a:r>
              <a:rPr lang="en-US" sz="3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pode</a:t>
            </a:r>
            <a:r>
              <a:rPr lang="en-US" sz="3800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ser a 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principal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fonte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resultado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para o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seu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negócio</a:t>
            </a:r>
            <a:r>
              <a:rPr lang="en-US" sz="38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!</a:t>
            </a:r>
            <a:endParaRPr sz="3800" b="1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7AB2090D-A5BC-0B71-F444-8EAFEB3D3A7A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8403DEA7-D89A-4151-6F47-FF3E56CC8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7;p35">
            <a:extLst>
              <a:ext uri="{FF2B5EF4-FFF2-40B4-BE49-F238E27FC236}">
                <a16:creationId xmlns:a16="http://schemas.microsoft.com/office/drawing/2014/main" id="{E2A340D3-B2DE-CDBF-F19D-DE311F959050}"/>
              </a:ext>
            </a:extLst>
          </p:cNvPr>
          <p:cNvSpPr txBox="1"/>
          <p:nvPr/>
        </p:nvSpPr>
        <p:spPr>
          <a:xfrm>
            <a:off x="7045799" y="7380563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0786680C-7457-9BF0-6766-ACC71C626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462" y="4325678"/>
            <a:ext cx="7667076" cy="16356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/>
        </p:nvSpPr>
        <p:spPr>
          <a:xfrm>
            <a:off x="2492400" y="2965025"/>
            <a:ext cx="13303200" cy="3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Em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2022,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e-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commerces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brasileiros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faturaram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85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R$169 </a:t>
            </a:r>
            <a:r>
              <a:rPr lang="en-US" sz="85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bilhões</a:t>
            </a:r>
            <a:r>
              <a:rPr lang="en-US" sz="85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70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ABComm,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2492400" y="6484050"/>
            <a:ext cx="9841200" cy="7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4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4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12,5%</a:t>
            </a:r>
            <a:r>
              <a:rPr lang="en-US" sz="4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4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F8047ABF-C9A2-130B-7568-45CBF7591CEA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3E3EC015-89B6-94E4-3E5A-2688ABC78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/>
          <p:nvPr/>
        </p:nvSpPr>
        <p:spPr>
          <a:xfrm>
            <a:off x="4836750" y="9426175"/>
            <a:ext cx="86145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ticket médio: valor gasto em média, por pedido, pelo comprador.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2637750" y="1983425"/>
            <a:ext cx="13012500" cy="29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Ao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longo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2022,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foram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feitos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61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2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368.680.000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pedidos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61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em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lojas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virtuais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2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ABComm-Forekast,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7" name="Google Shape;187;p27"/>
          <p:cNvSpPr txBox="1"/>
          <p:nvPr/>
        </p:nvSpPr>
        <p:spPr>
          <a:xfrm>
            <a:off x="2637750" y="6369050"/>
            <a:ext cx="130125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 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ticket </a:t>
            </a: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médio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*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foi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R$450.</a:t>
            </a:r>
            <a:endParaRPr sz="2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8" name="Google Shape;188;p27"/>
          <p:cNvSpPr txBox="1"/>
          <p:nvPr/>
        </p:nvSpPr>
        <p:spPr>
          <a:xfrm>
            <a:off x="2637750" y="4968925"/>
            <a:ext cx="98412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3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3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10%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3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9" name="Google Shape;189;p27"/>
          <p:cNvSpPr txBox="1"/>
          <p:nvPr/>
        </p:nvSpPr>
        <p:spPr>
          <a:xfrm>
            <a:off x="2637750" y="7308038"/>
            <a:ext cx="98412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3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3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7,1%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3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1A8089E6-B6FD-307F-F5C0-DAAA6293925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2C8961E7-5840-DEEF-ABA1-86BB2F763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/>
          <p:nvPr/>
        </p:nvSpPr>
        <p:spPr>
          <a:xfrm>
            <a:off x="1633750" y="1448400"/>
            <a:ext cx="150204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 interesse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por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Compras</a:t>
            </a:r>
            <a:r>
              <a:rPr lang="en-US" sz="50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Online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tem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50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crescido</a:t>
            </a:r>
            <a:r>
              <a:rPr lang="en-US" sz="50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longo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dos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anos</a:t>
            </a:r>
            <a:endParaRPr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00" name="Google Shape;200;p28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01" name="Google Shape;201;p28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3188" y="3246025"/>
            <a:ext cx="14781624" cy="55800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A8F11F62-39E5-283D-F5A1-27D0C2C3EB5C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4C60BAD3-C7FB-BF65-988F-7118526133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/>
          <p:nvPr/>
        </p:nvSpPr>
        <p:spPr>
          <a:xfrm>
            <a:off x="2262563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rgbClr val="1F1DFC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maior</a:t>
            </a:r>
            <a:r>
              <a:rPr lang="en-US" sz="51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51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2" name="Google Shape;212;p29"/>
          <p:cNvSpPr txBox="1"/>
          <p:nvPr/>
        </p:nvSpPr>
        <p:spPr>
          <a:xfrm>
            <a:off x="10519222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menor</a:t>
            </a:r>
            <a:r>
              <a:rPr lang="en-US" sz="5100" b="1" dirty="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1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2553450" y="4576878"/>
            <a:ext cx="49245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Março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(+10%)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Fevereiro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(+7%)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Agosto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(+5%)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4" name="Google Shape;214;p29"/>
          <p:cNvSpPr txBox="1"/>
          <p:nvPr/>
        </p:nvSpPr>
        <p:spPr>
          <a:xfrm>
            <a:off x="10946725" y="4576875"/>
            <a:ext cx="46512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Dezembro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(-21%)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Novembro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(-8%)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Junho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(-2%)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5" name="Google Shape;215;p29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9EF5819A-566E-71FC-81F9-392A99FE90CA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1FE827C9-3F37-945F-01A3-B8F3CCD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oogle Shape;225;p30"/>
          <p:cNvGrpSpPr/>
          <p:nvPr/>
        </p:nvGrpSpPr>
        <p:grpSpPr>
          <a:xfrm>
            <a:off x="4270302" y="1837150"/>
            <a:ext cx="9747398" cy="1000274"/>
            <a:chOff x="3432302" y="1822750"/>
            <a:chExt cx="9747398" cy="1000274"/>
          </a:xfrm>
        </p:grpSpPr>
        <p:sp>
          <p:nvSpPr>
            <p:cNvPr id="226" name="Google Shape;226;p30"/>
            <p:cNvSpPr txBox="1"/>
            <p:nvPr/>
          </p:nvSpPr>
          <p:spPr>
            <a:xfrm>
              <a:off x="3432302" y="1822750"/>
              <a:ext cx="9256800" cy="10002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 dirty="0" err="1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Estados</a:t>
              </a:r>
              <a:r>
                <a:rPr lang="en-US" sz="5000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com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 err="1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maior</a:t>
              </a:r>
              <a:r>
                <a:rPr lang="en-US" sz="5000" b="1" dirty="0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interesse</a:t>
              </a:r>
              <a:endParaRPr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pic>
          <p:nvPicPr>
            <p:cNvPr id="227" name="Google Shape;227;p3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2689200" y="1962250"/>
              <a:ext cx="490500" cy="490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8" name="Google Shape;228;p30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29" name="Google Shape;229;p30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87163" y="3048450"/>
            <a:ext cx="13913676" cy="553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C21BF9FF-B203-0BB6-5784-9C196CD9CB2D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1158BB6A-FCC8-3381-B462-2CA7DF3D44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"/>
          <p:cNvSpPr txBox="1"/>
          <p:nvPr/>
        </p:nvSpPr>
        <p:spPr>
          <a:xfrm>
            <a:off x="2782800" y="3525475"/>
            <a:ext cx="12722400" cy="20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Média de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1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1.217.440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pesquisas mensais por palavras relacionadas à</a:t>
            </a:r>
            <a:endParaRPr sz="5600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37" name="Google Shape;237;p31"/>
          <p:cNvSpPr txBox="1"/>
          <p:nvPr/>
        </p:nvSpPr>
        <p:spPr>
          <a:xfrm>
            <a:off x="3552425" y="5181552"/>
            <a:ext cx="8168520" cy="119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Compras</a:t>
            </a:r>
            <a:r>
              <a:rPr lang="en-US" sz="71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Online</a:t>
            </a:r>
            <a:endParaRPr sz="7100" b="1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38" name="Google Shape;238;p31"/>
          <p:cNvPicPr preferRelativeResize="0"/>
          <p:nvPr/>
        </p:nvPicPr>
        <p:blipFill rotWithShape="1">
          <a:blip r:embed="rId3">
            <a:alphaModFix amt="48000"/>
          </a:blip>
          <a:srcRect t="22247" b="25106"/>
          <a:stretch/>
        </p:blipFill>
        <p:spPr>
          <a:xfrm>
            <a:off x="2808825" y="2628963"/>
            <a:ext cx="1487200" cy="6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1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1CEB1DF4-330A-4574-BE20-12027D0EA871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748D7051-3A45-DEBF-F8F7-B929235AAA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/>
          <p:nvPr/>
        </p:nvSpPr>
        <p:spPr>
          <a:xfrm>
            <a:off x="4515602" y="1850400"/>
            <a:ext cx="92568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Buscas por </a:t>
            </a:r>
            <a:r>
              <a:rPr lang="en-US" sz="50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dispositivo</a:t>
            </a:r>
            <a:endParaRPr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53" name="Google Shape;253;p32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54" name="Google Shape;254;p32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1801" y="3037075"/>
            <a:ext cx="13284402" cy="56348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589F8430-8936-D81B-0F68-5A23942E3C33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F41894A8-5E68-3D23-519A-E2EBB0C35A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"/>
          <p:cNvSpPr txBox="1"/>
          <p:nvPr/>
        </p:nvSpPr>
        <p:spPr>
          <a:xfrm>
            <a:off x="1689775" y="1794950"/>
            <a:ext cx="128850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Principais </a:t>
            </a:r>
            <a:r>
              <a:rPr lang="en-US" sz="50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termos de busca</a:t>
            </a:r>
            <a:endParaRPr sz="5000" b="1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grpSp>
        <p:nvGrpSpPr>
          <p:cNvPr id="262" name="Google Shape;262;p33"/>
          <p:cNvGrpSpPr/>
          <p:nvPr/>
        </p:nvGrpSpPr>
        <p:grpSpPr>
          <a:xfrm>
            <a:off x="1689763" y="3025775"/>
            <a:ext cx="14908462" cy="5358950"/>
            <a:chOff x="1786363" y="3039025"/>
            <a:chExt cx="14908462" cy="5358950"/>
          </a:xfrm>
        </p:grpSpPr>
        <p:sp>
          <p:nvSpPr>
            <p:cNvPr id="263" name="Google Shape;263;p33"/>
            <p:cNvSpPr txBox="1"/>
            <p:nvPr/>
          </p:nvSpPr>
          <p:spPr>
            <a:xfrm>
              <a:off x="1786363" y="3572038"/>
              <a:ext cx="5896800" cy="4825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escritório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advocacia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advogados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empresariais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advogados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consumidor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especialista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imobiliário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site para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escritório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advogados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telefone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advogado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tributário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4" name="Google Shape;264;p33"/>
            <p:cNvSpPr txBox="1"/>
            <p:nvPr/>
          </p:nvSpPr>
          <p:spPr>
            <a:xfrm>
              <a:off x="8799896" y="3572038"/>
              <a:ext cx="1668000" cy="4825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R$ 1.91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R$ 2.42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R$ 3.08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R$ 4.09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R$ 2.61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R$ 2.09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R$ 3.42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R$ 2.21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5" name="Google Shape;265;p33"/>
            <p:cNvSpPr txBox="1"/>
            <p:nvPr/>
          </p:nvSpPr>
          <p:spPr>
            <a:xfrm>
              <a:off x="11584629" y="3572038"/>
              <a:ext cx="1668000" cy="4825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R$ 5.53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R$ 10.09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R$ 9.53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R$ 19.63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R$ 6.45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R$ 6.08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R$ 9.62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R$ 9.62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6" name="Google Shape;266;p33"/>
            <p:cNvSpPr txBox="1"/>
            <p:nvPr/>
          </p:nvSpPr>
          <p:spPr>
            <a:xfrm>
              <a:off x="14833638" y="3572038"/>
              <a:ext cx="1668000" cy="4825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33.100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2.400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1.300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880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880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720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720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590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7" name="Google Shape;267;p33"/>
            <p:cNvSpPr txBox="1"/>
            <p:nvPr/>
          </p:nvSpPr>
          <p:spPr>
            <a:xfrm>
              <a:off x="1786375" y="3039025"/>
              <a:ext cx="58968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Palavra-chave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8" name="Google Shape;268;p33"/>
            <p:cNvSpPr txBox="1"/>
            <p:nvPr/>
          </p:nvSpPr>
          <p:spPr>
            <a:xfrm>
              <a:off x="8309151" y="3039025"/>
              <a:ext cx="27849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(menor)</a:t>
              </a:r>
              <a:endParaRPr sz="22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9" name="Google Shape;269;p33"/>
            <p:cNvSpPr txBox="1"/>
            <p:nvPr/>
          </p:nvSpPr>
          <p:spPr>
            <a:xfrm>
              <a:off x="11226303" y="3039025"/>
              <a:ext cx="22965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(maior)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70" name="Google Shape;270;p33"/>
            <p:cNvSpPr txBox="1"/>
            <p:nvPr/>
          </p:nvSpPr>
          <p:spPr>
            <a:xfrm>
              <a:off x="14011025" y="3039025"/>
              <a:ext cx="26838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Média mensal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</p:grpSp>
      <p:sp>
        <p:nvSpPr>
          <p:cNvPr id="271" name="Google Shape;271;p33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ED8CFB02-F0F3-D93D-6507-4AE7E11252AC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127FACEA-D7E8-88EA-5153-3045B1102A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Macintosh PowerPoint</Application>
  <PresentationFormat>Personalizar</PresentationFormat>
  <Paragraphs>88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Lexend Deca</vt:lpstr>
      <vt:lpstr>Calibri</vt:lpstr>
      <vt:lpstr>Arial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BIANCA PINTO CARVALHO</cp:lastModifiedBy>
  <cp:revision>1</cp:revision>
  <dcterms:modified xsi:type="dcterms:W3CDTF">2023-03-25T22:23:21Z</dcterms:modified>
</cp:coreProperties>
</file>