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8640750" cx="12023725"/>
  <p:notesSz cx="7104050" cy="102346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Black"/>
      <p:bold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Black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Black-bold.fntdata"/><Relationship Id="rId13" Type="http://schemas.openxmlformats.org/officeDocument/2006/relationships/slide" Target="slides/slide9.xml"/><Relationship Id="rId35" Type="http://schemas.openxmlformats.org/officeDocument/2006/relationships/font" Target="fonts/OpenSans-bold.fntdata"/><Relationship Id="rId12" Type="http://schemas.openxmlformats.org/officeDocument/2006/relationships/slide" Target="slides/slide8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1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10.xml"/><Relationship Id="rId36" Type="http://schemas.openxmlformats.org/officeDocument/2006/relationships/font" Target="fonts/OpenSans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82650" y="768350"/>
            <a:ext cx="534035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10407" y="4861445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7604b9e1f_0_130:notes"/>
          <p:cNvSpPr/>
          <p:nvPr>
            <p:ph idx="2" type="sldImg"/>
          </p:nvPr>
        </p:nvSpPr>
        <p:spPr>
          <a:xfrm>
            <a:off x="881063" y="768350"/>
            <a:ext cx="53418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47604b9e1f_0_130:notes"/>
          <p:cNvSpPr txBox="1"/>
          <p:nvPr>
            <p:ph idx="1" type="body"/>
          </p:nvPr>
        </p:nvSpPr>
        <p:spPr>
          <a:xfrm>
            <a:off x="710407" y="4861445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:notes"/>
          <p:cNvSpPr/>
          <p:nvPr>
            <p:ph idx="2" type="sldImg"/>
          </p:nvPr>
        </p:nvSpPr>
        <p:spPr>
          <a:xfrm>
            <a:off x="881063" y="768350"/>
            <a:ext cx="5341937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7:notes"/>
          <p:cNvSpPr txBox="1"/>
          <p:nvPr>
            <p:ph idx="1" type="body"/>
          </p:nvPr>
        </p:nvSpPr>
        <p:spPr>
          <a:xfrm>
            <a:off x="710407" y="4861445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:notes"/>
          <p:cNvSpPr/>
          <p:nvPr>
            <p:ph idx="2" type="sldImg"/>
          </p:nvPr>
        </p:nvSpPr>
        <p:spPr>
          <a:xfrm>
            <a:off x="881063" y="768350"/>
            <a:ext cx="5341937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8:notes"/>
          <p:cNvSpPr txBox="1"/>
          <p:nvPr>
            <p:ph idx="1" type="body"/>
          </p:nvPr>
        </p:nvSpPr>
        <p:spPr>
          <a:xfrm>
            <a:off x="710407" y="4861445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/>
          <p:nvPr>
            <p:ph idx="2" type="sldImg"/>
          </p:nvPr>
        </p:nvSpPr>
        <p:spPr>
          <a:xfrm>
            <a:off x="881063" y="768350"/>
            <a:ext cx="5341937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710407" y="4861445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:notes"/>
          <p:cNvSpPr/>
          <p:nvPr>
            <p:ph idx="2" type="sldImg"/>
          </p:nvPr>
        </p:nvSpPr>
        <p:spPr>
          <a:xfrm>
            <a:off x="881063" y="768350"/>
            <a:ext cx="5341937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9:notes"/>
          <p:cNvSpPr txBox="1"/>
          <p:nvPr>
            <p:ph idx="1" type="body"/>
          </p:nvPr>
        </p:nvSpPr>
        <p:spPr>
          <a:xfrm>
            <a:off x="710407" y="4861445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:notes"/>
          <p:cNvSpPr txBox="1"/>
          <p:nvPr>
            <p:ph idx="1" type="body"/>
          </p:nvPr>
        </p:nvSpPr>
        <p:spPr>
          <a:xfrm>
            <a:off x="710407" y="4861445"/>
            <a:ext cx="5683250" cy="4605576"/>
          </a:xfrm>
          <a:prstGeom prst="rect">
            <a:avLst/>
          </a:prstGeom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:notes"/>
          <p:cNvSpPr/>
          <p:nvPr>
            <p:ph idx="2" type="sldImg"/>
          </p:nvPr>
        </p:nvSpPr>
        <p:spPr>
          <a:xfrm>
            <a:off x="882650" y="768350"/>
            <a:ext cx="534035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c76b9cd9e_0_44:notes"/>
          <p:cNvSpPr/>
          <p:nvPr>
            <p:ph idx="2" type="sldImg"/>
          </p:nvPr>
        </p:nvSpPr>
        <p:spPr>
          <a:xfrm>
            <a:off x="882650" y="768350"/>
            <a:ext cx="53403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c76b9cd9e_0_44:notes"/>
          <p:cNvSpPr txBox="1"/>
          <p:nvPr>
            <p:ph idx="1" type="body"/>
          </p:nvPr>
        </p:nvSpPr>
        <p:spPr>
          <a:xfrm>
            <a:off x="710407" y="4861445"/>
            <a:ext cx="5683200" cy="4605600"/>
          </a:xfrm>
          <a:prstGeom prst="rect">
            <a:avLst/>
          </a:prstGeom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1af2ab0a8_0_29:notes"/>
          <p:cNvSpPr txBox="1"/>
          <p:nvPr>
            <p:ph idx="1" type="body"/>
          </p:nvPr>
        </p:nvSpPr>
        <p:spPr>
          <a:xfrm>
            <a:off x="710407" y="4861445"/>
            <a:ext cx="5683200" cy="4605600"/>
          </a:xfrm>
          <a:prstGeom prst="rect">
            <a:avLst/>
          </a:prstGeom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41af2ab0a8_0_29:notes"/>
          <p:cNvSpPr/>
          <p:nvPr>
            <p:ph idx="2" type="sldImg"/>
          </p:nvPr>
        </p:nvSpPr>
        <p:spPr>
          <a:xfrm>
            <a:off x="882650" y="768350"/>
            <a:ext cx="53403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d519ebae6_0_0:notes"/>
          <p:cNvSpPr txBox="1"/>
          <p:nvPr>
            <p:ph idx="1" type="body"/>
          </p:nvPr>
        </p:nvSpPr>
        <p:spPr>
          <a:xfrm>
            <a:off x="710407" y="4861445"/>
            <a:ext cx="5683200" cy="4605600"/>
          </a:xfrm>
          <a:prstGeom prst="rect">
            <a:avLst/>
          </a:prstGeom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6d519ebae6_0_0:notes"/>
          <p:cNvSpPr/>
          <p:nvPr>
            <p:ph idx="2" type="sldImg"/>
          </p:nvPr>
        </p:nvSpPr>
        <p:spPr>
          <a:xfrm>
            <a:off x="882650" y="768350"/>
            <a:ext cx="53403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7d8c1bb21_0_51:notes"/>
          <p:cNvSpPr txBox="1"/>
          <p:nvPr>
            <p:ph idx="1" type="body"/>
          </p:nvPr>
        </p:nvSpPr>
        <p:spPr>
          <a:xfrm>
            <a:off x="710407" y="4861445"/>
            <a:ext cx="5683200" cy="4605600"/>
          </a:xfrm>
          <a:prstGeom prst="rect">
            <a:avLst/>
          </a:prstGeom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77d8c1bb21_0_51:notes"/>
          <p:cNvSpPr/>
          <p:nvPr>
            <p:ph idx="2" type="sldImg"/>
          </p:nvPr>
        </p:nvSpPr>
        <p:spPr>
          <a:xfrm>
            <a:off x="882650" y="768350"/>
            <a:ext cx="53403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:notes"/>
          <p:cNvSpPr/>
          <p:nvPr>
            <p:ph idx="2" type="sldImg"/>
          </p:nvPr>
        </p:nvSpPr>
        <p:spPr>
          <a:xfrm>
            <a:off x="881063" y="768350"/>
            <a:ext cx="5341937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26:notes"/>
          <p:cNvSpPr txBox="1"/>
          <p:nvPr>
            <p:ph idx="1" type="body"/>
          </p:nvPr>
        </p:nvSpPr>
        <p:spPr>
          <a:xfrm>
            <a:off x="710407" y="4861445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f1f6c5799_0_1:notes"/>
          <p:cNvSpPr/>
          <p:nvPr>
            <p:ph idx="2" type="sldImg"/>
          </p:nvPr>
        </p:nvSpPr>
        <p:spPr>
          <a:xfrm>
            <a:off x="881063" y="768350"/>
            <a:ext cx="53418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6f1f6c5799_0_1:notes"/>
          <p:cNvSpPr txBox="1"/>
          <p:nvPr>
            <p:ph idx="1" type="body"/>
          </p:nvPr>
        </p:nvSpPr>
        <p:spPr>
          <a:xfrm>
            <a:off x="710407" y="4861445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>
                <a:solidFill>
                  <a:schemeClr val="dk1"/>
                </a:solidFill>
              </a:rPr>
              <a:t>Coloque aqui as credenciais da agência e de quem está apresentando a proposta. Importante saber quem é o showman. A intenção é ganhar confiança.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f1f6c5799_0_17:notes"/>
          <p:cNvSpPr/>
          <p:nvPr>
            <p:ph idx="2" type="sldImg"/>
          </p:nvPr>
        </p:nvSpPr>
        <p:spPr>
          <a:xfrm>
            <a:off x="881063" y="768350"/>
            <a:ext cx="53418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6f1f6c5799_0_17:notes"/>
          <p:cNvSpPr txBox="1"/>
          <p:nvPr>
            <p:ph idx="1" type="body"/>
          </p:nvPr>
        </p:nvSpPr>
        <p:spPr>
          <a:xfrm>
            <a:off x="710407" y="4861445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>
                <a:solidFill>
                  <a:schemeClr val="dk1"/>
                </a:solidFill>
              </a:rPr>
              <a:t>Coloque aqui as credenciais da agência e de quem está apresentando a proposta. Importante saber quem é o showman. A intenção é ganhar confiança.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f1f6c5799_0_9:notes"/>
          <p:cNvSpPr/>
          <p:nvPr>
            <p:ph idx="2" type="sldImg"/>
          </p:nvPr>
        </p:nvSpPr>
        <p:spPr>
          <a:xfrm>
            <a:off x="881063" y="768350"/>
            <a:ext cx="53418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6f1f6c5799_0_9:notes"/>
          <p:cNvSpPr txBox="1"/>
          <p:nvPr>
            <p:ph idx="1" type="body"/>
          </p:nvPr>
        </p:nvSpPr>
        <p:spPr>
          <a:xfrm>
            <a:off x="710407" y="4861445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>
                <a:solidFill>
                  <a:schemeClr val="dk1"/>
                </a:solidFill>
              </a:rPr>
              <a:t>Coloque aqui as credenciais da agência e de quem está apresentando a proposta. Importante saber quem é o showman. A intenção é ganhar confiança.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7604b9e1f_0_122:notes"/>
          <p:cNvSpPr/>
          <p:nvPr>
            <p:ph idx="2" type="sldImg"/>
          </p:nvPr>
        </p:nvSpPr>
        <p:spPr>
          <a:xfrm>
            <a:off x="881063" y="768350"/>
            <a:ext cx="53418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47604b9e1f_0_122:notes"/>
          <p:cNvSpPr txBox="1"/>
          <p:nvPr>
            <p:ph idx="1" type="body"/>
          </p:nvPr>
        </p:nvSpPr>
        <p:spPr>
          <a:xfrm>
            <a:off x="710407" y="4861445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>
                <a:solidFill>
                  <a:schemeClr val="dk1"/>
                </a:solidFill>
              </a:rPr>
              <a:t>Coloque aqui as credenciais da agência e de quem está apresentando a proposta. Importante saber quem é o showman. A intenção é ganhar confiança.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f1f6c5799_0_31:notes"/>
          <p:cNvSpPr/>
          <p:nvPr>
            <p:ph idx="2" type="sldImg"/>
          </p:nvPr>
        </p:nvSpPr>
        <p:spPr>
          <a:xfrm>
            <a:off x="881063" y="768350"/>
            <a:ext cx="53418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6f1f6c5799_0_31:notes"/>
          <p:cNvSpPr txBox="1"/>
          <p:nvPr>
            <p:ph idx="1" type="body"/>
          </p:nvPr>
        </p:nvSpPr>
        <p:spPr>
          <a:xfrm>
            <a:off x="710407" y="4861445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>
                <a:solidFill>
                  <a:schemeClr val="dk1"/>
                </a:solidFill>
              </a:rPr>
              <a:t>Coloque aqui as credenciais da agência e de quem está apresentando a proposta. Importante saber quem é o showman. A intenção é ganhar confiança.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/>
          <p:nvPr>
            <p:ph idx="2" type="sldImg"/>
          </p:nvPr>
        </p:nvSpPr>
        <p:spPr>
          <a:xfrm>
            <a:off x="881063" y="768350"/>
            <a:ext cx="5341937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4:notes"/>
          <p:cNvSpPr txBox="1"/>
          <p:nvPr>
            <p:ph idx="1" type="body"/>
          </p:nvPr>
        </p:nvSpPr>
        <p:spPr>
          <a:xfrm>
            <a:off x="710407" y="4861445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:notes"/>
          <p:cNvSpPr/>
          <p:nvPr>
            <p:ph idx="2" type="sldImg"/>
          </p:nvPr>
        </p:nvSpPr>
        <p:spPr>
          <a:xfrm>
            <a:off x="881063" y="768350"/>
            <a:ext cx="5341937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5:notes"/>
          <p:cNvSpPr txBox="1"/>
          <p:nvPr>
            <p:ph idx="1" type="body"/>
          </p:nvPr>
        </p:nvSpPr>
        <p:spPr>
          <a:xfrm>
            <a:off x="710407" y="4861445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:notes"/>
          <p:cNvSpPr/>
          <p:nvPr>
            <p:ph idx="2" type="sldImg"/>
          </p:nvPr>
        </p:nvSpPr>
        <p:spPr>
          <a:xfrm>
            <a:off x="881063" y="768350"/>
            <a:ext cx="5341937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6:notes"/>
          <p:cNvSpPr txBox="1"/>
          <p:nvPr>
            <p:ph idx="1" type="body"/>
          </p:nvPr>
        </p:nvSpPr>
        <p:spPr>
          <a:xfrm>
            <a:off x="710407" y="4861445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98975" lIns="98975" spcFirstLastPara="1" rIns="98975" wrap="square" tIns="989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e seção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710458" y="3613296"/>
            <a:ext cx="8060788" cy="141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53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409867" y="747619"/>
            <a:ext cx="11203997" cy="962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409867" y="1936090"/>
            <a:ext cx="11203997" cy="57393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014"/>
              </a:spcBef>
              <a:spcAft>
                <a:spcPts val="2014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409867" y="747619"/>
            <a:ext cx="11203997" cy="962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09865" y="933378"/>
            <a:ext cx="3692325" cy="12695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2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2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2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2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2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2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2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2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21"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09865" y="2334442"/>
            <a:ext cx="3692325" cy="5341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11"/>
            </a:lvl1pPr>
            <a:lvl2pPr indent="-304800" lvl="1" marL="9144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○"/>
              <a:defRPr sz="1511"/>
            </a:lvl2pPr>
            <a:lvl3pPr indent="-304800" lvl="2" marL="13716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■"/>
              <a:defRPr sz="1511"/>
            </a:lvl3pPr>
            <a:lvl4pPr indent="-304800" lvl="3" marL="18288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●"/>
              <a:defRPr sz="1511"/>
            </a:lvl4pPr>
            <a:lvl5pPr indent="-304800" lvl="4" marL="22860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○"/>
              <a:defRPr sz="1511"/>
            </a:lvl5pPr>
            <a:lvl6pPr indent="-304800" lvl="5" marL="27432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■"/>
              <a:defRPr sz="1511"/>
            </a:lvl6pPr>
            <a:lvl7pPr indent="-304800" lvl="6" marL="32004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●"/>
              <a:defRPr sz="1511"/>
            </a:lvl7pPr>
            <a:lvl8pPr indent="-304800" lvl="7" marL="36576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○"/>
              <a:defRPr sz="1511"/>
            </a:lvl8pPr>
            <a:lvl9pPr indent="-304800" lvl="8" marL="4114800" algn="l">
              <a:lnSpc>
                <a:spcPct val="115000"/>
              </a:lnSpc>
              <a:spcBef>
                <a:spcPts val="2014"/>
              </a:spcBef>
              <a:spcAft>
                <a:spcPts val="2014"/>
              </a:spcAft>
              <a:buSzPts val="1200"/>
              <a:buChar char="■"/>
              <a:defRPr sz="1511"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644646" y="756224"/>
            <a:ext cx="8373215" cy="68722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4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4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4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4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4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4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4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41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349117" y="2071661"/>
            <a:ext cx="5319156" cy="249017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28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28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28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28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28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28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28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28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286"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349117" y="4708993"/>
            <a:ext cx="5319156" cy="20748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3"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6495100" y="1216401"/>
            <a:ext cx="5045390" cy="6207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014"/>
              </a:spcBef>
              <a:spcAft>
                <a:spcPts val="2014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09865" y="7107110"/>
            <a:ext cx="7888006" cy="1016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hasCustomPrompt="1" type="title"/>
          </p:nvPr>
        </p:nvSpPr>
        <p:spPr>
          <a:xfrm>
            <a:off x="409867" y="1858225"/>
            <a:ext cx="11203997" cy="32985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10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10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10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10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10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10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10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10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103"/>
            </a:lvl9pPr>
          </a:lstStyle>
          <a:p>
            <a:r>
              <a:t>xx%</a:t>
            </a:r>
          </a:p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09867" y="5295544"/>
            <a:ext cx="11203997" cy="21852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2014"/>
              </a:spcBef>
              <a:spcAft>
                <a:spcPts val="2014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inal">
  <p:cSld name="CUSTOM_2_1">
    <p:bg>
      <p:bgPr>
        <a:noFill/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4031184" y="1817358"/>
            <a:ext cx="7356248" cy="5006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511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511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511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511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511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511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511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511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2014"/>
              </a:spcBef>
              <a:spcAft>
                <a:spcPts val="2014"/>
              </a:spcAft>
              <a:buClr>
                <a:srgbClr val="666666"/>
              </a:buClr>
              <a:buSzPts val="1200"/>
              <a:buChar char="■"/>
              <a:defRPr sz="1511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9"/>
          <p:cNvSpPr/>
          <p:nvPr/>
        </p:nvSpPr>
        <p:spPr>
          <a:xfrm>
            <a:off x="-45460" y="8058199"/>
            <a:ext cx="12125896" cy="64056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2"/>
              <a:buFont typeface="Arial"/>
              <a:buNone/>
            </a:pPr>
            <a:r>
              <a:t/>
            </a:r>
            <a:endParaRPr b="0" i="0" sz="1762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9"/>
          <p:cNvSpPr txBox="1"/>
          <p:nvPr/>
        </p:nvSpPr>
        <p:spPr>
          <a:xfrm>
            <a:off x="295468" y="8087244"/>
            <a:ext cx="11091965" cy="450055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9"/>
              <a:buFont typeface="Arial"/>
              <a:buNone/>
            </a:pPr>
            <a:r>
              <a:rPr b="0" i="1" lang="pt-BR" sz="1259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Página tutorial, lembre-se de apagar antes de enviar a proposta para o cliente ;)</a:t>
            </a:r>
            <a:endParaRPr b="0" i="1" sz="1259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ado 1">
  <p:cSld name="CUSTOM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09865" y="747619"/>
            <a:ext cx="5192924" cy="25879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3"/>
          <p:cNvSpPr/>
          <p:nvPr/>
        </p:nvSpPr>
        <p:spPr>
          <a:xfrm>
            <a:off x="6009102" y="-72615"/>
            <a:ext cx="6071430" cy="8785910"/>
          </a:xfrm>
          <a:prstGeom prst="rect">
            <a:avLst/>
          </a:prstGeom>
          <a:solidFill>
            <a:srgbClr val="D35959"/>
          </a:solidFill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2"/>
              <a:buFont typeface="Arial"/>
              <a:buNone/>
            </a:pPr>
            <a:r>
              <a:t/>
            </a:r>
            <a:endParaRPr b="0" i="0" sz="176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09867" y="747619"/>
            <a:ext cx="11203997" cy="96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08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1" type="ftr"/>
          </p:nvPr>
        </p:nvSpPr>
        <p:spPr>
          <a:xfrm>
            <a:off x="4088067" y="8035911"/>
            <a:ext cx="3847592" cy="432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601188" y="8035911"/>
            <a:ext cx="2765456" cy="432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b="0" i="0" sz="1259" u="none" cap="none" strike="noStrike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09867" y="747619"/>
            <a:ext cx="11203997" cy="96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08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09867" y="1936090"/>
            <a:ext cx="11203997" cy="57393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1" type="ftr"/>
          </p:nvPr>
        </p:nvSpPr>
        <p:spPr>
          <a:xfrm>
            <a:off x="4088067" y="8035911"/>
            <a:ext cx="3847592" cy="432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601188" y="8035911"/>
            <a:ext cx="2765456" cy="432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b="0" i="0" sz="1259" u="none" cap="none" strike="noStrike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409867" y="747619"/>
            <a:ext cx="11203997" cy="962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09866" y="1936090"/>
            <a:ext cx="5259592" cy="57393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62"/>
            </a:lvl1pPr>
            <a:lvl2pPr indent="-304800" lvl="1" marL="9144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○"/>
              <a:defRPr sz="1511"/>
            </a:lvl2pPr>
            <a:lvl3pPr indent="-304800" lvl="2" marL="13716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■"/>
              <a:defRPr sz="1511"/>
            </a:lvl3pPr>
            <a:lvl4pPr indent="-304800" lvl="3" marL="18288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●"/>
              <a:defRPr sz="1511"/>
            </a:lvl4pPr>
            <a:lvl5pPr indent="-304800" lvl="4" marL="22860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○"/>
              <a:defRPr sz="1511"/>
            </a:lvl5pPr>
            <a:lvl6pPr indent="-304800" lvl="5" marL="27432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■"/>
              <a:defRPr sz="1511"/>
            </a:lvl6pPr>
            <a:lvl7pPr indent="-304800" lvl="6" marL="32004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●"/>
              <a:defRPr sz="1511"/>
            </a:lvl7pPr>
            <a:lvl8pPr indent="-304800" lvl="7" marL="36576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○"/>
              <a:defRPr sz="1511"/>
            </a:lvl8pPr>
            <a:lvl9pPr indent="-304800" lvl="8" marL="4114800" algn="l">
              <a:lnSpc>
                <a:spcPct val="115000"/>
              </a:lnSpc>
              <a:spcBef>
                <a:spcPts val="2014"/>
              </a:spcBef>
              <a:spcAft>
                <a:spcPts val="2014"/>
              </a:spcAft>
              <a:buSzPts val="1200"/>
              <a:buChar char="■"/>
              <a:defRPr sz="1511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6354272" y="1936090"/>
            <a:ext cx="5259592" cy="57393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62"/>
            </a:lvl1pPr>
            <a:lvl2pPr indent="-304800" lvl="1" marL="9144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○"/>
              <a:defRPr sz="1511"/>
            </a:lvl2pPr>
            <a:lvl3pPr indent="-304800" lvl="2" marL="13716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■"/>
              <a:defRPr sz="1511"/>
            </a:lvl3pPr>
            <a:lvl4pPr indent="-304800" lvl="3" marL="18288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●"/>
              <a:defRPr sz="1511"/>
            </a:lvl4pPr>
            <a:lvl5pPr indent="-304800" lvl="4" marL="22860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○"/>
              <a:defRPr sz="1511"/>
            </a:lvl5pPr>
            <a:lvl6pPr indent="-304800" lvl="5" marL="27432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■"/>
              <a:defRPr sz="1511"/>
            </a:lvl6pPr>
            <a:lvl7pPr indent="-304800" lvl="6" marL="32004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●"/>
              <a:defRPr sz="1511"/>
            </a:lvl7pPr>
            <a:lvl8pPr indent="-304800" lvl="7" marL="36576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200"/>
              <a:buChar char="○"/>
              <a:defRPr sz="1511"/>
            </a:lvl8pPr>
            <a:lvl9pPr indent="-304800" lvl="8" marL="4114800" algn="l">
              <a:lnSpc>
                <a:spcPct val="115000"/>
              </a:lnSpc>
              <a:spcBef>
                <a:spcPts val="2014"/>
              </a:spcBef>
              <a:spcAft>
                <a:spcPts val="2014"/>
              </a:spcAft>
              <a:buSzPts val="1200"/>
              <a:buChar char="■"/>
              <a:defRPr sz="1511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ctrTitle"/>
          </p:nvPr>
        </p:nvSpPr>
        <p:spPr>
          <a:xfrm>
            <a:off x="857439" y="1197927"/>
            <a:ext cx="7820551" cy="344824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453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4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4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4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4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4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4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4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44"/>
            </a:lvl9pPr>
          </a:lstStyle>
          <a:p/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857434" y="4761159"/>
            <a:ext cx="7820551" cy="1331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6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6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6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6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6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6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6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6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 1 2">
  <p:cSld name="TITLE_1_2">
    <p:bg>
      <p:bgPr>
        <a:solidFill>
          <a:srgbClr val="D35959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7" name="Google Shape;37;p8"/>
          <p:cNvSpPr txBox="1"/>
          <p:nvPr>
            <p:ph type="ctrTitle"/>
          </p:nvPr>
        </p:nvSpPr>
        <p:spPr>
          <a:xfrm>
            <a:off x="2121841" y="1197927"/>
            <a:ext cx="8213844" cy="344824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302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87B"/>
              </a:buClr>
              <a:buSzPts val="2400"/>
              <a:buNone/>
              <a:defRPr sz="3021">
                <a:solidFill>
                  <a:srgbClr val="0C487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87B"/>
              </a:buClr>
              <a:buSzPts val="2400"/>
              <a:buNone/>
              <a:defRPr sz="3021">
                <a:solidFill>
                  <a:srgbClr val="0C487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87B"/>
              </a:buClr>
              <a:buSzPts val="2400"/>
              <a:buNone/>
              <a:defRPr sz="3021">
                <a:solidFill>
                  <a:srgbClr val="0C487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87B"/>
              </a:buClr>
              <a:buSzPts val="2400"/>
              <a:buNone/>
              <a:defRPr sz="3021">
                <a:solidFill>
                  <a:srgbClr val="0C487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87B"/>
              </a:buClr>
              <a:buSzPts val="2400"/>
              <a:buNone/>
              <a:defRPr sz="3021">
                <a:solidFill>
                  <a:srgbClr val="0C487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87B"/>
              </a:buClr>
              <a:buSzPts val="2400"/>
              <a:buNone/>
              <a:defRPr sz="3021">
                <a:solidFill>
                  <a:srgbClr val="0C487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87B"/>
              </a:buClr>
              <a:buSzPts val="2400"/>
              <a:buNone/>
              <a:defRPr sz="3021">
                <a:solidFill>
                  <a:srgbClr val="0C487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87B"/>
              </a:buClr>
              <a:buSzPts val="2400"/>
              <a:buNone/>
              <a:defRPr sz="3021">
                <a:solidFill>
                  <a:srgbClr val="0C487B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857435" y="4761159"/>
            <a:ext cx="9478151" cy="1331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014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266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266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266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266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266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266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266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266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/>
        </p:nvSpPr>
        <p:spPr>
          <a:xfrm>
            <a:off x="911577" y="3110532"/>
            <a:ext cx="1210263" cy="1535632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83"/>
              <a:buFont typeface="Arial"/>
              <a:buNone/>
            </a:pPr>
            <a:r>
              <a:rPr b="1" i="0" lang="pt-BR" sz="12083" u="none" cap="none" strike="noStrike">
                <a:solidFill>
                  <a:srgbClr val="9F565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1" i="0" sz="12083" u="none" cap="none" strike="noStrike">
              <a:solidFill>
                <a:srgbClr val="9F565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710458" y="3613296"/>
            <a:ext cx="8060788" cy="141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1"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9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personalizado 2">
  <p:cSld name="CUSTOM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2664280" y="747615"/>
            <a:ext cx="7456052" cy="1751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2664282" y="2721420"/>
            <a:ext cx="5566101" cy="52731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014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014"/>
              </a:spcBef>
              <a:spcAft>
                <a:spcPts val="2014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0"/>
          <p:cNvSpPr/>
          <p:nvPr/>
        </p:nvSpPr>
        <p:spPr>
          <a:xfrm>
            <a:off x="-56839" y="-72615"/>
            <a:ext cx="2170425" cy="8785910"/>
          </a:xfrm>
          <a:prstGeom prst="rect">
            <a:avLst/>
          </a:prstGeom>
          <a:solidFill>
            <a:srgbClr val="D35959"/>
          </a:solidFill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2"/>
              <a:buFont typeface="Arial"/>
              <a:buNone/>
            </a:pPr>
            <a:r>
              <a:t/>
            </a:r>
            <a:endParaRPr b="0" i="0" sz="1762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09867" y="747619"/>
            <a:ext cx="11203997" cy="962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2800"/>
              <a:buFont typeface="Open Sans"/>
              <a:buNone/>
              <a:defRPr b="1" i="0" sz="2800" u="none" cap="none" strike="noStrike">
                <a:solidFill>
                  <a:srgbClr val="C0474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09867" y="1936090"/>
            <a:ext cx="11203997" cy="57393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762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762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762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762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762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762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762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762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140697" y="7833917"/>
            <a:ext cx="721503" cy="66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9"/>
              <a:buFont typeface="Arial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9"/>
              <a:buFont typeface="Arial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9"/>
              <a:buFont typeface="Arial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9"/>
              <a:buFont typeface="Arial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9"/>
              <a:buFont typeface="Arial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9"/>
              <a:buFont typeface="Arial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9"/>
              <a:buFont typeface="Arial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9"/>
              <a:buFont typeface="Arial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9"/>
              <a:buFont typeface="Arial"/>
              <a:buNone/>
              <a:defRPr b="0" i="0" sz="1259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879650" y="1267950"/>
            <a:ext cx="8479500" cy="13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pt-BR" sz="3600">
                <a:latin typeface="Montserrat"/>
                <a:ea typeface="Montserrat"/>
                <a:cs typeface="Montserrat"/>
                <a:sym typeface="Montserrat"/>
              </a:rPr>
              <a:t>AJUDAMOS SEU NÉGOCIO A SER VISTO COMO UMA REFERÊNCIA NA REGIÃO.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20"/>
          <p:cNvPicPr preferRelativeResize="0"/>
          <p:nvPr/>
        </p:nvPicPr>
        <p:blipFill rotWithShape="1">
          <a:blip r:embed="rId3">
            <a:alphaModFix/>
          </a:blip>
          <a:srcRect b="0" l="31525" r="0" t="35995"/>
          <a:stretch/>
        </p:blipFill>
        <p:spPr>
          <a:xfrm>
            <a:off x="8242875" y="6577225"/>
            <a:ext cx="6674976" cy="312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" y="30"/>
            <a:ext cx="12023725" cy="8643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5899575" y="-117650"/>
            <a:ext cx="7589700" cy="8892600"/>
          </a:xfrm>
          <a:prstGeom prst="rect">
            <a:avLst/>
          </a:prstGeom>
          <a:solidFill>
            <a:srgbClr val="41B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62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9"/>
          <p:cNvSpPr txBox="1"/>
          <p:nvPr>
            <p:ph type="title"/>
          </p:nvPr>
        </p:nvSpPr>
        <p:spPr>
          <a:xfrm>
            <a:off x="649664" y="1643594"/>
            <a:ext cx="4970636" cy="1385389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pt-BR" sz="2266">
                <a:solidFill>
                  <a:srgbClr val="666666"/>
                </a:solidFill>
              </a:rPr>
              <a:t>Etapa 4</a:t>
            </a:r>
            <a:endParaRPr b="0" sz="2266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>
                <a:solidFill>
                  <a:srgbClr val="31D36E"/>
                </a:solidFill>
              </a:rPr>
              <a:t>Relacionamento</a:t>
            </a:r>
            <a:endParaRPr>
              <a:solidFill>
                <a:srgbClr val="31D36E"/>
              </a:solidFill>
            </a:endParaRPr>
          </a:p>
        </p:txBody>
      </p:sp>
      <p:sp>
        <p:nvSpPr>
          <p:cNvPr id="147" name="Google Shape;147;p29"/>
          <p:cNvSpPr txBox="1"/>
          <p:nvPr>
            <p:ph idx="4294967295" type="body"/>
          </p:nvPr>
        </p:nvSpPr>
        <p:spPr>
          <a:xfrm>
            <a:off x="649664" y="3181939"/>
            <a:ext cx="4400470" cy="3652458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Interações via comentários</a:t>
            </a:r>
            <a:endParaRPr/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Dúvidas via direct ou inbox</a:t>
            </a:r>
            <a:endParaRPr sz="2014">
              <a:solidFill>
                <a:srgbClr val="434343"/>
              </a:solidFill>
            </a:endParaRPr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Instagram Stories</a:t>
            </a:r>
            <a:endParaRPr sz="2014">
              <a:solidFill>
                <a:srgbClr val="434343"/>
              </a:solidFill>
            </a:endParaRPr>
          </a:p>
          <a:p>
            <a:pPr indent="-3139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sz="2014">
              <a:solidFill>
                <a:srgbClr val="434343"/>
              </a:solidFill>
            </a:endParaRPr>
          </a:p>
          <a:p>
            <a:pPr indent="-3139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sz="2014">
              <a:solidFill>
                <a:srgbClr val="434343"/>
              </a:solidFill>
            </a:endParaRPr>
          </a:p>
          <a:p>
            <a:pPr indent="0" lvl="0" marL="1598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rPr lang="pt-BR" sz="2014">
                <a:solidFill>
                  <a:srgbClr val="434343"/>
                </a:solidFill>
              </a:rPr>
              <a:t>Por parte do contratante.</a:t>
            </a:r>
            <a:endParaRPr/>
          </a:p>
          <a:p>
            <a:pPr indent="0" lvl="0" marL="1598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sz="2014">
              <a:solidFill>
                <a:srgbClr val="434343"/>
              </a:solidFill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3816" y="2613850"/>
            <a:ext cx="2506866" cy="3331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/>
          <p:nvPr/>
        </p:nvSpPr>
        <p:spPr>
          <a:xfrm>
            <a:off x="5947696" y="-185833"/>
            <a:ext cx="7493375" cy="8976907"/>
          </a:xfrm>
          <a:prstGeom prst="rect">
            <a:avLst/>
          </a:prstGeom>
          <a:solidFill>
            <a:srgbClr val="41B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62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 txBox="1"/>
          <p:nvPr>
            <p:ph type="title"/>
          </p:nvPr>
        </p:nvSpPr>
        <p:spPr>
          <a:xfrm>
            <a:off x="649664" y="1643593"/>
            <a:ext cx="4970700" cy="13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pt-BR" sz="2266">
                <a:solidFill>
                  <a:srgbClr val="666666"/>
                </a:solidFill>
              </a:rPr>
              <a:t>Etapa 5</a:t>
            </a:r>
            <a:endParaRPr b="0" sz="2266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>
                <a:solidFill>
                  <a:srgbClr val="31D36E"/>
                </a:solidFill>
              </a:rPr>
              <a:t>Análise</a:t>
            </a:r>
            <a:endParaRPr>
              <a:solidFill>
                <a:srgbClr val="31D36E"/>
              </a:solidFill>
            </a:endParaRPr>
          </a:p>
        </p:txBody>
      </p:sp>
      <p:sp>
        <p:nvSpPr>
          <p:cNvPr id="155" name="Google Shape;155;p30"/>
          <p:cNvSpPr txBox="1"/>
          <p:nvPr>
            <p:ph idx="4294967295" type="body"/>
          </p:nvPr>
        </p:nvSpPr>
        <p:spPr>
          <a:xfrm>
            <a:off x="649665" y="3181939"/>
            <a:ext cx="3865421" cy="3652458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Relatório de resultados  em Mídias Sociais sendo  enviado Mensalmente</a:t>
            </a:r>
            <a:endParaRPr/>
          </a:p>
          <a:p>
            <a:pPr indent="-3139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sz="2014">
              <a:solidFill>
                <a:srgbClr val="434343"/>
              </a:solidFill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5340" y="2622912"/>
            <a:ext cx="3175748" cy="2691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649664" y="1643595"/>
            <a:ext cx="4970636" cy="1938941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pt-BR" sz="2266">
                <a:solidFill>
                  <a:srgbClr val="666666"/>
                </a:solidFill>
              </a:rPr>
              <a:t>Etapa 1</a:t>
            </a:r>
            <a:endParaRPr b="0" sz="2266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>
                <a:solidFill>
                  <a:srgbClr val="EF8600"/>
                </a:solidFill>
              </a:rPr>
              <a:t>Kick-off</a:t>
            </a:r>
            <a:endParaRPr>
              <a:solidFill>
                <a:srgbClr val="EF8600"/>
              </a:solidFill>
            </a:endParaRPr>
          </a:p>
        </p:txBody>
      </p:sp>
      <p:sp>
        <p:nvSpPr>
          <p:cNvPr id="162" name="Google Shape;162;p31"/>
          <p:cNvSpPr txBox="1"/>
          <p:nvPr>
            <p:ph idx="4294967295" type="body"/>
          </p:nvPr>
        </p:nvSpPr>
        <p:spPr>
          <a:xfrm>
            <a:off x="649662" y="3181939"/>
            <a:ext cx="7177290" cy="3652458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Acessar o Instagram</a:t>
            </a:r>
            <a:endParaRPr/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Configuração das redes sociais</a:t>
            </a:r>
            <a:endParaRPr/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Diagnóstico e Planejamento</a:t>
            </a:r>
            <a:endParaRPr/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Definição de dia das publicações</a:t>
            </a:r>
            <a:endParaRPr/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Definição de pauta de conteúdo</a:t>
            </a:r>
            <a:endParaRPr/>
          </a:p>
          <a:p>
            <a:pPr indent="-3139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sz="2014">
              <a:solidFill>
                <a:srgbClr val="434343"/>
              </a:solidFill>
            </a:endParaRPr>
          </a:p>
        </p:txBody>
      </p:sp>
      <p:pic>
        <p:nvPicPr>
          <p:cNvPr id="163" name="Google Shape;1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5072" y="2153946"/>
            <a:ext cx="1746589" cy="433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258" y="-1"/>
            <a:ext cx="12304295" cy="869610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/>
          <p:nvPr/>
        </p:nvSpPr>
        <p:spPr>
          <a:xfrm>
            <a:off x="-643400" y="-257400"/>
            <a:ext cx="13554600" cy="9028800"/>
          </a:xfrm>
          <a:prstGeom prst="rect">
            <a:avLst/>
          </a:prstGeom>
          <a:solidFill>
            <a:srgbClr val="1010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1"/>
          <p:cNvSpPr txBox="1"/>
          <p:nvPr>
            <p:ph type="title"/>
          </p:nvPr>
        </p:nvSpPr>
        <p:spPr>
          <a:xfrm>
            <a:off x="-331112" y="3181950"/>
            <a:ext cx="129300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pt-BR" sz="360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CONHEÇA UM POUCO DO</a:t>
            </a:r>
            <a:endParaRPr sz="3600">
              <a:solidFill>
                <a:srgbClr val="F3F3F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pt-BR" sz="360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NOSSO PORTFÓLIO</a:t>
            </a:r>
            <a:endParaRPr b="1" sz="3600">
              <a:solidFill>
                <a:srgbClr val="F3F3F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>
            <a:off x="649667" y="423394"/>
            <a:ext cx="9632777" cy="1394074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>
                <a:solidFill>
                  <a:srgbClr val="31D36E"/>
                </a:solidFill>
              </a:rPr>
              <a:t>Método de Trabalho</a:t>
            </a:r>
            <a:endParaRPr>
              <a:solidFill>
                <a:srgbClr val="31D36E"/>
              </a:solidFill>
            </a:endParaRPr>
          </a:p>
        </p:txBody>
      </p:sp>
      <p:sp>
        <p:nvSpPr>
          <p:cNvPr id="172" name="Google Shape;172;p32"/>
          <p:cNvSpPr txBox="1"/>
          <p:nvPr>
            <p:ph idx="1" type="body"/>
          </p:nvPr>
        </p:nvSpPr>
        <p:spPr>
          <a:xfrm>
            <a:off x="649675" y="2234545"/>
            <a:ext cx="9316800" cy="5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-415581" lvl="0" marL="5754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pt-BR" sz="2014">
                <a:solidFill>
                  <a:srgbClr val="FFFFFF"/>
                </a:solidFill>
              </a:rPr>
              <a:t>Periodicidade das publicações pré-definidas</a:t>
            </a:r>
            <a:endParaRPr>
              <a:solidFill>
                <a:srgbClr val="FFFFFF"/>
              </a:solidFill>
            </a:endParaRPr>
          </a:p>
          <a:p>
            <a:pPr indent="-313981" lvl="0" marL="5754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sz="2014">
              <a:solidFill>
                <a:srgbClr val="FFFFFF"/>
              </a:solidFill>
            </a:endParaRPr>
          </a:p>
          <a:p>
            <a:pPr indent="-415581" lvl="0" marL="5754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pt-BR" sz="2014">
                <a:solidFill>
                  <a:srgbClr val="FFFFFF"/>
                </a:solidFill>
              </a:rPr>
              <a:t>Fluxo de criação e publicação (quem define, quem cria,  quem revisa, quem aprova, quem publica? )</a:t>
            </a:r>
            <a:endParaRPr>
              <a:solidFill>
                <a:srgbClr val="FFFFFF"/>
              </a:solidFill>
            </a:endParaRPr>
          </a:p>
          <a:p>
            <a:pPr indent="-313981" lvl="0" marL="5754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sz="2014">
              <a:solidFill>
                <a:srgbClr val="FFFFFF"/>
              </a:solidFill>
            </a:endParaRPr>
          </a:p>
          <a:p>
            <a:pPr indent="-415581" lvl="0" marL="5754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pt-BR" sz="2014">
                <a:solidFill>
                  <a:srgbClr val="FFFFFF"/>
                </a:solidFill>
              </a:rPr>
              <a:t>Grupos WhatsApp para apresentação e aprovação de  conteúdo.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-313981" lvl="0" marL="5754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sz="2014">
              <a:solidFill>
                <a:srgbClr val="31D36E"/>
              </a:solidFill>
            </a:endParaRPr>
          </a:p>
          <a:p>
            <a:pPr indent="-313981" lvl="0" marL="5754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sz="2014">
              <a:solidFill>
                <a:srgbClr val="31D36E"/>
              </a:solidFill>
            </a:endParaRPr>
          </a:p>
          <a:p>
            <a:pPr indent="0" lvl="0" marL="1598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sz="2014">
              <a:solidFill>
                <a:srgbClr val="31D36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6623" y="1441945"/>
            <a:ext cx="4150801" cy="5555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/>
          <p:nvPr/>
        </p:nvSpPr>
        <p:spPr>
          <a:xfrm>
            <a:off x="3386620" y="3715855"/>
            <a:ext cx="4290382" cy="41628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525" lIns="115075" spcFirstLastPara="1" rIns="115075" wrap="square" tIns="57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62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3"/>
          <p:cNvSpPr/>
          <p:nvPr/>
        </p:nvSpPr>
        <p:spPr>
          <a:xfrm>
            <a:off x="3386618" y="5058575"/>
            <a:ext cx="4290382" cy="4326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525" lIns="115075" spcFirstLastPara="1" rIns="115075" wrap="square" tIns="57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62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3"/>
          <p:cNvSpPr/>
          <p:nvPr/>
        </p:nvSpPr>
        <p:spPr>
          <a:xfrm>
            <a:off x="3386617" y="6417619"/>
            <a:ext cx="4290382" cy="3999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525" lIns="115075" spcFirstLastPara="1" rIns="115075" wrap="square" tIns="57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62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257" y="-42269"/>
            <a:ext cx="12060236" cy="852362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/>
          <p:nvPr/>
        </p:nvSpPr>
        <p:spPr>
          <a:xfrm>
            <a:off x="-325450" y="-257199"/>
            <a:ext cx="13554600" cy="8953500"/>
          </a:xfrm>
          <a:prstGeom prst="rect">
            <a:avLst/>
          </a:prstGeom>
          <a:solidFill>
            <a:srgbClr val="1010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3"/>
          <p:cNvSpPr txBox="1"/>
          <p:nvPr>
            <p:ph type="title"/>
          </p:nvPr>
        </p:nvSpPr>
        <p:spPr>
          <a:xfrm>
            <a:off x="1540750" y="3119675"/>
            <a:ext cx="129300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pt-BR" sz="3600">
                <a:solidFill>
                  <a:srgbClr val="31D36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ANÚNCIOS E USUÁRIOS SEGMENTADOS</a:t>
            </a:r>
            <a:endParaRPr b="1" sz="3600">
              <a:solidFill>
                <a:srgbClr val="31D36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409867" y="747619"/>
            <a:ext cx="11204100" cy="9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409866" y="1936090"/>
            <a:ext cx="5259600" cy="5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4"/>
          <p:cNvSpPr txBox="1"/>
          <p:nvPr>
            <p:ph idx="2" type="body"/>
          </p:nvPr>
        </p:nvSpPr>
        <p:spPr>
          <a:xfrm>
            <a:off x="6354272" y="1936090"/>
            <a:ext cx="5259600" cy="5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4"/>
          <p:cNvSpPr/>
          <p:nvPr/>
        </p:nvSpPr>
        <p:spPr>
          <a:xfrm>
            <a:off x="-389700" y="-127550"/>
            <a:ext cx="12722100" cy="8975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08475" y="82775"/>
            <a:ext cx="14250374" cy="801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6623" y="1441945"/>
            <a:ext cx="4150801" cy="555520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5"/>
          <p:cNvSpPr/>
          <p:nvPr/>
        </p:nvSpPr>
        <p:spPr>
          <a:xfrm>
            <a:off x="3386620" y="3715855"/>
            <a:ext cx="4290300" cy="416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525" lIns="115075" spcFirstLastPara="1" rIns="115075" wrap="square" tIns="57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62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5"/>
          <p:cNvSpPr/>
          <p:nvPr/>
        </p:nvSpPr>
        <p:spPr>
          <a:xfrm>
            <a:off x="3386618" y="5058575"/>
            <a:ext cx="4290300" cy="4326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525" lIns="115075" spcFirstLastPara="1" rIns="115075" wrap="square" tIns="57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62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5"/>
          <p:cNvSpPr/>
          <p:nvPr/>
        </p:nvSpPr>
        <p:spPr>
          <a:xfrm>
            <a:off x="3386617" y="6417619"/>
            <a:ext cx="4290300" cy="399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525" lIns="115075" spcFirstLastPara="1" rIns="115075" wrap="square" tIns="575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62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257" y="-42269"/>
            <a:ext cx="12060236" cy="852362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5"/>
          <p:cNvSpPr/>
          <p:nvPr/>
        </p:nvSpPr>
        <p:spPr>
          <a:xfrm>
            <a:off x="-291475" y="-217524"/>
            <a:ext cx="13554600" cy="8953500"/>
          </a:xfrm>
          <a:prstGeom prst="rect">
            <a:avLst/>
          </a:prstGeom>
          <a:solidFill>
            <a:srgbClr val="1010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5"/>
          <p:cNvSpPr txBox="1"/>
          <p:nvPr/>
        </p:nvSpPr>
        <p:spPr>
          <a:xfrm>
            <a:off x="-196362" y="3055475"/>
            <a:ext cx="129300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31D36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NOSSA PROPOSTA</a:t>
            </a:r>
            <a:endParaRPr b="1" sz="3600">
              <a:solidFill>
                <a:srgbClr val="31D36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1D36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01010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/>
          <p:nvPr/>
        </p:nvSpPr>
        <p:spPr>
          <a:xfrm>
            <a:off x="7947850" y="2790250"/>
            <a:ext cx="3437400" cy="4071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6"/>
          <p:cNvSpPr/>
          <p:nvPr/>
        </p:nvSpPr>
        <p:spPr>
          <a:xfrm>
            <a:off x="4047803" y="2245075"/>
            <a:ext cx="3635100" cy="4890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6"/>
          <p:cNvSpPr/>
          <p:nvPr/>
        </p:nvSpPr>
        <p:spPr>
          <a:xfrm>
            <a:off x="358650" y="2660375"/>
            <a:ext cx="3437400" cy="4071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6"/>
          <p:cNvSpPr/>
          <p:nvPr/>
        </p:nvSpPr>
        <p:spPr>
          <a:xfrm flipH="1" rot="10800000">
            <a:off x="605100" y="2468625"/>
            <a:ext cx="2944500" cy="566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1D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6"/>
          <p:cNvSpPr/>
          <p:nvPr/>
        </p:nvSpPr>
        <p:spPr>
          <a:xfrm flipH="1" rot="10800000">
            <a:off x="4362300" y="1816975"/>
            <a:ext cx="2944500" cy="566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1D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6"/>
          <p:cNvSpPr/>
          <p:nvPr/>
        </p:nvSpPr>
        <p:spPr>
          <a:xfrm flipH="1" rot="10800000">
            <a:off x="8119500" y="2468625"/>
            <a:ext cx="2944500" cy="566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1D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6"/>
          <p:cNvSpPr txBox="1"/>
          <p:nvPr/>
        </p:nvSpPr>
        <p:spPr>
          <a:xfrm>
            <a:off x="1364050" y="2564475"/>
            <a:ext cx="20484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INICIANTE</a:t>
            </a:r>
            <a:endParaRPr sz="18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15" name="Google Shape;215;p36"/>
          <p:cNvSpPr txBox="1"/>
          <p:nvPr/>
        </p:nvSpPr>
        <p:spPr>
          <a:xfrm>
            <a:off x="4794901" y="1912825"/>
            <a:ext cx="2200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PROFISSIONAL</a:t>
            </a:r>
            <a:endParaRPr sz="18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8729476" y="2564475"/>
            <a:ext cx="2200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AVANÇADO</a:t>
            </a:r>
            <a:endParaRPr sz="18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17" name="Google Shape;217;p36"/>
          <p:cNvSpPr/>
          <p:nvPr/>
        </p:nvSpPr>
        <p:spPr>
          <a:xfrm>
            <a:off x="976950" y="4085225"/>
            <a:ext cx="2200800" cy="22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6"/>
          <p:cNvSpPr/>
          <p:nvPr/>
        </p:nvSpPr>
        <p:spPr>
          <a:xfrm>
            <a:off x="939450" y="4990150"/>
            <a:ext cx="2200800" cy="22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6"/>
          <p:cNvSpPr/>
          <p:nvPr/>
        </p:nvSpPr>
        <p:spPr>
          <a:xfrm>
            <a:off x="976950" y="5689350"/>
            <a:ext cx="2200800" cy="22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6"/>
          <p:cNvSpPr txBox="1"/>
          <p:nvPr/>
        </p:nvSpPr>
        <p:spPr>
          <a:xfrm>
            <a:off x="344700" y="3201325"/>
            <a:ext cx="34374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GERENCIAMENTO DE ATÉ R$3.000,00 VERBA MENSAL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1" name="Google Shape;221;p36"/>
          <p:cNvSpPr txBox="1"/>
          <p:nvPr/>
        </p:nvSpPr>
        <p:spPr>
          <a:xfrm>
            <a:off x="544050" y="4380338"/>
            <a:ext cx="28983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CAMPANHAS ILIMITADAS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2" name="Google Shape;222;p36"/>
          <p:cNvSpPr txBox="1"/>
          <p:nvPr/>
        </p:nvSpPr>
        <p:spPr>
          <a:xfrm>
            <a:off x="608800" y="5158213"/>
            <a:ext cx="28983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RELATÓRIO MENSAL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359400" y="6034575"/>
            <a:ext cx="3437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TREINAMENTO DE VENDAS PARA EQUIPE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4" name="Google Shape;224;p36"/>
          <p:cNvSpPr/>
          <p:nvPr/>
        </p:nvSpPr>
        <p:spPr>
          <a:xfrm flipH="1" rot="10800000">
            <a:off x="528150" y="6641925"/>
            <a:ext cx="2944500" cy="11256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1D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6"/>
          <p:cNvSpPr txBox="1"/>
          <p:nvPr/>
        </p:nvSpPr>
        <p:spPr>
          <a:xfrm>
            <a:off x="46650" y="6798525"/>
            <a:ext cx="3986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Montserrat Black"/>
                <a:ea typeface="Montserrat Black"/>
                <a:cs typeface="Montserrat Black"/>
                <a:sym typeface="Montserrat Black"/>
              </a:rPr>
              <a:t>697</a:t>
            </a:r>
            <a:r>
              <a:rPr lang="pt-BR" sz="3600">
                <a:latin typeface="Montserrat Black"/>
                <a:ea typeface="Montserrat Black"/>
                <a:cs typeface="Montserrat Black"/>
                <a:sym typeface="Montserrat Black"/>
              </a:rPr>
              <a:t>,00</a:t>
            </a:r>
            <a:endParaRPr sz="3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72175" y="6804300"/>
            <a:ext cx="2048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 Black"/>
                <a:ea typeface="Montserrat Black"/>
                <a:cs typeface="Montserrat Black"/>
                <a:sym typeface="Montserrat Black"/>
              </a:rPr>
              <a:t>R$</a:t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2780838" y="6871325"/>
            <a:ext cx="815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 Black"/>
                <a:ea typeface="Montserrat Black"/>
                <a:cs typeface="Montserrat Black"/>
                <a:sym typeface="Montserrat Black"/>
              </a:rPr>
              <a:t>/mês</a:t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28" name="Google Shape;228;p36"/>
          <p:cNvSpPr txBox="1"/>
          <p:nvPr/>
        </p:nvSpPr>
        <p:spPr>
          <a:xfrm>
            <a:off x="0" y="7233700"/>
            <a:ext cx="3986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CONTRATO DE 6  MESES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6"/>
          <p:cNvSpPr/>
          <p:nvPr/>
        </p:nvSpPr>
        <p:spPr>
          <a:xfrm flipH="1" rot="10800000">
            <a:off x="4432950" y="2383375"/>
            <a:ext cx="2820300" cy="323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6"/>
          <p:cNvSpPr txBox="1"/>
          <p:nvPr/>
        </p:nvSpPr>
        <p:spPr>
          <a:xfrm>
            <a:off x="4362300" y="2355575"/>
            <a:ext cx="42039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MAIS VENDIDO - 80% DOS CLIENTES</a:t>
            </a:r>
            <a:endParaRPr sz="11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1" name="Google Shape;231;p36"/>
          <p:cNvSpPr/>
          <p:nvPr/>
        </p:nvSpPr>
        <p:spPr>
          <a:xfrm flipH="1" rot="10800000">
            <a:off x="4325475" y="6638225"/>
            <a:ext cx="2944500" cy="11256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1D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6"/>
          <p:cNvSpPr txBox="1"/>
          <p:nvPr/>
        </p:nvSpPr>
        <p:spPr>
          <a:xfrm>
            <a:off x="3843975" y="6794825"/>
            <a:ext cx="3986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Montserrat Black"/>
                <a:ea typeface="Montserrat Black"/>
                <a:cs typeface="Montserrat Black"/>
                <a:sym typeface="Montserrat Black"/>
              </a:rPr>
              <a:t>750</a:t>
            </a:r>
            <a:r>
              <a:rPr lang="pt-BR" sz="3600">
                <a:latin typeface="Montserrat Black"/>
                <a:ea typeface="Montserrat Black"/>
                <a:cs typeface="Montserrat Black"/>
                <a:sym typeface="Montserrat Black"/>
              </a:rPr>
              <a:t>,00</a:t>
            </a:r>
            <a:endParaRPr sz="3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3869500" y="6800600"/>
            <a:ext cx="2048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 Black"/>
                <a:ea typeface="Montserrat Black"/>
                <a:cs typeface="Montserrat Black"/>
                <a:sym typeface="Montserrat Black"/>
              </a:rPr>
              <a:t>R$</a:t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4" name="Google Shape;234;p36"/>
          <p:cNvSpPr txBox="1"/>
          <p:nvPr/>
        </p:nvSpPr>
        <p:spPr>
          <a:xfrm>
            <a:off x="6578163" y="6867625"/>
            <a:ext cx="815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 Black"/>
                <a:ea typeface="Montserrat Black"/>
                <a:cs typeface="Montserrat Black"/>
                <a:sym typeface="Montserrat Black"/>
              </a:rPr>
              <a:t>/mês</a:t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3797325" y="7230000"/>
            <a:ext cx="3986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CONTRATO DE 6 MESES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36"/>
          <p:cNvSpPr/>
          <p:nvPr/>
        </p:nvSpPr>
        <p:spPr>
          <a:xfrm flipH="1" rot="10800000">
            <a:off x="8094575" y="6554600"/>
            <a:ext cx="2944500" cy="11256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1D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6"/>
          <p:cNvSpPr txBox="1"/>
          <p:nvPr/>
        </p:nvSpPr>
        <p:spPr>
          <a:xfrm>
            <a:off x="7613075" y="6711200"/>
            <a:ext cx="3986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Montserrat Black"/>
                <a:ea typeface="Montserrat Black"/>
                <a:cs typeface="Montserrat Black"/>
                <a:sym typeface="Montserrat Black"/>
              </a:rPr>
              <a:t>1297,00</a:t>
            </a:r>
            <a:endParaRPr sz="3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7562400" y="6716975"/>
            <a:ext cx="2048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 Black"/>
                <a:ea typeface="Montserrat Black"/>
                <a:cs typeface="Montserrat Black"/>
                <a:sym typeface="Montserrat Black"/>
              </a:rPr>
              <a:t>R$</a:t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10423463" y="6784000"/>
            <a:ext cx="815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 Black"/>
                <a:ea typeface="Montserrat Black"/>
                <a:cs typeface="Montserrat Black"/>
                <a:sym typeface="Montserrat Black"/>
              </a:rPr>
              <a:t>/mês</a:t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40" name="Google Shape;240;p36"/>
          <p:cNvSpPr txBox="1"/>
          <p:nvPr/>
        </p:nvSpPr>
        <p:spPr>
          <a:xfrm>
            <a:off x="7566425" y="7146375"/>
            <a:ext cx="3986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CONTRATO DE 6 MESES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3075" y="-761350"/>
            <a:ext cx="6105201" cy="305695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6"/>
          <p:cNvSpPr txBox="1"/>
          <p:nvPr>
            <p:ph type="title"/>
          </p:nvPr>
        </p:nvSpPr>
        <p:spPr>
          <a:xfrm>
            <a:off x="359400" y="75625"/>
            <a:ext cx="50121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b="0" lang="pt-BR">
                <a:solidFill>
                  <a:srgbClr val="31D36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GESTÃO DE TRÁFEGO</a:t>
            </a:r>
            <a:endParaRPr b="0">
              <a:solidFill>
                <a:srgbClr val="31D36E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4670862" y="4070793"/>
            <a:ext cx="2327400" cy="273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6"/>
          <p:cNvSpPr/>
          <p:nvPr/>
        </p:nvSpPr>
        <p:spPr>
          <a:xfrm>
            <a:off x="4662029" y="5043683"/>
            <a:ext cx="2327400" cy="273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6"/>
          <p:cNvSpPr/>
          <p:nvPr/>
        </p:nvSpPr>
        <p:spPr>
          <a:xfrm>
            <a:off x="4701687" y="5883587"/>
            <a:ext cx="2327400" cy="273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6"/>
          <p:cNvSpPr txBox="1"/>
          <p:nvPr/>
        </p:nvSpPr>
        <p:spPr>
          <a:xfrm>
            <a:off x="4017000" y="2969583"/>
            <a:ext cx="363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GERENCIAMENTO DE ATÉ R$5.000,00 VERBA MENSAL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4362751" y="4292040"/>
            <a:ext cx="3065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CAMPANHAS ILIMITADAS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4312349" y="5245566"/>
            <a:ext cx="3065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RELATÓRIO SEMANAL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4016996" y="6111283"/>
            <a:ext cx="3635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TREINAMENTO DE VENDAS PARA EQUIPE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50" name="Google Shape;250;p36"/>
          <p:cNvSpPr/>
          <p:nvPr/>
        </p:nvSpPr>
        <p:spPr>
          <a:xfrm>
            <a:off x="8566150" y="4138900"/>
            <a:ext cx="2200800" cy="22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6"/>
          <p:cNvSpPr/>
          <p:nvPr/>
        </p:nvSpPr>
        <p:spPr>
          <a:xfrm>
            <a:off x="8528650" y="5043825"/>
            <a:ext cx="2200800" cy="22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6"/>
          <p:cNvSpPr/>
          <p:nvPr/>
        </p:nvSpPr>
        <p:spPr>
          <a:xfrm>
            <a:off x="8566150" y="5743025"/>
            <a:ext cx="2200800" cy="22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6"/>
          <p:cNvSpPr txBox="1"/>
          <p:nvPr/>
        </p:nvSpPr>
        <p:spPr>
          <a:xfrm>
            <a:off x="7933900" y="3255000"/>
            <a:ext cx="34374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GERENCIAMENTO DE ATÉ R$7.000,00 VERBA MENSAL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54" name="Google Shape;254;p36"/>
          <p:cNvSpPr txBox="1"/>
          <p:nvPr/>
        </p:nvSpPr>
        <p:spPr>
          <a:xfrm>
            <a:off x="8126700" y="4434025"/>
            <a:ext cx="30651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MENTORIA ESTRATÉGICA 1X POR MÊS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55" name="Google Shape;255;p36"/>
          <p:cNvSpPr txBox="1"/>
          <p:nvPr/>
        </p:nvSpPr>
        <p:spPr>
          <a:xfrm>
            <a:off x="8198000" y="5211888"/>
            <a:ext cx="28983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RELATÓRIO SEMANAL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7933900" y="5991463"/>
            <a:ext cx="3437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TREINAMENTO DE VENDAS PARA EQUIPE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01010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/>
          <p:nvPr/>
        </p:nvSpPr>
        <p:spPr>
          <a:xfrm>
            <a:off x="7947850" y="2767500"/>
            <a:ext cx="3437400" cy="4071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7"/>
          <p:cNvSpPr txBox="1"/>
          <p:nvPr>
            <p:ph type="title"/>
          </p:nvPr>
        </p:nvSpPr>
        <p:spPr>
          <a:xfrm>
            <a:off x="359400" y="-250725"/>
            <a:ext cx="6700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b="0" lang="pt-BR">
                <a:solidFill>
                  <a:srgbClr val="31D36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GESTÃO DE MÍDIAS E TRÁFEGO</a:t>
            </a:r>
            <a:endParaRPr b="0">
              <a:solidFill>
                <a:srgbClr val="31D36E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63" name="Google Shape;263;p37"/>
          <p:cNvSpPr/>
          <p:nvPr/>
        </p:nvSpPr>
        <p:spPr>
          <a:xfrm>
            <a:off x="4047800" y="1481275"/>
            <a:ext cx="3635100" cy="6198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7"/>
          <p:cNvSpPr/>
          <p:nvPr/>
        </p:nvSpPr>
        <p:spPr>
          <a:xfrm>
            <a:off x="358650" y="2660375"/>
            <a:ext cx="3437400" cy="4071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7"/>
          <p:cNvSpPr/>
          <p:nvPr/>
        </p:nvSpPr>
        <p:spPr>
          <a:xfrm flipH="1" rot="10800000">
            <a:off x="605100" y="2468625"/>
            <a:ext cx="2944500" cy="566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1D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7"/>
          <p:cNvSpPr/>
          <p:nvPr/>
        </p:nvSpPr>
        <p:spPr>
          <a:xfrm flipH="1" rot="10800000">
            <a:off x="4362300" y="1216575"/>
            <a:ext cx="2944500" cy="566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1D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7"/>
          <p:cNvSpPr/>
          <p:nvPr/>
        </p:nvSpPr>
        <p:spPr>
          <a:xfrm flipH="1" rot="10800000">
            <a:off x="8119500" y="2468625"/>
            <a:ext cx="2944500" cy="566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1D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7"/>
          <p:cNvSpPr txBox="1"/>
          <p:nvPr/>
        </p:nvSpPr>
        <p:spPr>
          <a:xfrm>
            <a:off x="1364050" y="2564475"/>
            <a:ext cx="20484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INICIANTE</a:t>
            </a:r>
            <a:endParaRPr sz="18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69" name="Google Shape;269;p37"/>
          <p:cNvSpPr txBox="1"/>
          <p:nvPr/>
        </p:nvSpPr>
        <p:spPr>
          <a:xfrm>
            <a:off x="4757601" y="1312425"/>
            <a:ext cx="2200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pt-BR" sz="1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PROFISSIONAL</a:t>
            </a:r>
            <a:endParaRPr sz="18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8729476" y="2564475"/>
            <a:ext cx="22008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AVANÇADO</a:t>
            </a:r>
            <a:endParaRPr sz="18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1" name="Google Shape;271;p37"/>
          <p:cNvSpPr/>
          <p:nvPr/>
        </p:nvSpPr>
        <p:spPr>
          <a:xfrm>
            <a:off x="957550" y="3953263"/>
            <a:ext cx="2200800" cy="22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7"/>
          <p:cNvSpPr/>
          <p:nvPr/>
        </p:nvSpPr>
        <p:spPr>
          <a:xfrm>
            <a:off x="957550" y="4468275"/>
            <a:ext cx="2200800" cy="22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7"/>
          <p:cNvSpPr/>
          <p:nvPr/>
        </p:nvSpPr>
        <p:spPr>
          <a:xfrm>
            <a:off x="976950" y="5689350"/>
            <a:ext cx="2200800" cy="22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7"/>
          <p:cNvSpPr txBox="1"/>
          <p:nvPr/>
        </p:nvSpPr>
        <p:spPr>
          <a:xfrm>
            <a:off x="344700" y="3201325"/>
            <a:ext cx="34374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GERENCIAMENTO DE ATÉ R$2.000,00 VERBA MENSAL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697950" y="4074600"/>
            <a:ext cx="28983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8 POSTAGENS POR MÊS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6" name="Google Shape;276;p37"/>
          <p:cNvSpPr txBox="1"/>
          <p:nvPr/>
        </p:nvSpPr>
        <p:spPr>
          <a:xfrm>
            <a:off x="634400" y="5245075"/>
            <a:ext cx="28983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RELATÓRIO MENSAL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7" name="Google Shape;277;p37"/>
          <p:cNvSpPr txBox="1"/>
          <p:nvPr/>
        </p:nvSpPr>
        <p:spPr>
          <a:xfrm>
            <a:off x="359400" y="6034575"/>
            <a:ext cx="3437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TREINAMENTO DE VENDAS PARA EQUIPE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8" name="Google Shape;278;p37"/>
          <p:cNvSpPr/>
          <p:nvPr/>
        </p:nvSpPr>
        <p:spPr>
          <a:xfrm flipH="1" rot="10800000">
            <a:off x="528150" y="6641925"/>
            <a:ext cx="2944500" cy="11256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1D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7"/>
          <p:cNvSpPr txBox="1"/>
          <p:nvPr/>
        </p:nvSpPr>
        <p:spPr>
          <a:xfrm>
            <a:off x="46650" y="6798525"/>
            <a:ext cx="3986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Montserrat Black"/>
                <a:ea typeface="Montserrat Black"/>
                <a:cs typeface="Montserrat Black"/>
                <a:sym typeface="Montserrat Black"/>
              </a:rPr>
              <a:t>997</a:t>
            </a:r>
            <a:r>
              <a:rPr lang="pt-BR" sz="3600">
                <a:latin typeface="Montserrat Black"/>
                <a:ea typeface="Montserrat Black"/>
                <a:cs typeface="Montserrat Black"/>
                <a:sym typeface="Montserrat Black"/>
              </a:rPr>
              <a:t>,00</a:t>
            </a:r>
            <a:endParaRPr sz="3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72175" y="6804300"/>
            <a:ext cx="2048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 Black"/>
                <a:ea typeface="Montserrat Black"/>
                <a:cs typeface="Montserrat Black"/>
                <a:sym typeface="Montserrat Black"/>
              </a:rPr>
              <a:t>R$</a:t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81" name="Google Shape;281;p37"/>
          <p:cNvSpPr txBox="1"/>
          <p:nvPr/>
        </p:nvSpPr>
        <p:spPr>
          <a:xfrm>
            <a:off x="2780838" y="6871325"/>
            <a:ext cx="815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 Black"/>
                <a:ea typeface="Montserrat Black"/>
                <a:cs typeface="Montserrat Black"/>
                <a:sym typeface="Montserrat Black"/>
              </a:rPr>
              <a:t>/mês</a:t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0" y="7233700"/>
            <a:ext cx="3986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CONTRATO DE 6  MESES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37"/>
          <p:cNvSpPr/>
          <p:nvPr/>
        </p:nvSpPr>
        <p:spPr>
          <a:xfrm flipH="1" rot="10800000">
            <a:off x="4284075" y="1744450"/>
            <a:ext cx="3078600" cy="323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7"/>
          <p:cNvSpPr txBox="1"/>
          <p:nvPr/>
        </p:nvSpPr>
        <p:spPr>
          <a:xfrm>
            <a:off x="4362300" y="1693150"/>
            <a:ext cx="42210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MAIS VENDIDO - 80% DOS CLIENTES </a:t>
            </a:r>
            <a:endParaRPr sz="11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85" name="Google Shape;285;p37"/>
          <p:cNvSpPr/>
          <p:nvPr/>
        </p:nvSpPr>
        <p:spPr>
          <a:xfrm flipH="1" rot="10800000">
            <a:off x="4327488" y="7052775"/>
            <a:ext cx="2944500" cy="11256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1D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7"/>
          <p:cNvSpPr txBox="1"/>
          <p:nvPr/>
        </p:nvSpPr>
        <p:spPr>
          <a:xfrm>
            <a:off x="3843975" y="6794825"/>
            <a:ext cx="3986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Montserrat Black"/>
                <a:ea typeface="Montserrat Black"/>
                <a:cs typeface="Montserrat Black"/>
                <a:sym typeface="Montserrat Black"/>
              </a:rPr>
              <a:t>1197,0</a:t>
            </a:r>
            <a:r>
              <a:rPr lang="pt-BR" sz="3600">
                <a:latin typeface="Montserrat Black"/>
                <a:ea typeface="Montserrat Black"/>
                <a:cs typeface="Montserrat Black"/>
                <a:sym typeface="Montserrat Black"/>
              </a:rPr>
              <a:t>0</a:t>
            </a:r>
            <a:endParaRPr sz="3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87" name="Google Shape;287;p37"/>
          <p:cNvSpPr txBox="1"/>
          <p:nvPr/>
        </p:nvSpPr>
        <p:spPr>
          <a:xfrm>
            <a:off x="3869500" y="6800600"/>
            <a:ext cx="2048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 Black"/>
                <a:ea typeface="Montserrat Black"/>
                <a:cs typeface="Montserrat Black"/>
                <a:sym typeface="Montserrat Black"/>
              </a:rPr>
              <a:t>R$</a:t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88" name="Google Shape;288;p37"/>
          <p:cNvSpPr txBox="1"/>
          <p:nvPr/>
        </p:nvSpPr>
        <p:spPr>
          <a:xfrm>
            <a:off x="6578163" y="6867625"/>
            <a:ext cx="815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 Black"/>
                <a:ea typeface="Montserrat Black"/>
                <a:cs typeface="Montserrat Black"/>
                <a:sym typeface="Montserrat Black"/>
              </a:rPr>
              <a:t>/mês</a:t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89" name="Google Shape;289;p37"/>
          <p:cNvSpPr txBox="1"/>
          <p:nvPr/>
        </p:nvSpPr>
        <p:spPr>
          <a:xfrm>
            <a:off x="3790413" y="7422125"/>
            <a:ext cx="3986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CONTRATO DE 6 MESES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10800000">
            <a:off x="8094575" y="6554600"/>
            <a:ext cx="2944500" cy="11256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1D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7"/>
          <p:cNvSpPr txBox="1"/>
          <p:nvPr/>
        </p:nvSpPr>
        <p:spPr>
          <a:xfrm>
            <a:off x="7613075" y="6711200"/>
            <a:ext cx="3986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Montserrat Black"/>
                <a:ea typeface="Montserrat Black"/>
                <a:cs typeface="Montserrat Black"/>
                <a:sym typeface="Montserrat Black"/>
              </a:rPr>
              <a:t>1597,00</a:t>
            </a:r>
            <a:endParaRPr sz="3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92" name="Google Shape;292;p37"/>
          <p:cNvSpPr txBox="1"/>
          <p:nvPr/>
        </p:nvSpPr>
        <p:spPr>
          <a:xfrm>
            <a:off x="7562400" y="6716975"/>
            <a:ext cx="2048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 Black"/>
                <a:ea typeface="Montserrat Black"/>
                <a:cs typeface="Montserrat Black"/>
                <a:sym typeface="Montserrat Black"/>
              </a:rPr>
              <a:t>R$</a:t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93" name="Google Shape;293;p37"/>
          <p:cNvSpPr txBox="1"/>
          <p:nvPr/>
        </p:nvSpPr>
        <p:spPr>
          <a:xfrm>
            <a:off x="10423463" y="6784000"/>
            <a:ext cx="815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 Black"/>
                <a:ea typeface="Montserrat Black"/>
                <a:cs typeface="Montserrat Black"/>
                <a:sym typeface="Montserrat Black"/>
              </a:rPr>
              <a:t>/mês</a:t>
            </a:r>
            <a:endParaRPr sz="12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94" name="Google Shape;294;p37"/>
          <p:cNvSpPr txBox="1"/>
          <p:nvPr/>
        </p:nvSpPr>
        <p:spPr>
          <a:xfrm>
            <a:off x="7566425" y="7146375"/>
            <a:ext cx="3986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CONTRATO DE 6 MESES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5" name="Google Shape;2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900" y="-596725"/>
            <a:ext cx="6105201" cy="305695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7"/>
          <p:cNvSpPr/>
          <p:nvPr/>
        </p:nvSpPr>
        <p:spPr>
          <a:xfrm>
            <a:off x="4670862" y="2755118"/>
            <a:ext cx="2327400" cy="273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4662029" y="5043683"/>
            <a:ext cx="2327400" cy="273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4708262" y="5494762"/>
            <a:ext cx="2327400" cy="273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7"/>
          <p:cNvSpPr txBox="1"/>
          <p:nvPr/>
        </p:nvSpPr>
        <p:spPr>
          <a:xfrm>
            <a:off x="4054400" y="1923888"/>
            <a:ext cx="36351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GERENCIAMENTO DE ATÉ R$5.000,00 VERBA MENSAL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00" name="Google Shape;300;p37"/>
          <p:cNvSpPr txBox="1"/>
          <p:nvPr/>
        </p:nvSpPr>
        <p:spPr>
          <a:xfrm>
            <a:off x="4339401" y="2897877"/>
            <a:ext cx="3065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16 POSTAGENS POR MÊS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01" name="Google Shape;301;p37"/>
          <p:cNvSpPr txBox="1"/>
          <p:nvPr/>
        </p:nvSpPr>
        <p:spPr>
          <a:xfrm>
            <a:off x="4339399" y="5007591"/>
            <a:ext cx="3065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RELATÓRIO MENSAL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02" name="Google Shape;302;p37"/>
          <p:cNvSpPr txBox="1"/>
          <p:nvPr/>
        </p:nvSpPr>
        <p:spPr>
          <a:xfrm>
            <a:off x="3954496" y="6499896"/>
            <a:ext cx="3635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TREINAMENTO DE VENDAS PARA EQUIPE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03" name="Google Shape;303;p37"/>
          <p:cNvSpPr txBox="1"/>
          <p:nvPr/>
        </p:nvSpPr>
        <p:spPr>
          <a:xfrm>
            <a:off x="628950" y="4634538"/>
            <a:ext cx="28983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CAMPANHAS ILIMITADAS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04" name="Google Shape;304;p37"/>
          <p:cNvSpPr/>
          <p:nvPr/>
        </p:nvSpPr>
        <p:spPr>
          <a:xfrm>
            <a:off x="900000" y="5115525"/>
            <a:ext cx="2200800" cy="22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7"/>
          <p:cNvSpPr txBox="1"/>
          <p:nvPr/>
        </p:nvSpPr>
        <p:spPr>
          <a:xfrm>
            <a:off x="4334475" y="3660987"/>
            <a:ext cx="28983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CAMPANHAS ILIMITADAS C/ CRIATIVOS</a:t>
            </a:r>
            <a:endParaRPr sz="16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06" name="Google Shape;306;p37"/>
          <p:cNvSpPr/>
          <p:nvPr/>
        </p:nvSpPr>
        <p:spPr>
          <a:xfrm>
            <a:off x="4708254" y="4313333"/>
            <a:ext cx="2327400" cy="273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7"/>
          <p:cNvSpPr/>
          <p:nvPr/>
        </p:nvSpPr>
        <p:spPr>
          <a:xfrm>
            <a:off x="8546750" y="4060388"/>
            <a:ext cx="2200800" cy="22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7"/>
          <p:cNvSpPr/>
          <p:nvPr/>
        </p:nvSpPr>
        <p:spPr>
          <a:xfrm>
            <a:off x="8546750" y="4575400"/>
            <a:ext cx="2200800" cy="22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7"/>
          <p:cNvSpPr/>
          <p:nvPr/>
        </p:nvSpPr>
        <p:spPr>
          <a:xfrm>
            <a:off x="8566150" y="5796475"/>
            <a:ext cx="2200800" cy="22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7"/>
          <p:cNvSpPr txBox="1"/>
          <p:nvPr/>
        </p:nvSpPr>
        <p:spPr>
          <a:xfrm>
            <a:off x="7933900" y="3308450"/>
            <a:ext cx="34374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GERENCIAMENTO DE ATÉ R$7.000,00 VERBA MENSAL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8166550" y="4181725"/>
            <a:ext cx="30651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20 POSTAGENS POR MÊS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12" name="Google Shape;312;p37"/>
          <p:cNvSpPr txBox="1"/>
          <p:nvPr/>
        </p:nvSpPr>
        <p:spPr>
          <a:xfrm>
            <a:off x="8198000" y="5265338"/>
            <a:ext cx="28983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RELATÓRIO MENSAL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13" name="Google Shape;313;p37"/>
          <p:cNvSpPr txBox="1"/>
          <p:nvPr/>
        </p:nvSpPr>
        <p:spPr>
          <a:xfrm>
            <a:off x="7933900" y="6018188"/>
            <a:ext cx="3437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TREINAMENTO DE VENDAS PARA EQUIPE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14" name="Google Shape;314;p37"/>
          <p:cNvSpPr txBox="1"/>
          <p:nvPr/>
        </p:nvSpPr>
        <p:spPr>
          <a:xfrm>
            <a:off x="8218150" y="4741663"/>
            <a:ext cx="28983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CAMPANHAS ILIMITADAS</a:t>
            </a:r>
            <a:endParaRPr sz="16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15" name="Google Shape;315;p37"/>
          <p:cNvSpPr/>
          <p:nvPr/>
        </p:nvSpPr>
        <p:spPr>
          <a:xfrm>
            <a:off x="8489200" y="5222650"/>
            <a:ext cx="2200800" cy="22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7"/>
          <p:cNvSpPr/>
          <p:nvPr/>
        </p:nvSpPr>
        <p:spPr>
          <a:xfrm>
            <a:off x="4708254" y="3430583"/>
            <a:ext cx="2327400" cy="273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7"/>
          <p:cNvSpPr txBox="1"/>
          <p:nvPr/>
        </p:nvSpPr>
        <p:spPr>
          <a:xfrm>
            <a:off x="4054400" y="4263225"/>
            <a:ext cx="36351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18" name="Google Shape;318;p37"/>
          <p:cNvSpPr/>
          <p:nvPr/>
        </p:nvSpPr>
        <p:spPr>
          <a:xfrm>
            <a:off x="4701287" y="6273762"/>
            <a:ext cx="2327400" cy="273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7"/>
          <p:cNvSpPr txBox="1"/>
          <p:nvPr/>
        </p:nvSpPr>
        <p:spPr>
          <a:xfrm>
            <a:off x="4141725" y="5539100"/>
            <a:ext cx="36351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30% DESCONTO EM QUALQUER OUTRO SERVIÇO FAST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20" name="Google Shape;320;p37"/>
          <p:cNvSpPr txBox="1"/>
          <p:nvPr/>
        </p:nvSpPr>
        <p:spPr>
          <a:xfrm>
            <a:off x="4339399" y="4489491"/>
            <a:ext cx="30651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 Black"/>
                <a:ea typeface="Montserrat Black"/>
                <a:cs typeface="Montserrat Black"/>
                <a:sym typeface="Montserrat Black"/>
              </a:rPr>
              <a:t>GERENCIAMENTO DE ATÉ R$300,00 EM GOOGLE</a:t>
            </a:r>
            <a:endParaRPr sz="16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8600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/>
          <p:nvPr/>
        </p:nvSpPr>
        <p:spPr>
          <a:xfrm>
            <a:off x="-291475" y="-217524"/>
            <a:ext cx="13554600" cy="8953500"/>
          </a:xfrm>
          <a:prstGeom prst="rect">
            <a:avLst/>
          </a:prstGeom>
          <a:solidFill>
            <a:srgbClr val="31D3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8"/>
          <p:cNvSpPr txBox="1"/>
          <p:nvPr>
            <p:ph type="title"/>
          </p:nvPr>
        </p:nvSpPr>
        <p:spPr>
          <a:xfrm>
            <a:off x="1144954" y="2862825"/>
            <a:ext cx="9733800" cy="29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t-BR">
                <a:solidFill>
                  <a:srgbClr val="1010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CONTE CONOSCO</a:t>
            </a:r>
            <a:br>
              <a:rPr b="1" lang="pt-BR">
                <a:solidFill>
                  <a:srgbClr val="1010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1" lang="pt-BR">
                <a:solidFill>
                  <a:srgbClr val="1010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 VAMOS JUNTOS</a:t>
            </a:r>
            <a:br>
              <a:rPr b="1" lang="pt-BR">
                <a:solidFill>
                  <a:srgbClr val="1010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1" lang="pt-BR">
                <a:solidFill>
                  <a:srgbClr val="10101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AUMENTAR SEUS RESULTADOS.</a:t>
            </a:r>
            <a:endParaRPr b="1">
              <a:solidFill>
                <a:srgbClr val="1010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solidFill>
                <a:srgbClr val="1010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solidFill>
                <a:srgbClr val="10101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7" name="Google Shape;327;p38"/>
          <p:cNvSpPr txBox="1"/>
          <p:nvPr/>
        </p:nvSpPr>
        <p:spPr>
          <a:xfrm>
            <a:off x="4587661" y="315805"/>
            <a:ext cx="115665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</a:pPr>
            <a:r>
              <a:t/>
            </a:r>
            <a:endParaRPr b="1" sz="1800">
              <a:solidFill>
                <a:srgbClr val="101010"/>
              </a:solidFill>
            </a:endParaRPr>
          </a:p>
        </p:txBody>
      </p:sp>
      <p:sp>
        <p:nvSpPr>
          <p:cNvPr id="328" name="Google Shape;328;p38"/>
          <p:cNvSpPr txBox="1"/>
          <p:nvPr>
            <p:ph type="title"/>
          </p:nvPr>
        </p:nvSpPr>
        <p:spPr>
          <a:xfrm>
            <a:off x="1963438" y="6578475"/>
            <a:ext cx="7443900" cy="291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sz="3000">
              <a:solidFill>
                <a:srgbClr val="10101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sz="3000">
              <a:solidFill>
                <a:srgbClr val="10101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860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" y="0"/>
            <a:ext cx="12020188" cy="864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86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" y="0"/>
            <a:ext cx="12020188" cy="86407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2"/>
          <p:cNvSpPr/>
          <p:nvPr/>
        </p:nvSpPr>
        <p:spPr>
          <a:xfrm>
            <a:off x="1379900" y="1307275"/>
            <a:ext cx="637800" cy="526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2"/>
          <p:cNvSpPr/>
          <p:nvPr/>
        </p:nvSpPr>
        <p:spPr>
          <a:xfrm>
            <a:off x="1643900" y="4137975"/>
            <a:ext cx="637800" cy="526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2"/>
          <p:cNvSpPr/>
          <p:nvPr/>
        </p:nvSpPr>
        <p:spPr>
          <a:xfrm>
            <a:off x="1456100" y="5565775"/>
            <a:ext cx="637800" cy="526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8600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023725" cy="8643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B200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type="title"/>
          </p:nvPr>
        </p:nvSpPr>
        <p:spPr>
          <a:xfrm>
            <a:off x="892300" y="1582400"/>
            <a:ext cx="52707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b="1" lang="pt-BR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Sobre a Agência</a:t>
            </a:r>
            <a:endParaRPr b="1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9" name="Google Shape;109;p24"/>
          <p:cNvSpPr txBox="1"/>
          <p:nvPr>
            <p:ph idx="4294967295" type="body"/>
          </p:nvPr>
        </p:nvSpPr>
        <p:spPr>
          <a:xfrm>
            <a:off x="937401" y="2657475"/>
            <a:ext cx="5766900" cy="29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pt-BR">
                <a:solidFill>
                  <a:srgbClr val="000000"/>
                </a:solidFill>
              </a:rPr>
              <a:t>Somos uma Agência de Marketing especializada em  Inbound Marketing. Temos como foco entregar sucesso  para nossos clientes e aumentar seus números.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>
                <a:solidFill>
                  <a:srgbClr val="000000"/>
                </a:solidFill>
              </a:rPr>
              <a:t>Buscamos estar juntos das principais referências em  resultados do mercado nacional, para garantir um  trabalho de qualidade e destaque para a Empresa.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110" name="Google Shape;110;p24"/>
          <p:cNvCxnSpPr/>
          <p:nvPr/>
        </p:nvCxnSpPr>
        <p:spPr>
          <a:xfrm>
            <a:off x="7387811" y="1359863"/>
            <a:ext cx="0" cy="5921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111" name="Google Shape;111;p24"/>
          <p:cNvPicPr preferRelativeResize="0"/>
          <p:nvPr/>
        </p:nvPicPr>
        <p:blipFill rotWithShape="1">
          <a:blip r:embed="rId3">
            <a:alphaModFix/>
          </a:blip>
          <a:srcRect b="28312" l="30589" r="30732" t="34681"/>
          <a:stretch/>
        </p:blipFill>
        <p:spPr>
          <a:xfrm>
            <a:off x="7387800" y="3206450"/>
            <a:ext cx="4650377" cy="22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3687676" y="3152028"/>
            <a:ext cx="67773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5050" lIns="115050" spcFirstLastPara="1" rIns="115050" wrap="square" tIns="115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pt-BR" sz="3600">
                <a:solidFill>
                  <a:srgbClr val="41B2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OS 5 EPISÓDIOS</a:t>
            </a:r>
            <a:endParaRPr b="1" sz="3600">
              <a:solidFill>
                <a:srgbClr val="41B2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/>
          <p:nvPr/>
        </p:nvSpPr>
        <p:spPr>
          <a:xfrm>
            <a:off x="5985679" y="-185833"/>
            <a:ext cx="6557032" cy="9089201"/>
          </a:xfrm>
          <a:prstGeom prst="rect">
            <a:avLst/>
          </a:prstGeom>
          <a:solidFill>
            <a:srgbClr val="41B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62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>
            <p:ph type="title"/>
          </p:nvPr>
        </p:nvSpPr>
        <p:spPr>
          <a:xfrm>
            <a:off x="649664" y="1643595"/>
            <a:ext cx="4970636" cy="1938941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pt-BR" sz="2266">
                <a:solidFill>
                  <a:srgbClr val="666666"/>
                </a:solidFill>
              </a:rPr>
              <a:t>Etapa 1</a:t>
            </a:r>
            <a:endParaRPr b="0" sz="2266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>
                <a:solidFill>
                  <a:srgbClr val="41B200"/>
                </a:solidFill>
              </a:rPr>
              <a:t>Kick-off</a:t>
            </a:r>
            <a:endParaRPr>
              <a:solidFill>
                <a:srgbClr val="41B200"/>
              </a:solidFill>
            </a:endParaRPr>
          </a:p>
        </p:txBody>
      </p:sp>
      <p:sp>
        <p:nvSpPr>
          <p:cNvPr id="123" name="Google Shape;123;p26"/>
          <p:cNvSpPr txBox="1"/>
          <p:nvPr>
            <p:ph idx="4294967295" type="body"/>
          </p:nvPr>
        </p:nvSpPr>
        <p:spPr>
          <a:xfrm>
            <a:off x="649662" y="3181939"/>
            <a:ext cx="7177290" cy="3652458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Acessar o Instagram</a:t>
            </a:r>
            <a:endParaRPr/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Configuração das redes sociais</a:t>
            </a:r>
            <a:endParaRPr/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Diagnóstico e Planejamento</a:t>
            </a:r>
            <a:endParaRPr/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Definição de dia das publicações</a:t>
            </a:r>
            <a:endParaRPr/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Definição de pauta de conteúdo</a:t>
            </a:r>
            <a:endParaRPr/>
          </a:p>
          <a:p>
            <a:pPr indent="-3139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sz="2014">
              <a:solidFill>
                <a:srgbClr val="434343"/>
              </a:solidFill>
            </a:endParaRPr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4861" y="1897270"/>
            <a:ext cx="2145705" cy="5145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/>
          <p:nvPr/>
        </p:nvSpPr>
        <p:spPr>
          <a:xfrm>
            <a:off x="5995821" y="-153749"/>
            <a:ext cx="7717964" cy="9073159"/>
          </a:xfrm>
          <a:prstGeom prst="rect">
            <a:avLst/>
          </a:prstGeom>
          <a:solidFill>
            <a:srgbClr val="41B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62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 txBox="1"/>
          <p:nvPr>
            <p:ph type="title"/>
          </p:nvPr>
        </p:nvSpPr>
        <p:spPr>
          <a:xfrm>
            <a:off x="649664" y="1643595"/>
            <a:ext cx="49707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pt-BR" sz="2266">
                <a:solidFill>
                  <a:srgbClr val="666666"/>
                </a:solidFill>
              </a:rPr>
              <a:t>Etapa 2</a:t>
            </a:r>
            <a:endParaRPr b="0" sz="2266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>
                <a:solidFill>
                  <a:srgbClr val="41B200"/>
                </a:solidFill>
              </a:rPr>
              <a:t>Atração</a:t>
            </a:r>
            <a:endParaRPr>
              <a:solidFill>
                <a:srgbClr val="41B200"/>
              </a:solidFill>
            </a:endParaRPr>
          </a:p>
        </p:txBody>
      </p:sp>
      <p:sp>
        <p:nvSpPr>
          <p:cNvPr id="131" name="Google Shape;131;p27"/>
          <p:cNvSpPr txBox="1"/>
          <p:nvPr>
            <p:ph idx="4294967295" type="body"/>
          </p:nvPr>
        </p:nvSpPr>
        <p:spPr>
          <a:xfrm>
            <a:off x="614548" y="3181939"/>
            <a:ext cx="4682910" cy="3652458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Idealizar conteúdo interativo</a:t>
            </a:r>
            <a:endParaRPr/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Produção de conteúdo</a:t>
            </a:r>
            <a:endParaRPr/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b="1" lang="pt-BR" sz="2014">
                <a:solidFill>
                  <a:srgbClr val="434343"/>
                </a:solidFill>
              </a:rPr>
              <a:t>Criação de anúncios pagos</a:t>
            </a:r>
            <a:endParaRPr/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b="1" lang="pt-BR" sz="2014">
                <a:solidFill>
                  <a:srgbClr val="434343"/>
                </a:solidFill>
              </a:rPr>
              <a:t>Utilização de 4 a 10 hashtags</a:t>
            </a:r>
            <a:endParaRPr b="1" sz="2014">
              <a:solidFill>
                <a:srgbClr val="434343"/>
              </a:solidFill>
            </a:endParaRPr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b="1" lang="pt-BR" sz="2014">
                <a:solidFill>
                  <a:srgbClr val="434343"/>
                </a:solidFill>
              </a:rPr>
              <a:t>As mudanças do Instagram e do Facebook</a:t>
            </a:r>
            <a:endParaRPr b="1" sz="2014">
              <a:solidFill>
                <a:srgbClr val="434343"/>
              </a:solidFill>
            </a:endParaRPr>
          </a:p>
          <a:p>
            <a:pPr indent="-3139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b="1" sz="2014">
              <a:solidFill>
                <a:srgbClr val="434343"/>
              </a:solidFill>
            </a:endParaRPr>
          </a:p>
          <a:p>
            <a:pPr indent="-3139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b="1" sz="2014">
              <a:solidFill>
                <a:srgbClr val="434343"/>
              </a:solidFill>
            </a:endParaRPr>
          </a:p>
          <a:p>
            <a:pPr indent="0" lvl="0" marL="1598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sz="2014">
              <a:solidFill>
                <a:srgbClr val="FF0000"/>
              </a:solidFill>
            </a:endParaRPr>
          </a:p>
          <a:p>
            <a:pPr indent="-3139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b="1" sz="2014">
              <a:solidFill>
                <a:srgbClr val="434343"/>
              </a:solidFill>
            </a:endParaRPr>
          </a:p>
          <a:p>
            <a:pPr indent="0" lvl="0" marL="1598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b="1" sz="2014">
              <a:solidFill>
                <a:srgbClr val="434343"/>
              </a:solidFill>
            </a:endParaRPr>
          </a:p>
          <a:p>
            <a:pPr indent="-3139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sz="2014">
              <a:solidFill>
                <a:srgbClr val="434343"/>
              </a:solidFill>
            </a:endParaRPr>
          </a:p>
        </p:txBody>
      </p:sp>
      <p:pic>
        <p:nvPicPr>
          <p:cNvPr id="132" name="Google Shape;13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3835" y="2119962"/>
            <a:ext cx="2494822" cy="3825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/>
          <p:nvPr/>
        </p:nvSpPr>
        <p:spPr>
          <a:xfrm>
            <a:off x="6011863" y="-192505"/>
            <a:ext cx="6707312" cy="9031705"/>
          </a:xfrm>
          <a:prstGeom prst="rect">
            <a:avLst/>
          </a:prstGeom>
          <a:solidFill>
            <a:srgbClr val="41B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62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>
            <p:ph type="title"/>
          </p:nvPr>
        </p:nvSpPr>
        <p:spPr>
          <a:xfrm>
            <a:off x="649664" y="1643593"/>
            <a:ext cx="4970636" cy="1351406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pt-BR" sz="2266">
                <a:solidFill>
                  <a:srgbClr val="666666"/>
                </a:solidFill>
              </a:rPr>
              <a:t>Etapa 3</a:t>
            </a:r>
            <a:endParaRPr b="0" sz="2266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>
                <a:solidFill>
                  <a:srgbClr val="41B200"/>
                </a:solidFill>
              </a:rPr>
              <a:t>Conversão</a:t>
            </a:r>
            <a:endParaRPr>
              <a:solidFill>
                <a:srgbClr val="41B200"/>
              </a:solidFill>
            </a:endParaRPr>
          </a:p>
        </p:txBody>
      </p:sp>
      <p:sp>
        <p:nvSpPr>
          <p:cNvPr id="139" name="Google Shape;139;p28"/>
          <p:cNvSpPr txBox="1"/>
          <p:nvPr>
            <p:ph idx="4294967295" type="body"/>
          </p:nvPr>
        </p:nvSpPr>
        <p:spPr>
          <a:xfrm>
            <a:off x="649663" y="3181939"/>
            <a:ext cx="4578694" cy="3652458"/>
          </a:xfrm>
          <a:prstGeom prst="rect">
            <a:avLst/>
          </a:prstGeom>
          <a:noFill/>
          <a:ln>
            <a:noFill/>
          </a:ln>
        </p:spPr>
        <p:txBody>
          <a:bodyPr anchorCtr="0" anchor="t" bIns="115050" lIns="115050" spcFirstLastPara="1" rIns="115050" wrap="square" tIns="115050">
            <a:noAutofit/>
          </a:bodyPr>
          <a:lstStyle/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Conteúdo -  OFERTA!</a:t>
            </a:r>
            <a:endParaRPr/>
          </a:p>
          <a:p>
            <a:pPr indent="-4155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Criação de Calls to Action  (direciomento de páginas ou  do Stories para feed)</a:t>
            </a:r>
            <a:endParaRPr/>
          </a:p>
          <a:p>
            <a:pPr indent="-4155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Converter seguidores em  potencial clientes.</a:t>
            </a:r>
            <a:endParaRPr sz="2014">
              <a:solidFill>
                <a:srgbClr val="434343"/>
              </a:solidFill>
            </a:endParaRPr>
          </a:p>
          <a:p>
            <a:pPr indent="-4418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14"/>
              <a:buAutoNum type="arabicPeriod"/>
            </a:pPr>
            <a:r>
              <a:rPr lang="pt-BR" sz="2014">
                <a:solidFill>
                  <a:srgbClr val="434343"/>
                </a:solidFill>
              </a:rPr>
              <a:t>Oferta do Poder</a:t>
            </a:r>
            <a:endParaRPr sz="2014">
              <a:solidFill>
                <a:srgbClr val="434343"/>
              </a:solidFill>
            </a:endParaRPr>
          </a:p>
          <a:p>
            <a:pPr indent="-3139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4747"/>
              </a:buClr>
              <a:buSzPts val="1600"/>
              <a:buNone/>
            </a:pPr>
            <a:r>
              <a:t/>
            </a:r>
            <a:endParaRPr sz="2014">
              <a:solidFill>
                <a:srgbClr val="434343"/>
              </a:solidFill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3835" y="2613850"/>
            <a:ext cx="2585631" cy="3331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