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Space Grotesk Medium"/>
      <p:regular r:id="rId12"/>
      <p:bold r:id="rId13"/>
    </p:embeddedFont>
    <p:embeddedFont>
      <p:font typeface="Space Grotesk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paceGroteskMedium-bold.fntdata"/><Relationship Id="rId12" Type="http://schemas.openxmlformats.org/officeDocument/2006/relationships/font" Target="fonts/SpaceGrotesk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paceGrotesk-bold.fntdata"/><Relationship Id="rId14" Type="http://schemas.openxmlformats.org/officeDocument/2006/relationships/font" Target="fonts/SpaceGrotes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4961a8ae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4961a8ae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4961a8a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4961a8a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f4961a8ae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f4961a8ae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4961a8ae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4961a8ae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4961a8ae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f4961a8ae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04475" y="4191900"/>
            <a:ext cx="399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Módulo 1 - Aula 4</a:t>
            </a:r>
            <a:endParaRPr sz="1700">
              <a:solidFill>
                <a:schemeClr val="dk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253600" y="3961350"/>
            <a:ext cx="36807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EXERCÍCIO</a:t>
            </a:r>
            <a:r>
              <a:rPr lang="pt-BR" sz="1700">
                <a:solidFill>
                  <a:schemeClr val="lt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:</a:t>
            </a:r>
            <a:endParaRPr sz="1700">
              <a:solidFill>
                <a:schemeClr val="lt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Identificando </a:t>
            </a:r>
            <a:r>
              <a:rPr lang="pt-B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os determinantes</a:t>
            </a:r>
            <a:endParaRPr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do seu desempenho</a:t>
            </a:r>
            <a:endParaRPr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8750" y="220204"/>
            <a:ext cx="876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ORIENTAÇÕES</a:t>
            </a:r>
            <a:endParaRPr b="1" sz="1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91400" y="951617"/>
            <a:ext cx="876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Nesta atividade, o propósito é identificar e analisar os principais determinantes</a:t>
            </a:r>
            <a:endParaRPr sz="13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do seu desempenho profissional.</a:t>
            </a:r>
            <a:endParaRPr sz="13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91400" y="1835444"/>
            <a:ext cx="876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Pense em exemplos específicos e concretos que você já viu ou vivenciou na sua</a:t>
            </a:r>
            <a:endParaRPr sz="13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empresa e anote no pdf editável ou em outro local de sua preferência.</a:t>
            </a:r>
            <a:endParaRPr sz="13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91400" y="2711404"/>
            <a:ext cx="876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Após concluir suas anotações, reserve um tempo para revisar o que escreveu.</a:t>
            </a:r>
            <a:endParaRPr sz="13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Depois, procure compartilhar seus insights com colegas de trabalho ou com seu gestor.</a:t>
            </a:r>
            <a:endParaRPr sz="13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91400" y="3587354"/>
            <a:ext cx="876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Discutir esses determinantes pode ajudar a identificar áreas de melhoria e</a:t>
            </a:r>
            <a:endParaRPr sz="13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fortalecer o desempenho da equipe como um todo.</a:t>
            </a:r>
            <a:endParaRPr sz="13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91400" y="4463304"/>
            <a:ext cx="876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BOM EXERCÍCIO!</a:t>
            </a:r>
            <a:endParaRPr b="1" sz="18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188750" y="272286"/>
            <a:ext cx="876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CONHECIMENTO DECLARATIVO - </a:t>
            </a:r>
            <a:r>
              <a:rPr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Saber o que fazer</a:t>
            </a:r>
            <a:endParaRPr sz="1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88750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INSTRUÇÕES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172438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EXEMPLOS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150038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RESPOSTAS E REFLEXÕES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8875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Pense em uma </a:t>
            </a:r>
            <a:r>
              <a:rPr b="1" lang="pt-BR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tarefa </a:t>
            </a:r>
            <a:r>
              <a:rPr lang="pt-BR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ou </a:t>
            </a:r>
            <a:r>
              <a:rPr b="1" lang="pt-BR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projeto </a:t>
            </a:r>
            <a:r>
              <a:rPr lang="pt-BR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importante que esteja sob sua responsabilidade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8875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Anote quais são os </a:t>
            </a:r>
            <a:r>
              <a:rPr b="1" lang="pt-BR" sz="1200">
                <a:latin typeface="Space Grotesk"/>
                <a:ea typeface="Space Grotesk"/>
                <a:cs typeface="Space Grotesk"/>
                <a:sym typeface="Space Grotesk"/>
              </a:rPr>
              <a:t>conhecimentos teóricos </a:t>
            </a: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e </a:t>
            </a:r>
            <a:r>
              <a:rPr b="1" lang="pt-BR" sz="1200">
                <a:latin typeface="Space Grotesk"/>
                <a:ea typeface="Space Grotesk"/>
                <a:cs typeface="Space Grotesk"/>
                <a:sym typeface="Space Grotesk"/>
              </a:rPr>
              <a:t>informações </a:t>
            </a: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que você precisa ter para realizar essa tarefa com sucesso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16940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Normas de segurança e políticas da empresa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16940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Conhecimento em leis e normas brasileiras; domínio do propósito e do modelo de negócio da empresa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15005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B7B7B7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Espaço para anotações</a:t>
            </a:r>
            <a:endParaRPr sz="1200">
              <a:solidFill>
                <a:srgbClr val="B7B7B7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15005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B7B7B7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Espaço para anotações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188750" y="272286"/>
            <a:ext cx="876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CONHECIMENTO PROCEDURAL</a:t>
            </a:r>
            <a:r>
              <a:rPr b="1"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- </a:t>
            </a:r>
            <a:r>
              <a:rPr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Saber o que fazer</a:t>
            </a:r>
            <a:endParaRPr sz="1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88750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INSTRUÇÕES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3172438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EXEMPLOS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150038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RESPOSTAS E REFLEXÕES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8875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Pense sobre as </a:t>
            </a:r>
            <a:r>
              <a:rPr b="1" lang="pt-BR" sz="1200">
                <a:latin typeface="Space Grotesk"/>
                <a:ea typeface="Space Grotesk"/>
                <a:cs typeface="Space Grotesk"/>
                <a:sym typeface="Space Grotesk"/>
              </a:rPr>
              <a:t>habilidades práticas </a:t>
            </a: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necessárias para realizar essa mesma tarefa escolhida anteriormente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8875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Anote as </a:t>
            </a:r>
            <a:r>
              <a:rPr b="1" lang="pt-BR" sz="1200">
                <a:latin typeface="Space Grotesk"/>
                <a:ea typeface="Space Grotesk"/>
                <a:cs typeface="Space Grotesk"/>
                <a:sym typeface="Space Grotesk"/>
              </a:rPr>
              <a:t>habilidades </a:t>
            </a: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e os </a:t>
            </a:r>
            <a:r>
              <a:rPr b="1" lang="pt-BR" sz="1200">
                <a:latin typeface="Space Grotesk"/>
                <a:ea typeface="Space Grotesk"/>
                <a:cs typeface="Space Grotesk"/>
                <a:sym typeface="Space Grotesk"/>
              </a:rPr>
              <a:t>procedimentos </a:t>
            </a: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que você deve dominar para executar essa tarefa com eficácia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16940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Habilidades em usar um software específico; negociação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16940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Comunicação escrita formal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615005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B7B7B7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Espaço para anotações</a:t>
            </a:r>
            <a:endParaRPr sz="1200">
              <a:solidFill>
                <a:srgbClr val="B7B7B7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15005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B7B7B7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Espaço para anotações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88750" y="272286"/>
            <a:ext cx="876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MOTIVAÇÃO</a:t>
            </a:r>
            <a:r>
              <a:rPr b="1"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- </a:t>
            </a:r>
            <a:r>
              <a:rPr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Querer</a:t>
            </a:r>
            <a:r>
              <a:rPr lang="pt-BR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fazer</a:t>
            </a:r>
            <a:endParaRPr sz="18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188750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INSTRUÇÕES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3172438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EXEMPLOS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6150038" y="1124646"/>
            <a:ext cx="279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RESPOSTAS E REFLEXÕES</a:t>
            </a:r>
            <a:endParaRPr sz="15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8875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Reflita sobre o que te motiva a fazer um bom trabalho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8875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Anote quais fatores internos e externos influenciam a sua motivação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316940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Desenvolvimento profissional, qualidade de vida, reconhecimento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316940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Space Grotesk"/>
                <a:ea typeface="Space Grotesk"/>
                <a:cs typeface="Space Grotesk"/>
                <a:sym typeface="Space Grotesk"/>
              </a:rPr>
              <a:t>Paixão pela atividade, dinheiro, status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6150050" y="193470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B7B7B7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Espaço para anotações</a:t>
            </a:r>
            <a:endParaRPr sz="1200">
              <a:solidFill>
                <a:srgbClr val="B7B7B7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6150050" y="3542060"/>
            <a:ext cx="27999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79999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B7B7B7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Espaço para anotações</a:t>
            </a:r>
            <a:endParaRPr sz="1200"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