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73" r:id="rId2"/>
    <p:sldId id="441" r:id="rId3"/>
    <p:sldId id="445" r:id="rId4"/>
    <p:sldId id="448" r:id="rId5"/>
    <p:sldId id="443" r:id="rId6"/>
    <p:sldId id="449" r:id="rId7"/>
    <p:sldId id="450" r:id="rId8"/>
    <p:sldId id="446" r:id="rId9"/>
    <p:sldId id="456" r:id="rId10"/>
    <p:sldId id="451" r:id="rId11"/>
    <p:sldId id="447" r:id="rId12"/>
    <p:sldId id="436" r:id="rId13"/>
    <p:sldId id="439" r:id="rId14"/>
    <p:sldId id="437" r:id="rId15"/>
    <p:sldId id="438" r:id="rId16"/>
    <p:sldId id="440" r:id="rId17"/>
    <p:sldId id="459" r:id="rId18"/>
    <p:sldId id="460" r:id="rId19"/>
    <p:sldId id="452" r:id="rId20"/>
    <p:sldId id="453" r:id="rId21"/>
    <p:sldId id="462" r:id="rId22"/>
    <p:sldId id="309" r:id="rId2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mo avaliar o mercado" id="{8090973D-4D53-4D31-BA2B-57FD561CF8E6}">
          <p14:sldIdLst>
            <p14:sldId id="373"/>
            <p14:sldId id="441"/>
            <p14:sldId id="445"/>
            <p14:sldId id="448"/>
          </p14:sldIdLst>
        </p14:section>
        <p14:section name="Como avaliar sua posição" id="{743CCC8A-9D9A-467E-9365-E1DEAFFE59EF}">
          <p14:sldIdLst>
            <p14:sldId id="443"/>
            <p14:sldId id="449"/>
            <p14:sldId id="450"/>
          </p14:sldIdLst>
        </p14:section>
        <p14:section name="Como avaliar vagas" id="{24723DD0-7841-4391-9A24-D1F4107AD65B}">
          <p14:sldIdLst>
            <p14:sldId id="446"/>
            <p14:sldId id="456"/>
            <p14:sldId id="451"/>
            <p14:sldId id="447"/>
          </p14:sldIdLst>
        </p14:section>
        <p14:section name="Planejamento Financeiro" id="{54A60EE5-1A10-4CF5-90B6-24A06C049CC7}">
          <p14:sldIdLst>
            <p14:sldId id="436"/>
            <p14:sldId id="439"/>
            <p14:sldId id="437"/>
            <p14:sldId id="438"/>
            <p14:sldId id="440"/>
          </p14:sldIdLst>
        </p14:section>
        <p14:section name="Networking, coaching e mentoria" id="{D63E19CB-E4D4-4628-B396-9590F8F2EBC4}">
          <p14:sldIdLst>
            <p14:sldId id="459"/>
            <p14:sldId id="460"/>
            <p14:sldId id="452"/>
          </p14:sldIdLst>
        </p14:section>
        <p14:section name="Plano de ação" id="{D9F96AFC-3E9C-4986-AC54-C925FB64F3A6}">
          <p14:sldIdLst>
            <p14:sldId id="453"/>
            <p14:sldId id="462"/>
            <p14:sldId id="30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59A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00" autoAdjust="0"/>
    <p:restoredTop sz="88972" autoAdjust="0"/>
  </p:normalViewPr>
  <p:slideViewPr>
    <p:cSldViewPr snapToGrid="0">
      <p:cViewPr varScale="1">
        <p:scale>
          <a:sx n="147" d="100"/>
          <a:sy n="147" d="100"/>
        </p:scale>
        <p:origin x="528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DB241B-A56D-4608-B48B-BF65C14B2645}" type="datetimeFigureOut">
              <a:rPr lang="pt-BR" smtClean="0"/>
              <a:t>13/07/2020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3BD2C-AD99-4FFF-9C77-13869163860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3973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berthalf.com.br/blog/carreira/como-aproveitar-quarentena-para-fazer-uma-qualificacao-profissional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orbes.com.br/carreira/2018/02/7-dicas-para-otimizar-seu-perfil-no-linkedin/#foto1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Estratégias de desenvolvimento e Plano de ação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-Como avaliar o mercado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-Planejamento financeiro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-Networking – Ferramentas como LinkedIn(Faça benchmarking com empresas e profissionais referencia)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-Coach e Mentoria: Diferenças e quando vale buscar algum deles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-Plano de Ação(PDCA?)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6F94-C24F-45B6-BBD6-4ACE528DDE8A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04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Indicar sites de pesquisa:</a:t>
            </a:r>
          </a:p>
          <a:p>
            <a:r>
              <a:rPr lang="pt-BR" dirty="0"/>
              <a:t>Robert </a:t>
            </a:r>
            <a:r>
              <a:rPr lang="pt-BR" dirty="0" err="1"/>
              <a:t>Half</a:t>
            </a:r>
            <a:r>
              <a:rPr lang="pt-BR" dirty="0"/>
              <a:t> </a:t>
            </a:r>
          </a:p>
          <a:p>
            <a:r>
              <a:rPr lang="pt-BR" dirty="0"/>
              <a:t>LinkedIn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9317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 decidiu que é hora de ir para o mercado, e um dos primeiros fatores que deve avaliar é, o quanto preciso investir nisso?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2777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Isso porque depois de ver o que o mercado pede, e o nível de especialização de profissionais, é possível que precise investir em cursos, adquirir certificações ter reservas, e além disso, estar preparado caso a transição não seja bem sucedida ou demore.</a:t>
            </a:r>
          </a:p>
          <a:p>
            <a:r>
              <a:rPr lang="pt-BR" dirty="0"/>
              <a:t>Talvez você se dê conta que o nível de inglês é altamente exigido e você precisa investir mais nisso.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568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Não podemos delegar nosso processo de desenvolvimento para a empresa! É nossa responsabilidade estar preparado pra quando as oportunidades aparecerem! Porque a empresa vai pagar um curso de idiomas ou te dar uma bolsa de graduação, se já tem tanta gente pronta no mercado?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58732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chemeClr val="bg1"/>
                </a:solidFill>
                <a:latin typeface="Bahnschrift Light" panose="020B0502040204020203" pitchFamily="34" charset="0"/>
              </a:rPr>
              <a:t>Você também pode potencializar seu conhecimento de maneira informal, através de pesquisas, livros, podcasts conversas com profissionais, etc.</a:t>
            </a:r>
          </a:p>
          <a:p>
            <a:endParaRPr lang="pt-BR" dirty="0"/>
          </a:p>
          <a:p>
            <a:r>
              <a:rPr lang="pt-BR" dirty="0"/>
              <a:t>Indicação de cursos online</a:t>
            </a:r>
          </a:p>
          <a:p>
            <a:r>
              <a:rPr lang="pt-BR" dirty="0"/>
              <a:t>LinkedIn Learning: Muito cursos gratuitos estão disponíveis.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https://www.roberthalf.com.br/blog/carreira/como-aproveitar-quarentena-para-fazer-uma-qualificacao-profissional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0569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Melhorar sua formação educacional não assegura totalmente o sucesso em sua carreira, mas sem dúvida garante subsídios concretos e mais segurança na hora de enfrentar os concorrentes num processo seletivo de qualquer empresa.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8526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-Networking – Ferramentas como LinkedIn(Faça benchmarking com empresas e profissionais referencia)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90135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-Networking – Ferramentas como LinkedIn(Faça benchmarking com empresas e profissionais referencia)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16212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-Coach e Mentoria: Diferenças e quando vale buscar algum deles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Facilitação de alcance de objetivos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42126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Existem diversas ferramentas de plano de ação, uma que gosto muito é a 5w2H, que te ajuda a detalhar e construir um planejamento. Independente da ferramenta é importante que você tenha clareza do que precisa desenvolver(competência x), das iniciativas que deve tomar(fazer um curso, melhor o networking), colocar em ação, com prazos e metas para garantir que os resultados sejam alcançados.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3159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Se você avaliou as possibilidades na empresa em que atua, decidiu que seu ciclo se encerrou, que não há mais espaço e realmente quer ir para o mercado, veja como fazer a busca, e quais pontos considerar antes de tomar a decisão.</a:t>
            </a:r>
          </a:p>
          <a:p>
            <a:r>
              <a:rPr lang="pt-BR" dirty="0"/>
              <a:t>A ida a mercado mudou mas a necessidade de planejamento, não.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04975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para facilitar esse acompanhamento deixo como sugestão o PDCA, que é um ciclo, muito utilizado para melhoria de processo, que envolve: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desenhar o objetivo a ser atingido e as estratégias a serem seguidas para alcançar esse objetivo. </a:t>
            </a:r>
          </a:p>
          <a:p>
            <a:r>
              <a:rPr lang="pt-BR" dirty="0"/>
              <a:t>Do – Executar o plano</a:t>
            </a:r>
          </a:p>
          <a:p>
            <a:r>
              <a:rPr lang="pt-BR" dirty="0" err="1"/>
              <a:t>Check</a:t>
            </a:r>
            <a:r>
              <a:rPr lang="pt-BR" dirty="0"/>
              <a:t> – Verificação da execução e dos resultados atingidos</a:t>
            </a:r>
          </a:p>
          <a:p>
            <a:r>
              <a:rPr lang="pt-BR" dirty="0" err="1"/>
              <a:t>Act</a:t>
            </a:r>
            <a:r>
              <a:rPr lang="pt-BR" dirty="0"/>
              <a:t> – Correção de falhas e direcionamento de novas ações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90647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6F94-C24F-45B6-BBD6-4ACE528DDE8A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6373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Se você tem menos de 25 anos você provavelmente não soube o que era sair para distribuir currículos pelas empresas. Atualmente, felizmente, o processo acontece em sua grande maioria, de forma online, seja por sites de recrutamento, pelos sites das empresas, e mais comum, a rede LinkedIn.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4120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Indicação de leitura: </a:t>
            </a:r>
            <a:r>
              <a:rPr lang="pt-BR" dirty="0">
                <a:hlinkClick r:id="rId3"/>
              </a:rPr>
              <a:t>https://forbes.com.br/carreira/2018/02/7-dicas-para-otimizar-seu-perfil-no-linkedin/#foto1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8383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-Analise a trajetória comum de profissionais da sua área, levando em conta importantes variáveis: seu ramo de atuação(varejo, indústria,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local onde atua, sua idade(há controversas mas pode ser uma variável).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8557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Ter clareza dos pontos que precisam ser desenvolvidos, é o primeiro passo de um aplano de ação.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0010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3495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-Analise a trajetória comum de profissionais da sua área, levando em conta importantes variáveis: seu ramo de atuação(varejo, indústria,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local onde atua, sua idade(há controversas mas pode ser uma variável).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4953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Podcast Caos corporativos: Apertem os cintos meu emprego sumiu - Áreas em alta pós </a:t>
            </a:r>
            <a:r>
              <a:rPr lang="pt-BR" dirty="0" err="1"/>
              <a:t>covid</a:t>
            </a:r>
            <a:r>
              <a:rPr lang="pt-BR" dirty="0"/>
              <a:t> 19 segundo pesquisa </a:t>
            </a:r>
            <a:r>
              <a:rPr lang="pt-BR" dirty="0" err="1"/>
              <a:t>accenture</a:t>
            </a:r>
            <a:r>
              <a:rPr lang="pt-BR" dirty="0"/>
              <a:t>- Setor 3º idade; Economia verde; mercado imobiliário(cidades menores); tecnologia e economia do bem estar.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7703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627A02-4498-417A-B7CE-FD356F3954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F4ED4AA-5CBE-4103-9164-3F02C9D6AF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19C289E-672E-4DBE-A3C9-9B71E54BD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648B-18BC-4A4B-970E-8154B30C5038}" type="datetimeFigureOut">
              <a:rPr lang="pt-BR" smtClean="0"/>
              <a:t>13/07/2020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F9485F-1F42-4649-B240-CE494D441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08BB02-F453-441E-A420-0868B569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2739-4D20-47A7-898B-9C66C6D4047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9997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138659-2066-4177-B253-C877D7682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34CD3B0-EA01-4FEA-A9D6-3339707A7B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99BB4B-0D52-4184-B3CB-94D41B28D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648B-18BC-4A4B-970E-8154B30C5038}" type="datetimeFigureOut">
              <a:rPr lang="pt-BR" smtClean="0"/>
              <a:t>13/07/2020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63297D-1BC0-4667-8A74-693D4746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3C0EAD4-B26A-49AD-99B0-4EC5D2DAD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2739-4D20-47A7-898B-9C66C6D4047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9119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89310F6-39F5-4E2A-886F-2448E82D44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097CF56-E837-43AE-9A6D-8A7B703A8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9675EE-000F-485E-A116-E6C6E3FFA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648B-18BC-4A4B-970E-8154B30C5038}" type="datetimeFigureOut">
              <a:rPr lang="pt-BR" smtClean="0"/>
              <a:t>13/07/2020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EF7000A-0451-4120-B985-D5C9D9B3F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95F50D-A5BA-4B52-A424-560FDFFE3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2739-4D20-47A7-898B-9C66C6D4047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4911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518FE9-42EA-4A9A-958A-3F4AF7706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52ADD2-4816-4E01-82C9-D930DBFC0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C1230E-9C91-4A78-8FE3-7FD6F73BA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648B-18BC-4A4B-970E-8154B30C5038}" type="datetimeFigureOut">
              <a:rPr lang="pt-BR" smtClean="0"/>
              <a:t>13/07/2020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CD1155-B7EB-4AC6-ADCB-5657339DC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54B930-4AA9-4998-89EA-7990A7204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2739-4D20-47A7-898B-9C66C6D4047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3274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22713D-860F-45AA-BDAB-8F96BF9F8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A1EF819-6086-4627-A1A4-7115CC350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8113F7F-F09D-437B-8036-100F6C57A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648B-18BC-4A4B-970E-8154B30C5038}" type="datetimeFigureOut">
              <a:rPr lang="pt-BR" smtClean="0"/>
              <a:t>13/07/2020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AF1E8A-C7CD-4ED5-9232-7BDE777B8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2457913-80D4-4084-BBDF-0476A6B3F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2739-4D20-47A7-898B-9C66C6D4047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1748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5EB6E8-3B4E-4B63-9722-15E0BF91F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D6EF52-A93D-4AC2-ACB0-3EA558C016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84C2636-257A-4363-93E9-B356B57E1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2C2D68B-85A6-409D-BB9F-7E151E8BC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648B-18BC-4A4B-970E-8154B30C5038}" type="datetimeFigureOut">
              <a:rPr lang="pt-BR" smtClean="0"/>
              <a:t>13/07/2020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8EA9995-CDDA-4A47-B2F8-894C9E1AC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A330B3C-DF83-46ED-A6A3-DFEA683DC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2739-4D20-47A7-898B-9C66C6D4047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3002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07D296-0431-47B3-99A8-6CFDD2520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8647406-D6F3-42A1-B766-81E3D295B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27AB182-089C-4E64-A5CF-0F5CC0007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BA9C87D-AF87-485D-98D6-F23247BC10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7D89521-84C5-42E5-94A6-D399840DC4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92BA516-10F3-4D27-A9D5-F5C5389D0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648B-18BC-4A4B-970E-8154B30C5038}" type="datetimeFigureOut">
              <a:rPr lang="pt-BR" smtClean="0"/>
              <a:t>13/07/2020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EE6389B-8E43-4021-9DDA-75210F999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EE389E7-7EA1-46C1-AEF7-8E1C0CDF8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2739-4D20-47A7-898B-9C66C6D4047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1456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DE6351-F12D-4D32-8F2E-E428B56C0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7F027CD-040B-4119-97A7-5A10DAF8F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648B-18BC-4A4B-970E-8154B30C5038}" type="datetimeFigureOut">
              <a:rPr lang="pt-BR" smtClean="0"/>
              <a:t>13/07/2020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E2C8FD0-D714-4671-BF81-7DB11B395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100FA21-2201-4328-AE98-C0DB2D0C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2739-4D20-47A7-898B-9C66C6D4047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4067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D6D0545-77D4-4843-BA29-DD0E17B44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648B-18BC-4A4B-970E-8154B30C5038}" type="datetimeFigureOut">
              <a:rPr lang="pt-BR" smtClean="0"/>
              <a:t>13/07/2020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019BB76-FDFF-4866-BA9C-02902F41E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D1E726F-8478-454D-AC27-087B0F40A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2739-4D20-47A7-898B-9C66C6D4047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4488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951E35-BCAD-45E9-97CA-6244CCD1F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106675-428C-4935-B54A-6714AB675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95E1CCF-7BAA-4DE8-9558-A7CA7AD90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7C8BDE9-2A7B-496E-A032-C2E97FEE9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648B-18BC-4A4B-970E-8154B30C5038}" type="datetimeFigureOut">
              <a:rPr lang="pt-BR" smtClean="0"/>
              <a:t>13/07/2020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3F83327-0CD5-4372-A0FA-CAD4D0723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F1F335C-41F6-49B1-A0A7-CF9E550C9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2739-4D20-47A7-898B-9C66C6D4047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2491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35746A-6980-4E93-A9AA-6614B6B4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8D2B1F3-C542-4830-B6A5-20F9224A7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24760C3-8EF1-4DB2-9444-F8AF5DB27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139E5ED-4DD0-46AB-B748-35581E99B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648B-18BC-4A4B-970E-8154B30C5038}" type="datetimeFigureOut">
              <a:rPr lang="pt-BR" smtClean="0"/>
              <a:t>13/07/2020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C469FD8-6F39-4AD2-B027-395B8A3F9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23D704A-F1A1-4F27-8EB4-F3DD006C4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2739-4D20-47A7-898B-9C66C6D4047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8478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8E955FD-E4C9-4721-B5E4-EF9EF109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47790E3-ABDE-45DE-AF4D-D97B00C7F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758A404-F1AB-40F1-9C1C-576CDB7EB6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6648B-18BC-4A4B-970E-8154B30C5038}" type="datetimeFigureOut">
              <a:rPr lang="pt-BR" smtClean="0"/>
              <a:t>13/07/2020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D023ED-5682-44B7-BF38-195D7C792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437ACB5-18AB-4264-8C0D-F5E2F8163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D2739-4D20-47A7-898B-9C66C6D4047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0938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1F1CD75-EF08-452F-A22A-3600169B67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77" t="3112" r="814" b="3812"/>
          <a:stretch/>
        </p:blipFill>
        <p:spPr>
          <a:xfrm>
            <a:off x="13251" y="0"/>
            <a:ext cx="9212501" cy="683393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C885E0D-26D4-4F1D-8CB6-17F642226F22}"/>
              </a:ext>
            </a:extLst>
          </p:cNvPr>
          <p:cNvSpPr txBox="1"/>
          <p:nvPr/>
        </p:nvSpPr>
        <p:spPr>
          <a:xfrm>
            <a:off x="2342492" y="2667214"/>
            <a:ext cx="7960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FFFFFF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Desenvolvimento </a:t>
            </a:r>
          </a:p>
          <a:p>
            <a:r>
              <a:rPr lang="pt-BR" sz="5400" b="1" dirty="0">
                <a:solidFill>
                  <a:srgbClr val="FFFFFF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de Carreira</a:t>
            </a:r>
          </a:p>
        </p:txBody>
      </p:sp>
    </p:spTree>
    <p:extLst>
      <p:ext uri="{BB962C8B-B14F-4D97-AF65-F5344CB8AC3E}">
        <p14:creationId xmlns:p14="http://schemas.microsoft.com/office/powerpoint/2010/main" val="179631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8960BFD-72AF-49DE-8790-9B51FFC4690F}"/>
              </a:ext>
            </a:extLst>
          </p:cNvPr>
          <p:cNvSpPr txBox="1"/>
          <p:nvPr/>
        </p:nvSpPr>
        <p:spPr>
          <a:xfrm>
            <a:off x="181027" y="4657356"/>
            <a:ext cx="10515600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Antigo Love Mondays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09E271E-35DD-4D46-ADCA-8FFE961B75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347" t="13316" r="8468" b="40261"/>
          <a:stretch/>
        </p:blipFill>
        <p:spPr>
          <a:xfrm>
            <a:off x="2964578" y="1125450"/>
            <a:ext cx="4948499" cy="36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4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2D234C7-05F5-46B8-9396-24AE2FA70C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36711" r="1052"/>
          <a:stretch/>
        </p:blipFill>
        <p:spPr>
          <a:xfrm rot="10800000" flipH="1">
            <a:off x="6984595" y="369252"/>
            <a:ext cx="4671127" cy="422179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3111722-BB68-48F6-8371-29CD573E1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470" y="3429000"/>
            <a:ext cx="10140696" cy="685197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18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José Augusto </a:t>
            </a:r>
            <a:r>
              <a:rPr lang="pt-BR" sz="1800" dirty="0" err="1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Minarelli</a:t>
            </a:r>
            <a:r>
              <a:rPr lang="pt-BR" sz="18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, presidente da consultoria de outplacement </a:t>
            </a:r>
            <a:r>
              <a:rPr lang="pt-BR" sz="1800" dirty="0" err="1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Lens</a:t>
            </a:r>
            <a:r>
              <a:rPr lang="pt-BR" sz="18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 &amp; </a:t>
            </a:r>
            <a:r>
              <a:rPr lang="pt-BR" sz="1800" dirty="0" err="1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Minarelli</a:t>
            </a:r>
            <a:endParaRPr lang="pt-BR" sz="1800" dirty="0">
              <a:solidFill>
                <a:schemeClr val="bg2">
                  <a:lumMod val="25000"/>
                </a:schemeClr>
              </a:solidFill>
              <a:latin typeface="Bahnschrift Light" panose="020B0502040204020203" pitchFamily="34" charset="0"/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1FDABB6-3E99-463A-B0DE-8EA1036B168A}"/>
              </a:ext>
            </a:extLst>
          </p:cNvPr>
          <p:cNvSpPr txBox="1">
            <a:spLocks/>
          </p:cNvSpPr>
          <p:nvPr/>
        </p:nvSpPr>
        <p:spPr>
          <a:xfrm>
            <a:off x="1560114" y="1701688"/>
            <a:ext cx="8748052" cy="155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“A boa proposta de emprego é aquela que contribui para que sua carreira evolua na direção que você planejou”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pt-BR" sz="3200" dirty="0">
              <a:solidFill>
                <a:schemeClr val="bg2">
                  <a:lumMod val="25000"/>
                </a:schemeClr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406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49AE406-BFB4-4C85-BDDF-C8F0431C4D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36711" r="1052"/>
          <a:stretch/>
        </p:blipFill>
        <p:spPr>
          <a:xfrm flipH="1">
            <a:off x="996038" y="1264603"/>
            <a:ext cx="1372375" cy="124036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37F0A5E-3802-4571-8C11-B5AFBA0D1A26}"/>
              </a:ext>
            </a:extLst>
          </p:cNvPr>
          <p:cNvSpPr/>
          <p:nvPr/>
        </p:nvSpPr>
        <p:spPr>
          <a:xfrm>
            <a:off x="1221081" y="1490449"/>
            <a:ext cx="111404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006666"/>
                </a:solidFill>
                <a:latin typeface="Bahnschrift Light" panose="020B0502040204020203" pitchFamily="34" charset="0"/>
                <a:ea typeface="+mj-ea"/>
                <a:cs typeface="+mj-cs"/>
              </a:rPr>
              <a:t>Planejamento Financeiro</a:t>
            </a:r>
          </a:p>
        </p:txBody>
      </p:sp>
    </p:spTree>
    <p:extLst>
      <p:ext uri="{BB962C8B-B14F-4D97-AF65-F5344CB8AC3E}">
        <p14:creationId xmlns:p14="http://schemas.microsoft.com/office/powerpoint/2010/main" val="3005789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omida&#10;&#10;Descrição gerada automaticamente">
            <a:extLst>
              <a:ext uri="{FF2B5EF4-FFF2-40B4-BE49-F238E27FC236}">
                <a16:creationId xmlns:a16="http://schemas.microsoft.com/office/drawing/2014/main" id="{C8B68685-44B9-4DFD-BB22-1E07AD856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84979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0ABCDEB-AB45-417C-A1D9-1E93BD911FFB}"/>
              </a:ext>
            </a:extLst>
          </p:cNvPr>
          <p:cNvSpPr txBox="1"/>
          <p:nvPr/>
        </p:nvSpPr>
        <p:spPr>
          <a:xfrm>
            <a:off x="7015942" y="1108596"/>
            <a:ext cx="44556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-Cursos e certificações</a:t>
            </a:r>
          </a:p>
          <a:p>
            <a:endParaRPr lang="pt-BR" sz="800" dirty="0">
              <a:solidFill>
                <a:schemeClr val="bg2">
                  <a:lumMod val="25000"/>
                </a:schemeClr>
              </a:solidFill>
              <a:latin typeface="Bahnschrift Light" panose="020B0502040204020203" pitchFamily="34" charset="0"/>
            </a:endParaRPr>
          </a:p>
          <a:p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-Imprevistos na transição</a:t>
            </a:r>
          </a:p>
        </p:txBody>
      </p:sp>
    </p:spTree>
    <p:extLst>
      <p:ext uri="{BB962C8B-B14F-4D97-AF65-F5344CB8AC3E}">
        <p14:creationId xmlns:p14="http://schemas.microsoft.com/office/powerpoint/2010/main" val="186141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12">
            <a:extLst>
              <a:ext uri="{FF2B5EF4-FFF2-40B4-BE49-F238E27FC236}">
                <a16:creationId xmlns:a16="http://schemas.microsoft.com/office/drawing/2014/main" id="{C5A6F6FE-BE89-41D4-9D91-28C16C876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8552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43B68C-588C-4A26-8623-1D159723A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6040" y="1319347"/>
            <a:ext cx="4410456" cy="22651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Qual foi o último curso </a:t>
            </a:r>
          </a:p>
          <a:p>
            <a:pPr marL="0" indent="0">
              <a:buNone/>
            </a:pP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que você fez?</a:t>
            </a:r>
          </a:p>
        </p:txBody>
      </p:sp>
    </p:spTree>
    <p:extLst>
      <p:ext uri="{BB962C8B-B14F-4D97-AF65-F5344CB8AC3E}">
        <p14:creationId xmlns:p14="http://schemas.microsoft.com/office/powerpoint/2010/main" val="2416744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mesa, computador&#10;&#10;Descrição gerada automaticamente">
            <a:extLst>
              <a:ext uri="{FF2B5EF4-FFF2-40B4-BE49-F238E27FC236}">
                <a16:creationId xmlns:a16="http://schemas.microsoft.com/office/drawing/2014/main" id="{0A43C7F6-6E44-40F4-83E4-0847797B6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D27A07-AF7E-4CE2-A5FD-4A3E7BE93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188" y="646049"/>
            <a:ext cx="7411212" cy="180454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t-BR" sz="3200" dirty="0">
                <a:solidFill>
                  <a:schemeClr val="bg1"/>
                </a:solidFill>
                <a:latin typeface="Bahnschrift Light" panose="020B0502040204020203" pitchFamily="34" charset="0"/>
              </a:rPr>
              <a:t>Você também pode potencializar seu conhecimento de maneira informal.</a:t>
            </a:r>
          </a:p>
        </p:txBody>
      </p:sp>
    </p:spTree>
    <p:extLst>
      <p:ext uri="{BB962C8B-B14F-4D97-AF65-F5344CB8AC3E}">
        <p14:creationId xmlns:p14="http://schemas.microsoft.com/office/powerpoint/2010/main" val="3013116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mesa, computador&#10;&#10;Descrição gerada automaticamente">
            <a:extLst>
              <a:ext uri="{FF2B5EF4-FFF2-40B4-BE49-F238E27FC236}">
                <a16:creationId xmlns:a16="http://schemas.microsoft.com/office/drawing/2014/main" id="{11E17431-BF76-40DC-9E65-F04902C4CB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04876A-82CE-47D3-AE62-FF3AB49BD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832707"/>
            <a:ext cx="8628888" cy="205679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Melhorar sua formação não assegura o sucesso na carreira, mas o diferencia em um processo seletivo.</a:t>
            </a:r>
          </a:p>
        </p:txBody>
      </p:sp>
    </p:spTree>
    <p:extLst>
      <p:ext uri="{BB962C8B-B14F-4D97-AF65-F5344CB8AC3E}">
        <p14:creationId xmlns:p14="http://schemas.microsoft.com/office/powerpoint/2010/main" val="1374152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3B58AB4-E5A2-49A0-B358-166010832A7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" y="-15512"/>
            <a:ext cx="12172950" cy="690562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659D3B3-8DC8-4810-823E-A27E44C5AF06}"/>
              </a:ext>
            </a:extLst>
          </p:cNvPr>
          <p:cNvSpPr/>
          <p:nvPr/>
        </p:nvSpPr>
        <p:spPr>
          <a:xfrm>
            <a:off x="1076325" y="561345"/>
            <a:ext cx="114490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006666"/>
                </a:solidFill>
                <a:latin typeface="Bahnschrift Light" panose="020B0502040204020203" pitchFamily="34" charset="0"/>
                <a:ea typeface="+mj-ea"/>
                <a:cs typeface="+mj-cs"/>
              </a:rPr>
              <a:t>Networking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A96DB01-251F-4E04-88B0-F620D4926B15}"/>
              </a:ext>
            </a:extLst>
          </p:cNvPr>
          <p:cNvSpPr txBox="1"/>
          <p:nvPr/>
        </p:nvSpPr>
        <p:spPr>
          <a:xfrm>
            <a:off x="2918460" y="1877209"/>
            <a:ext cx="8321040" cy="2233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Se exponha de forma adequada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Seja ativo nas redes profissionais;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Participe de cursos e eventos;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Produza e promova conteúdo relevante; </a:t>
            </a:r>
          </a:p>
        </p:txBody>
      </p:sp>
    </p:spTree>
    <p:extLst>
      <p:ext uri="{BB962C8B-B14F-4D97-AF65-F5344CB8AC3E}">
        <p14:creationId xmlns:p14="http://schemas.microsoft.com/office/powerpoint/2010/main" val="202519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3B58AB4-E5A2-49A0-B358-166010832A7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" y="-15512"/>
            <a:ext cx="12172950" cy="690562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659D3B3-8DC8-4810-823E-A27E44C5AF06}"/>
              </a:ext>
            </a:extLst>
          </p:cNvPr>
          <p:cNvSpPr/>
          <p:nvPr/>
        </p:nvSpPr>
        <p:spPr>
          <a:xfrm>
            <a:off x="1076325" y="561345"/>
            <a:ext cx="114490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006666"/>
                </a:solidFill>
                <a:latin typeface="Bahnschrift Light" panose="020B0502040204020203" pitchFamily="34" charset="0"/>
                <a:ea typeface="+mj-ea"/>
                <a:cs typeface="+mj-cs"/>
              </a:rPr>
              <a:t>Networking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2FC1A09-17D8-4758-A124-66F26A240728}"/>
              </a:ext>
            </a:extLst>
          </p:cNvPr>
          <p:cNvSpPr txBox="1"/>
          <p:nvPr/>
        </p:nvSpPr>
        <p:spPr>
          <a:xfrm>
            <a:off x="3478149" y="1907643"/>
            <a:ext cx="8321040" cy="2233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Mantenha a constância;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Faça contato adequado;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Consistência de contato;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Crie e cultive redes.</a:t>
            </a:r>
          </a:p>
        </p:txBody>
      </p:sp>
    </p:spTree>
    <p:extLst>
      <p:ext uri="{BB962C8B-B14F-4D97-AF65-F5344CB8AC3E}">
        <p14:creationId xmlns:p14="http://schemas.microsoft.com/office/powerpoint/2010/main" val="190799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FB6C4C0-B4DB-4D4F-A993-F08E4FF6FF4E}"/>
              </a:ext>
            </a:extLst>
          </p:cNvPr>
          <p:cNvSpPr txBox="1"/>
          <p:nvPr/>
        </p:nvSpPr>
        <p:spPr>
          <a:xfrm>
            <a:off x="1239145" y="1270575"/>
            <a:ext cx="10039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rgbClr val="006666"/>
                </a:solidFill>
                <a:latin typeface="Bahnschrift Light" panose="020B0502040204020203" pitchFamily="34" charset="0"/>
                <a:ea typeface="+mj-ea"/>
                <a:cs typeface="+mj-cs"/>
              </a:rPr>
              <a:t>Coach</a:t>
            </a:r>
            <a:r>
              <a:rPr lang="pt-BR" sz="2800" b="1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  <a:ea typeface="+mj-ea"/>
                <a:cs typeface="+mj-cs"/>
              </a:rPr>
              <a:t>:</a:t>
            </a:r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 Aceleração de resultados por meio de técnicas, ferramentas e direcionamento de perguntas.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FC512E9-2FB8-43B7-B5DA-8034154959CA}"/>
              </a:ext>
            </a:extLst>
          </p:cNvPr>
          <p:cNvSpPr txBox="1"/>
          <p:nvPr/>
        </p:nvSpPr>
        <p:spPr>
          <a:xfrm>
            <a:off x="1239145" y="2828835"/>
            <a:ext cx="9429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rgbClr val="006666"/>
                </a:solidFill>
                <a:latin typeface="Bahnschrift Light" panose="020B0502040204020203" pitchFamily="34" charset="0"/>
              </a:rPr>
              <a:t>Mentoria: </a:t>
            </a:r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Tutoria de um profissional experiente com base em sua carreira e conhecimento.</a:t>
            </a:r>
          </a:p>
        </p:txBody>
      </p:sp>
    </p:spTree>
    <p:extLst>
      <p:ext uri="{BB962C8B-B14F-4D97-AF65-F5344CB8AC3E}">
        <p14:creationId xmlns:p14="http://schemas.microsoft.com/office/powerpoint/2010/main" val="23098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A825ACF-1E8E-4A31-8C2E-40825C4C7C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36711" r="1052"/>
          <a:stretch/>
        </p:blipFill>
        <p:spPr>
          <a:xfrm flipH="1">
            <a:off x="947060" y="1394257"/>
            <a:ext cx="1372375" cy="124036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DA82850-72BC-4B5E-B72F-84F49B922EBD}"/>
              </a:ext>
            </a:extLst>
          </p:cNvPr>
          <p:cNvSpPr/>
          <p:nvPr/>
        </p:nvSpPr>
        <p:spPr>
          <a:xfrm>
            <a:off x="1145721" y="1629718"/>
            <a:ext cx="103822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006666"/>
                </a:solidFill>
                <a:latin typeface="Bahnschrift Light" panose="020B0502040204020203" pitchFamily="34" charset="0"/>
                <a:ea typeface="+mj-ea"/>
                <a:cs typeface="+mj-cs"/>
              </a:rPr>
              <a:t>Como avaliar o mercado?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7619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edifício&#10;&#10;Descrição gerada automaticamente">
            <a:extLst>
              <a:ext uri="{FF2B5EF4-FFF2-40B4-BE49-F238E27FC236}">
                <a16:creationId xmlns:a16="http://schemas.microsoft.com/office/drawing/2014/main" id="{2505A393-6F32-4536-8082-EEFEBED1A4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495"/>
            <a:ext cx="12192000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5BF2395-D783-4595-A56A-E03FE12CB72B}"/>
              </a:ext>
            </a:extLst>
          </p:cNvPr>
          <p:cNvSpPr/>
          <p:nvPr/>
        </p:nvSpPr>
        <p:spPr>
          <a:xfrm>
            <a:off x="896502" y="854409"/>
            <a:ext cx="42146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>
                <a:solidFill>
                  <a:srgbClr val="006666"/>
                </a:solidFill>
                <a:latin typeface="Bahnschrift Light" panose="020B0502040204020203" pitchFamily="34" charset="0"/>
                <a:ea typeface="+mj-ea"/>
                <a:cs typeface="+mj-cs"/>
              </a:rPr>
              <a:t>-Plano de Ação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9FEE0F4-E9D2-4FF3-955C-95C54528C579}"/>
              </a:ext>
            </a:extLst>
          </p:cNvPr>
          <p:cNvSpPr/>
          <p:nvPr/>
        </p:nvSpPr>
        <p:spPr>
          <a:xfrm>
            <a:off x="1609998" y="1829166"/>
            <a:ext cx="7002238" cy="25900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Clareza do que precisa desenvolver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Detalhar objetivo + estratégias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Programar iniciativas a serem tomadas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Comprometer-se com o plano</a:t>
            </a:r>
          </a:p>
        </p:txBody>
      </p:sp>
    </p:spTree>
    <p:extLst>
      <p:ext uri="{BB962C8B-B14F-4D97-AF65-F5344CB8AC3E}">
        <p14:creationId xmlns:p14="http://schemas.microsoft.com/office/powerpoint/2010/main" val="17500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5BF2395-D783-4595-A56A-E03FE12CB72B}"/>
              </a:ext>
            </a:extLst>
          </p:cNvPr>
          <p:cNvSpPr/>
          <p:nvPr/>
        </p:nvSpPr>
        <p:spPr>
          <a:xfrm>
            <a:off x="896502" y="845570"/>
            <a:ext cx="37914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>
                <a:solidFill>
                  <a:srgbClr val="006666"/>
                </a:solidFill>
                <a:latin typeface="Bahnschrift Light" panose="020B0502040204020203" pitchFamily="34" charset="0"/>
                <a:ea typeface="+mj-ea"/>
                <a:cs typeface="+mj-cs"/>
              </a:rPr>
              <a:t>Plano de Ação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608C65C-BA62-4637-9C64-D8B7C4C7049D}"/>
              </a:ext>
            </a:extLst>
          </p:cNvPr>
          <p:cNvSpPr txBox="1"/>
          <p:nvPr/>
        </p:nvSpPr>
        <p:spPr>
          <a:xfrm>
            <a:off x="4215632" y="2279180"/>
            <a:ext cx="2788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- </a:t>
            </a:r>
            <a:r>
              <a:rPr lang="pt-BR" sz="4800" dirty="0" err="1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Plan</a:t>
            </a:r>
            <a:endParaRPr lang="pt-BR" sz="4800" b="1" dirty="0">
              <a:solidFill>
                <a:schemeClr val="bg2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39FE545-B2BF-40B5-9ABE-0D7E01BF33E9}"/>
              </a:ext>
            </a:extLst>
          </p:cNvPr>
          <p:cNvSpPr txBox="1"/>
          <p:nvPr/>
        </p:nvSpPr>
        <p:spPr>
          <a:xfrm>
            <a:off x="3669916" y="2201632"/>
            <a:ext cx="457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006666"/>
                </a:solidFill>
                <a:latin typeface="Bahnschrift Light" panose="020B0502040204020203" pitchFamily="34" charset="0"/>
                <a:ea typeface="+mj-ea"/>
                <a:cs typeface="+mj-cs"/>
              </a:rPr>
              <a:t>P</a:t>
            </a:r>
          </a:p>
          <a:p>
            <a:r>
              <a:rPr lang="pt-BR" sz="5400" b="1" dirty="0">
                <a:solidFill>
                  <a:srgbClr val="006666"/>
                </a:solidFill>
                <a:latin typeface="Bahnschrift Light" panose="020B0502040204020203" pitchFamily="34" charset="0"/>
                <a:ea typeface="+mj-ea"/>
                <a:cs typeface="+mj-cs"/>
              </a:rPr>
              <a:t>D</a:t>
            </a:r>
          </a:p>
          <a:p>
            <a:r>
              <a:rPr lang="pt-BR" sz="5400" b="1" dirty="0">
                <a:solidFill>
                  <a:srgbClr val="006666"/>
                </a:solidFill>
                <a:latin typeface="Bahnschrift Light" panose="020B0502040204020203" pitchFamily="34" charset="0"/>
                <a:ea typeface="+mj-ea"/>
                <a:cs typeface="+mj-cs"/>
              </a:rPr>
              <a:t>C</a:t>
            </a:r>
          </a:p>
          <a:p>
            <a:r>
              <a:rPr lang="pt-BR" sz="5400" b="1" dirty="0">
                <a:solidFill>
                  <a:srgbClr val="006666"/>
                </a:solidFill>
                <a:latin typeface="Bahnschrift Light" panose="020B0502040204020203" pitchFamily="34" charset="0"/>
                <a:ea typeface="+mj-ea"/>
                <a:cs typeface="+mj-cs"/>
              </a:rPr>
              <a:t>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6A032EE-2B9F-4F69-A884-CB345E072F32}"/>
              </a:ext>
            </a:extLst>
          </p:cNvPr>
          <p:cNvSpPr txBox="1"/>
          <p:nvPr/>
        </p:nvSpPr>
        <p:spPr>
          <a:xfrm>
            <a:off x="4215632" y="3072077"/>
            <a:ext cx="2788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- Do</a:t>
            </a:r>
            <a:endParaRPr lang="pt-BR" sz="4800" b="1" dirty="0">
              <a:solidFill>
                <a:schemeClr val="bg2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1043CAB-ED1A-45EA-997C-02FA74A8D133}"/>
              </a:ext>
            </a:extLst>
          </p:cNvPr>
          <p:cNvSpPr txBox="1"/>
          <p:nvPr/>
        </p:nvSpPr>
        <p:spPr>
          <a:xfrm>
            <a:off x="4227948" y="3903074"/>
            <a:ext cx="2788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- </a:t>
            </a:r>
            <a:r>
              <a:rPr lang="pt-BR" sz="4800" dirty="0" err="1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Check</a:t>
            </a:r>
            <a:endParaRPr lang="pt-BR" sz="4800" b="1" dirty="0">
              <a:solidFill>
                <a:schemeClr val="bg2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02004BA-0973-4669-9ADB-46EE21C991D3}"/>
              </a:ext>
            </a:extLst>
          </p:cNvPr>
          <p:cNvSpPr txBox="1"/>
          <p:nvPr/>
        </p:nvSpPr>
        <p:spPr>
          <a:xfrm>
            <a:off x="4258162" y="4695971"/>
            <a:ext cx="2788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- </a:t>
            </a:r>
            <a:r>
              <a:rPr lang="pt-BR" sz="4800" dirty="0" err="1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Act</a:t>
            </a:r>
            <a:endParaRPr lang="pt-BR" sz="4800" b="1" dirty="0">
              <a:solidFill>
                <a:schemeClr val="bg2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0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D893D4B-B47E-433F-B377-56B907206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87000" cy="4351338"/>
          </a:xfrm>
        </p:spPr>
        <p:txBody>
          <a:bodyPr>
            <a:normAutofit fontScale="92500" lnSpcReduction="10000"/>
          </a:bodyPr>
          <a:lstStyle/>
          <a:p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Antes de se recolocar, é preciso avaliar o mercado, sua posição e as vagas disponíveis;</a:t>
            </a:r>
          </a:p>
          <a:p>
            <a:endParaRPr lang="pt-BR" sz="900" dirty="0">
              <a:solidFill>
                <a:schemeClr val="bg2">
                  <a:lumMod val="25000"/>
                </a:schemeClr>
              </a:solidFill>
              <a:latin typeface="Bahnschrift Light" panose="020B0502040204020203" pitchFamily="34" charset="0"/>
            </a:endParaRPr>
          </a:p>
          <a:p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O planejamento financeiro é um grande aliado para uma transição de carreira e/ou empresa;</a:t>
            </a:r>
          </a:p>
          <a:p>
            <a:endParaRPr lang="pt-BR" sz="900" dirty="0">
              <a:solidFill>
                <a:schemeClr val="bg2">
                  <a:lumMod val="25000"/>
                </a:schemeClr>
              </a:solidFill>
              <a:latin typeface="Bahnschrift Light" panose="020B0502040204020203" pitchFamily="34" charset="0"/>
            </a:endParaRPr>
          </a:p>
          <a:p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Networking, Coaching e Mentoria são grandes alavancas na trajetória de carreira; </a:t>
            </a:r>
          </a:p>
          <a:p>
            <a:endParaRPr lang="pt-BR" sz="1000" dirty="0">
              <a:solidFill>
                <a:schemeClr val="bg2">
                  <a:lumMod val="25000"/>
                </a:schemeClr>
              </a:solidFill>
              <a:latin typeface="Bahnschrift Light" panose="020B0502040204020203" pitchFamily="34" charset="0"/>
            </a:endParaRPr>
          </a:p>
          <a:p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Um plano de ação bem estruturado e executad possibilita crescimento.</a:t>
            </a:r>
          </a:p>
          <a:p>
            <a:endParaRPr lang="pt-BR" sz="900" dirty="0">
              <a:solidFill>
                <a:schemeClr val="bg2">
                  <a:lumMod val="25000"/>
                </a:schemeClr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202CB98-37C3-48E3-A824-ED26B9EF21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36711" r="1052"/>
          <a:stretch/>
        </p:blipFill>
        <p:spPr>
          <a:xfrm flipH="1">
            <a:off x="223833" y="230187"/>
            <a:ext cx="1466644" cy="132556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800B5C6-2DD1-4887-9603-2BC702E8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326" y="258428"/>
            <a:ext cx="10515600" cy="1325563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rgbClr val="009999"/>
                </a:solidFill>
              </a:rPr>
              <a:t>Concluindo</a:t>
            </a:r>
          </a:p>
        </p:txBody>
      </p:sp>
    </p:spTree>
    <p:extLst>
      <p:ext uri="{BB962C8B-B14F-4D97-AF65-F5344CB8AC3E}">
        <p14:creationId xmlns:p14="http://schemas.microsoft.com/office/powerpoint/2010/main" val="3969536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laca de letreiro afixada em fachada de loja com cobertura de entrada de estabelecimento&#10;&#10;Descrição gerada automaticamente">
            <a:extLst>
              <a:ext uri="{FF2B5EF4-FFF2-40B4-BE49-F238E27FC236}">
                <a16:creationId xmlns:a16="http://schemas.microsoft.com/office/drawing/2014/main" id="{F83F1928-56C6-4BD4-BB7F-D93EB5855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C169442-EA35-49AC-BE99-F3C9590702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366" t="28137" r="5501" b="50001"/>
          <a:stretch/>
        </p:blipFill>
        <p:spPr>
          <a:xfrm>
            <a:off x="767863" y="1200794"/>
            <a:ext cx="3485940" cy="106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5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azul, espelho, água&#10;&#10;Descrição gerada automaticamente">
            <a:extLst>
              <a:ext uri="{FF2B5EF4-FFF2-40B4-BE49-F238E27FC236}">
                <a16:creationId xmlns:a16="http://schemas.microsoft.com/office/drawing/2014/main" id="{D050E8E9-D7E8-4A78-9768-21B155954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pic>
        <p:nvPicPr>
          <p:cNvPr id="6" name="Imagem 5" descr="Uma imagem contendo azul, espelho, água&#10;&#10;Descrição gerada automaticamente">
            <a:extLst>
              <a:ext uri="{FF2B5EF4-FFF2-40B4-BE49-F238E27FC236}">
                <a16:creationId xmlns:a16="http://schemas.microsoft.com/office/drawing/2014/main" id="{F565269F-3DFB-4DEA-B01A-224D3BAAE7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0"/>
          <a:stretch/>
        </p:blipFill>
        <p:spPr>
          <a:xfrm>
            <a:off x="6686550" y="0"/>
            <a:ext cx="550545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71BC29-6B0B-44CB-ADC0-E836566CF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517818"/>
            <a:ext cx="5353050" cy="11301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0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Seu perfil é atrativo?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805961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7C011932-B2D7-46AE-97DC-681F1D5DA1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36711" r="1052"/>
          <a:stretch/>
        </p:blipFill>
        <p:spPr>
          <a:xfrm flipH="1">
            <a:off x="996038" y="1016953"/>
            <a:ext cx="1372375" cy="124036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290B4CFA-EEEC-4B87-9480-B99B98C33F4C}"/>
              </a:ext>
            </a:extLst>
          </p:cNvPr>
          <p:cNvSpPr/>
          <p:nvPr/>
        </p:nvSpPr>
        <p:spPr>
          <a:xfrm>
            <a:off x="2010455" y="2499566"/>
            <a:ext cx="817108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- Requisitos técnicos e comportamentais;</a:t>
            </a:r>
          </a:p>
          <a:p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- Referências no mercado;</a:t>
            </a:r>
          </a:p>
          <a:p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- Oferta de profissionais;</a:t>
            </a:r>
          </a:p>
          <a:p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- Salários e </a:t>
            </a:r>
            <a:endParaRPr lang="pt-BR" sz="32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- Tendências.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C137B9E-BCF4-4484-AE6F-9E09305E9E46}"/>
              </a:ext>
            </a:extLst>
          </p:cNvPr>
          <p:cNvSpPr/>
          <p:nvPr/>
        </p:nvSpPr>
        <p:spPr>
          <a:xfrm>
            <a:off x="1145721" y="1244997"/>
            <a:ext cx="103822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006666"/>
                </a:solidFill>
                <a:latin typeface="Bahnschrift Light" panose="020B0502040204020203" pitchFamily="34" charset="0"/>
                <a:ea typeface="+mj-ea"/>
                <a:cs typeface="+mj-cs"/>
              </a:rPr>
              <a:t>Como avaliar sua posição?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682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1CA78B4-77CA-4B51-A0B3-1BB7E767EC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36711" r="1052"/>
          <a:stretch/>
        </p:blipFill>
        <p:spPr>
          <a:xfrm flipH="1">
            <a:off x="291187" y="826452"/>
            <a:ext cx="4671127" cy="422179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A33E351-700E-4665-9A71-18C57135D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218" y="2627313"/>
            <a:ext cx="10557510" cy="11583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Ter clareza dos pontos que precisam ser desenvolvidos, é o primeiro passo de um plano de ação.</a:t>
            </a:r>
          </a:p>
        </p:txBody>
      </p:sp>
    </p:spTree>
    <p:extLst>
      <p:ext uri="{BB962C8B-B14F-4D97-AF65-F5344CB8AC3E}">
        <p14:creationId xmlns:p14="http://schemas.microsoft.com/office/powerpoint/2010/main" val="2258663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05CB3F8-E1ED-41F2-9A67-138AB81890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90081B1-DA0F-40C2-9205-7A87356C30AF}"/>
              </a:ext>
            </a:extLst>
          </p:cNvPr>
          <p:cNvSpPr txBox="1"/>
          <p:nvPr/>
        </p:nvSpPr>
        <p:spPr>
          <a:xfrm>
            <a:off x="3009900" y="2470676"/>
            <a:ext cx="131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>
                <a:solidFill>
                  <a:schemeClr val="bg1"/>
                </a:solidFill>
                <a:latin typeface="Bahnschrift Light" panose="020B0502040204020203" pitchFamily="34" charset="0"/>
              </a:rPr>
              <a:t>Forças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A25F293-6C2C-4977-9268-540ABEE8D515}"/>
              </a:ext>
            </a:extLst>
          </p:cNvPr>
          <p:cNvSpPr txBox="1"/>
          <p:nvPr/>
        </p:nvSpPr>
        <p:spPr>
          <a:xfrm>
            <a:off x="7524750" y="2477244"/>
            <a:ext cx="196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>
                <a:solidFill>
                  <a:schemeClr val="bg1"/>
                </a:solidFill>
                <a:latin typeface="Bahnschrift Light" panose="020B0502040204020203" pitchFamily="34" charset="0"/>
              </a:rPr>
              <a:t>Fraquezas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5B8EEF9-02E0-4DC8-89B9-FE15F3408C7F}"/>
              </a:ext>
            </a:extLst>
          </p:cNvPr>
          <p:cNvSpPr txBox="1"/>
          <p:nvPr/>
        </p:nvSpPr>
        <p:spPr>
          <a:xfrm>
            <a:off x="2219325" y="4692868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>
                <a:solidFill>
                  <a:schemeClr val="bg1"/>
                </a:solidFill>
                <a:latin typeface="Bahnschrift Light" panose="020B0502040204020203" pitchFamily="34" charset="0"/>
              </a:rPr>
              <a:t>Oportunidades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C7E7C28-E71F-4ACD-BD29-E5064D847BEB}"/>
              </a:ext>
            </a:extLst>
          </p:cNvPr>
          <p:cNvSpPr txBox="1"/>
          <p:nvPr/>
        </p:nvSpPr>
        <p:spPr>
          <a:xfrm>
            <a:off x="7591425" y="4513664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>
                <a:solidFill>
                  <a:schemeClr val="bg1"/>
                </a:solidFill>
                <a:latin typeface="Bahnschrift Light" panose="020B0502040204020203" pitchFamily="34" charset="0"/>
              </a:rPr>
              <a:t>Ameaças</a:t>
            </a:r>
          </a:p>
        </p:txBody>
      </p:sp>
    </p:spTree>
    <p:extLst>
      <p:ext uri="{BB962C8B-B14F-4D97-AF65-F5344CB8AC3E}">
        <p14:creationId xmlns:p14="http://schemas.microsoft.com/office/powerpoint/2010/main" val="313278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7C011932-B2D7-46AE-97DC-681F1D5DA1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36711" r="1052"/>
          <a:stretch/>
        </p:blipFill>
        <p:spPr>
          <a:xfrm flipH="1">
            <a:off x="996038" y="1016953"/>
            <a:ext cx="1372375" cy="124036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290B4CFA-EEEC-4B87-9480-B99B98C33F4C}"/>
              </a:ext>
            </a:extLst>
          </p:cNvPr>
          <p:cNvSpPr/>
          <p:nvPr/>
        </p:nvSpPr>
        <p:spPr>
          <a:xfrm>
            <a:off x="1887362" y="2538583"/>
            <a:ext cx="817108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Requisitos;</a:t>
            </a:r>
          </a:p>
          <a:p>
            <a:pPr marL="457200" indent="-457200">
              <a:buFontTx/>
              <a:buChar char="-"/>
            </a:pP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Pacote de benefícios;</a:t>
            </a:r>
          </a:p>
          <a:p>
            <a:pPr marL="457200" indent="-457200">
              <a:buFontTx/>
              <a:buChar char="-"/>
            </a:pP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Stalkear empresa e líderes;</a:t>
            </a:r>
          </a:p>
          <a:p>
            <a:pPr marL="457200" indent="-457200">
              <a:buFontTx/>
              <a:buChar char="-"/>
            </a:pP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Momento do mercado e segmento.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C137B9E-BCF4-4484-AE6F-9E09305E9E46}"/>
              </a:ext>
            </a:extLst>
          </p:cNvPr>
          <p:cNvSpPr/>
          <p:nvPr/>
        </p:nvSpPr>
        <p:spPr>
          <a:xfrm>
            <a:off x="1145721" y="1244997"/>
            <a:ext cx="103822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006666"/>
                </a:solidFill>
                <a:latin typeface="Bahnschrift Light" panose="020B0502040204020203" pitchFamily="34" charset="0"/>
                <a:ea typeface="+mj-ea"/>
                <a:cs typeface="+mj-cs"/>
              </a:rPr>
              <a:t>Como avaliar vagas?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3614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edifício&#10;&#10;Descrição gerada automaticamente">
            <a:extLst>
              <a:ext uri="{FF2B5EF4-FFF2-40B4-BE49-F238E27FC236}">
                <a16:creationId xmlns:a16="http://schemas.microsoft.com/office/drawing/2014/main" id="{FE49468A-EFC0-4707-8AFD-DEE982358D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495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3341112-F059-4275-801A-78A436563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4040" y="1484312"/>
            <a:ext cx="8503920" cy="3165475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 Setor 3ª idade;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 Economia verde;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 Mercado imobiliário(cidades menores);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 Tecnologia e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 Economia do bem estar.</a:t>
            </a:r>
          </a:p>
        </p:txBody>
      </p:sp>
    </p:spTree>
    <p:extLst>
      <p:ext uri="{BB962C8B-B14F-4D97-AF65-F5344CB8AC3E}">
        <p14:creationId xmlns:p14="http://schemas.microsoft.com/office/powerpoint/2010/main" val="35369973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2454</TotalTime>
  <Words>1138</Words>
  <Application>Microsoft Office PowerPoint</Application>
  <PresentationFormat>Widescreen</PresentationFormat>
  <Paragraphs>128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Microsoft YaHei UI Light</vt:lpstr>
      <vt:lpstr>Arial</vt:lpstr>
      <vt:lpstr>Bahnschrift Light</vt:lpstr>
      <vt:lpstr>Calibri</vt:lpstr>
      <vt:lpstr>Calibri Light</vt:lpstr>
      <vt:lpstr>Candara</vt:lpstr>
      <vt:lpstr>Courier New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Concluindo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Cintia Abreu</dc:creator>
  <cp:lastModifiedBy>Vasco Ginde</cp:lastModifiedBy>
  <cp:revision>47</cp:revision>
  <dcterms:created xsi:type="dcterms:W3CDTF">2020-05-18T23:15:15Z</dcterms:created>
  <dcterms:modified xsi:type="dcterms:W3CDTF">2020-07-13T18:01:15Z</dcterms:modified>
</cp:coreProperties>
</file>