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23.jpg" ContentType="image/pn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85"/>
  </p:notesMasterIdLst>
  <p:sldIdLst>
    <p:sldId id="331" r:id="rId2"/>
    <p:sldId id="386" r:id="rId3"/>
    <p:sldId id="333" r:id="rId4"/>
    <p:sldId id="385" r:id="rId5"/>
    <p:sldId id="264" r:id="rId6"/>
    <p:sldId id="335" r:id="rId7"/>
    <p:sldId id="336" r:id="rId8"/>
    <p:sldId id="338" r:id="rId9"/>
    <p:sldId id="273" r:id="rId10"/>
    <p:sldId id="337" r:id="rId11"/>
    <p:sldId id="339" r:id="rId12"/>
    <p:sldId id="340" r:id="rId13"/>
    <p:sldId id="277" r:id="rId14"/>
    <p:sldId id="341" r:id="rId15"/>
    <p:sldId id="279" r:id="rId16"/>
    <p:sldId id="342" r:id="rId17"/>
    <p:sldId id="343" r:id="rId18"/>
    <p:sldId id="344" r:id="rId19"/>
    <p:sldId id="329" r:id="rId20"/>
    <p:sldId id="281" r:id="rId21"/>
    <p:sldId id="345" r:id="rId22"/>
    <p:sldId id="346" r:id="rId23"/>
    <p:sldId id="347" r:id="rId24"/>
    <p:sldId id="282" r:id="rId25"/>
    <p:sldId id="298" r:id="rId26"/>
    <p:sldId id="283" r:id="rId27"/>
    <p:sldId id="299" r:id="rId28"/>
    <p:sldId id="303" r:id="rId29"/>
    <p:sldId id="304" r:id="rId30"/>
    <p:sldId id="348" r:id="rId31"/>
    <p:sldId id="300" r:id="rId32"/>
    <p:sldId id="349" r:id="rId33"/>
    <p:sldId id="306" r:id="rId34"/>
    <p:sldId id="305" r:id="rId35"/>
    <p:sldId id="285" r:id="rId36"/>
    <p:sldId id="307" r:id="rId37"/>
    <p:sldId id="286" r:id="rId38"/>
    <p:sldId id="350" r:id="rId39"/>
    <p:sldId id="309" r:id="rId40"/>
    <p:sldId id="351" r:id="rId41"/>
    <p:sldId id="352" r:id="rId42"/>
    <p:sldId id="313" r:id="rId43"/>
    <p:sldId id="353" r:id="rId44"/>
    <p:sldId id="363" r:id="rId45"/>
    <p:sldId id="355" r:id="rId46"/>
    <p:sldId id="387" r:id="rId47"/>
    <p:sldId id="316" r:id="rId48"/>
    <p:sldId id="357" r:id="rId49"/>
    <p:sldId id="358" r:id="rId50"/>
    <p:sldId id="359" r:id="rId51"/>
    <p:sldId id="360" r:id="rId52"/>
    <p:sldId id="361" r:id="rId53"/>
    <p:sldId id="362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64" r:id="rId65"/>
    <p:sldId id="365" r:id="rId66"/>
    <p:sldId id="366" r:id="rId67"/>
    <p:sldId id="367" r:id="rId68"/>
    <p:sldId id="368" r:id="rId69"/>
    <p:sldId id="384" r:id="rId70"/>
    <p:sldId id="370" r:id="rId71"/>
    <p:sldId id="371" r:id="rId72"/>
    <p:sldId id="372" r:id="rId73"/>
    <p:sldId id="373" r:id="rId74"/>
    <p:sldId id="374" r:id="rId75"/>
    <p:sldId id="375" r:id="rId76"/>
    <p:sldId id="376" r:id="rId77"/>
    <p:sldId id="377" r:id="rId78"/>
    <p:sldId id="378" r:id="rId79"/>
    <p:sldId id="379" r:id="rId80"/>
    <p:sldId id="380" r:id="rId81"/>
    <p:sldId id="381" r:id="rId82"/>
    <p:sldId id="382" r:id="rId83"/>
    <p:sldId id="383" r:id="rId84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SFh3IxQNBZIIQ+TFSoyjPg==" hashData="R7fddj9XqK0qmDtTZc1cF4yNTv8J5iNRq62kcgh2VO8HVwGDstnzY3Uevwfv61Hg5a7msCCx5w7OWNEIwpTLyg=="/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7A3FB3"/>
    <a:srgbClr val="B73E96"/>
    <a:srgbClr val="3768C4"/>
    <a:srgbClr val="FFC000"/>
    <a:srgbClr val="008000"/>
    <a:srgbClr val="B51E2A"/>
    <a:srgbClr val="4BB931"/>
    <a:srgbClr val="436628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566" autoAdjust="0"/>
  </p:normalViewPr>
  <p:slideViewPr>
    <p:cSldViewPr>
      <p:cViewPr varScale="1">
        <p:scale>
          <a:sx n="142" d="100"/>
          <a:sy n="142" d="100"/>
        </p:scale>
        <p:origin x="714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4728"/>
    </p:cViewPr>
  </p:sorter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notesMaster" Target="notesMasters/notesMaster1.xml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64303-FDB9-49DD-B6AB-93FB1A784DD9}" type="datetimeFigureOut">
              <a:rPr lang="pt-BR" smtClean="0"/>
              <a:pPr/>
              <a:t>27/02/2025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7B7FC-D94D-4A8A-BDE8-6A93F372643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121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8916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9946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5592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44425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3483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7969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44879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4194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2740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3619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29886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32C25-85D9-750B-5955-47AE6585C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1889323-E344-8CB3-8411-22548E5E3B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26536B6-7944-03E9-C662-A488268943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4B3A814-6329-AE8A-45EC-8690A062F3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42825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584679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586865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523575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01591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050292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572338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56240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15072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97138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3050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69804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074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04307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53131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89575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22443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09137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542256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66700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35344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5864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72767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78032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839661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25004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63823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678508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35114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5F34A-8C3B-73CC-7CA4-5170F7E51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35750E2-B4AC-2BD4-AFED-8F5F5B6537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CA855BB-9927-0576-0734-B5E1C76BF2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3530B11-9F7B-379D-44E2-58E1958F84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53405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29035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72991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10567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164356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04974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393634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2186823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77405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9296571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68932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55453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659230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350067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2451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5195500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211229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601637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382905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3926877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36952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39415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559617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986373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793673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5612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49530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929844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654001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595548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576951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603319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51228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970732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297802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058537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0686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023934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221796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305507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639157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1275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8929807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45C93-0C39-4ACD-923F-3E095F09F9E9}" type="datetime1">
              <a:rPr lang="pt-BR" smtClean="0"/>
              <a:pPr/>
              <a:t>27/02/2025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47F32-15D0-4408-9D2D-555325755275}" type="datetime1">
              <a:rPr lang="pt-BR" smtClean="0"/>
              <a:pPr/>
              <a:t>27/02/2025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EBFE-1A1B-4617-99C0-BFBE815556BE}" type="datetime1">
              <a:rPr lang="pt-BR" smtClean="0"/>
              <a:pPr/>
              <a:t>27/02/2025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98D3F-4BF3-4056-8ED3-D8EFB039C973}" type="datetime1">
              <a:rPr lang="pt-BR" smtClean="0"/>
              <a:pPr/>
              <a:t>27/02/2025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54F7-1576-4FD7-AB15-210A59CA1F3E}" type="datetime1">
              <a:rPr lang="pt-BR" smtClean="0"/>
              <a:pPr/>
              <a:t>27/02/2025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03B66-7125-4DB3-8FBA-297446F79A50}" type="datetime1">
              <a:rPr lang="pt-BR" smtClean="0"/>
              <a:pPr/>
              <a:t>27/02/2025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2FDA-9365-43B0-9F1F-BD7E3C456583}" type="datetime1">
              <a:rPr lang="pt-BR" smtClean="0"/>
              <a:pPr/>
              <a:t>27/02/2025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8152-CC9C-49B4-A9FA-B3ACA18BF76E}" type="datetime1">
              <a:rPr lang="pt-BR" smtClean="0"/>
              <a:pPr/>
              <a:t>27/02/2025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D06C-3BC0-4826-B94F-53B94033CA17}" type="datetime1">
              <a:rPr lang="pt-BR" smtClean="0"/>
              <a:pPr/>
              <a:t>27/02/2025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42C5B-4CC0-4F99-B6E6-CE58C1EF0FED}" type="datetime1">
              <a:rPr lang="pt-BR" smtClean="0"/>
              <a:pPr/>
              <a:t>27/02/2025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0EE9-826E-443C-80BB-D7BBB9F61184}" type="datetime1">
              <a:rPr lang="pt-BR" smtClean="0"/>
              <a:pPr/>
              <a:t>27/02/2025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FF0E2-B3EC-4F90-A09C-620B163CD7BE}" type="datetime1">
              <a:rPr lang="pt-BR" smtClean="0"/>
              <a:pPr/>
              <a:t>27/02/2025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155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.jpg"/><Relationship Id="rId6" Type="http://schemas.openxmlformats.org/officeDocument/2006/relationships/image" Target="../media/image155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jpg"/><Relationship Id="rId4" Type="http://schemas.openxmlformats.org/officeDocument/2006/relationships/image" Target="../media/image4.jpg"/><Relationship Id="rId5" Type="http://schemas.openxmlformats.org/officeDocument/2006/relationships/image" Target="../media/image155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gif"/><Relationship Id="rId4" Type="http://schemas.openxmlformats.org/officeDocument/2006/relationships/image" Target="../media/image43.gif"/><Relationship Id="rId5" Type="http://schemas.openxmlformats.org/officeDocument/2006/relationships/image" Target="../media/image4.jpg"/><Relationship Id="rId6" Type="http://schemas.openxmlformats.org/officeDocument/2006/relationships/image" Target="../media/image44.gif"/><Relationship Id="rId7" Type="http://schemas.openxmlformats.org/officeDocument/2006/relationships/image" Target="../media/image15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5.gif"/><Relationship Id="rId4" Type="http://schemas.openxmlformats.org/officeDocument/2006/relationships/image" Target="../media/image4.jpg"/><Relationship Id="rId5" Type="http://schemas.openxmlformats.org/officeDocument/2006/relationships/image" Target="../media/image155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image" Target="../media/image50.png"/><Relationship Id="rId8" Type="http://schemas.openxmlformats.org/officeDocument/2006/relationships/image" Target="../media/image4.jpg"/><Relationship Id="rId9" Type="http://schemas.openxmlformats.org/officeDocument/2006/relationships/image" Target="../media/image155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1.png"/><Relationship Id="rId4" Type="http://schemas.openxmlformats.org/officeDocument/2006/relationships/image" Target="../media/image52.jpeg"/><Relationship Id="rId5" Type="http://schemas.openxmlformats.org/officeDocument/2006/relationships/image" Target="../media/image4.jpg"/><Relationship Id="rId6" Type="http://schemas.openxmlformats.org/officeDocument/2006/relationships/image" Target="../media/image15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3.jpeg"/><Relationship Id="rId4" Type="http://schemas.openxmlformats.org/officeDocument/2006/relationships/image" Target="../media/image4.jpg"/><Relationship Id="rId5" Type="http://schemas.openxmlformats.org/officeDocument/2006/relationships/image" Target="../media/image54.jpeg"/><Relationship Id="rId6" Type="http://schemas.openxmlformats.org/officeDocument/2006/relationships/image" Target="../media/image155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4.jpg"/><Relationship Id="rId7" Type="http://schemas.openxmlformats.org/officeDocument/2006/relationships/image" Target="../media/image155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8.jpeg"/><Relationship Id="rId4" Type="http://schemas.openxmlformats.org/officeDocument/2006/relationships/image" Target="../media/image4.jpg"/><Relationship Id="rId5" Type="http://schemas.openxmlformats.org/officeDocument/2006/relationships/image" Target="../media/image155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4.jpg"/><Relationship Id="rId6" Type="http://schemas.openxmlformats.org/officeDocument/2006/relationships/image" Target="../media/image61.gif"/><Relationship Id="rId7" Type="http://schemas.openxmlformats.org/officeDocument/2006/relationships/image" Target="../media/image155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20" Type="http://schemas.openxmlformats.org/officeDocument/2006/relationships/image" Target="../media/image21.png"/><Relationship Id="rId21" Type="http://schemas.openxmlformats.org/officeDocument/2006/relationships/image" Target="../media/image155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2.png"/><Relationship Id="rId4" Type="http://schemas.openxmlformats.org/officeDocument/2006/relationships/image" Target="../media/image4.jpg"/><Relationship Id="rId5" Type="http://schemas.openxmlformats.org/officeDocument/2006/relationships/image" Target="../media/image15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3.gif"/><Relationship Id="rId4" Type="http://schemas.openxmlformats.org/officeDocument/2006/relationships/image" Target="../media/image64.gif"/><Relationship Id="rId5" Type="http://schemas.openxmlformats.org/officeDocument/2006/relationships/image" Target="../media/image65.gif"/><Relationship Id="rId6" Type="http://schemas.openxmlformats.org/officeDocument/2006/relationships/image" Target="../media/image4.jp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image" Target="../media/image15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9.jpeg"/><Relationship Id="rId4" Type="http://schemas.openxmlformats.org/officeDocument/2006/relationships/image" Target="../media/image4.jpg"/><Relationship Id="rId5" Type="http://schemas.openxmlformats.org/officeDocument/2006/relationships/image" Target="../media/image70.gif"/><Relationship Id="rId6" Type="http://schemas.openxmlformats.org/officeDocument/2006/relationships/image" Target="../media/image155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4.jpg"/><Relationship Id="rId6" Type="http://schemas.openxmlformats.org/officeDocument/2006/relationships/image" Target="../media/image155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3.jpg"/><Relationship Id="rId4" Type="http://schemas.openxmlformats.org/officeDocument/2006/relationships/image" Target="../media/image4.jpg"/><Relationship Id="rId5" Type="http://schemas.openxmlformats.org/officeDocument/2006/relationships/image" Target="../media/image74.jpeg"/><Relationship Id="rId6" Type="http://schemas.openxmlformats.org/officeDocument/2006/relationships/image" Target="../media/image75.jpeg"/><Relationship Id="rId7" Type="http://schemas.openxmlformats.org/officeDocument/2006/relationships/image" Target="../media/image76.jpeg"/><Relationship Id="rId8" Type="http://schemas.openxmlformats.org/officeDocument/2006/relationships/image" Target="../media/image77.jpeg"/><Relationship Id="rId9" Type="http://schemas.openxmlformats.org/officeDocument/2006/relationships/image" Target="../media/image78.jpeg"/><Relationship Id="rId10" Type="http://schemas.openxmlformats.org/officeDocument/2006/relationships/image" Target="../media/image79.jpeg"/><Relationship Id="rId11" Type="http://schemas.openxmlformats.org/officeDocument/2006/relationships/image" Target="../media/image80.jpeg"/><Relationship Id="rId12" Type="http://schemas.openxmlformats.org/officeDocument/2006/relationships/image" Target="../media/image155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1.jpeg"/><Relationship Id="rId4" Type="http://schemas.openxmlformats.org/officeDocument/2006/relationships/image" Target="../media/image82.png"/><Relationship Id="rId5" Type="http://schemas.openxmlformats.org/officeDocument/2006/relationships/image" Target="../media/image83.jpeg"/><Relationship Id="rId6" Type="http://schemas.openxmlformats.org/officeDocument/2006/relationships/image" Target="../media/image84.jpeg"/><Relationship Id="rId7" Type="http://schemas.openxmlformats.org/officeDocument/2006/relationships/image" Target="../media/image4.jpg"/><Relationship Id="rId8" Type="http://schemas.openxmlformats.org/officeDocument/2006/relationships/image" Target="../media/image155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5.png"/><Relationship Id="rId4" Type="http://schemas.openxmlformats.org/officeDocument/2006/relationships/image" Target="../media/image86.jpeg"/><Relationship Id="rId5" Type="http://schemas.openxmlformats.org/officeDocument/2006/relationships/image" Target="../media/image4.jpg"/><Relationship Id="rId6" Type="http://schemas.openxmlformats.org/officeDocument/2006/relationships/image" Target="../media/image155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jpg"/><Relationship Id="rId4" Type="http://schemas.openxmlformats.org/officeDocument/2006/relationships/image" Target="../media/image87.png"/><Relationship Id="rId5" Type="http://schemas.openxmlformats.org/officeDocument/2006/relationships/image" Target="../media/image88.jpg"/><Relationship Id="rId6" Type="http://schemas.openxmlformats.org/officeDocument/2006/relationships/image" Target="../media/image155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9.jpeg"/><Relationship Id="rId4" Type="http://schemas.openxmlformats.org/officeDocument/2006/relationships/image" Target="../media/image90.png"/><Relationship Id="rId5" Type="http://schemas.openxmlformats.org/officeDocument/2006/relationships/image" Target="../media/image4.jpg"/><Relationship Id="rId6" Type="http://schemas.openxmlformats.org/officeDocument/2006/relationships/image" Target="../media/image155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1.jpeg"/><Relationship Id="rId4" Type="http://schemas.openxmlformats.org/officeDocument/2006/relationships/image" Target="../media/image4.jpg"/><Relationship Id="rId5" Type="http://schemas.openxmlformats.org/officeDocument/2006/relationships/image" Target="../media/image155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g"/><Relationship Id="rId4" Type="http://schemas.openxmlformats.org/officeDocument/2006/relationships/image" Target="../media/image4.jpg"/><Relationship Id="rId5" Type="http://schemas.openxmlformats.org/officeDocument/2006/relationships/image" Target="../media/image155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2.jpeg"/><Relationship Id="rId4" Type="http://schemas.openxmlformats.org/officeDocument/2006/relationships/image" Target="../media/image4.jpg"/><Relationship Id="rId5" Type="http://schemas.openxmlformats.org/officeDocument/2006/relationships/image" Target="../media/image155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5" Type="http://schemas.openxmlformats.org/officeDocument/2006/relationships/image" Target="../media/image4.jpg"/><Relationship Id="rId6" Type="http://schemas.openxmlformats.org/officeDocument/2006/relationships/image" Target="../media/image155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jpg"/><Relationship Id="rId4" Type="http://schemas.openxmlformats.org/officeDocument/2006/relationships/image" Target="../media/image95.jpeg"/><Relationship Id="rId5" Type="http://schemas.openxmlformats.org/officeDocument/2006/relationships/image" Target="../media/image96.jpeg"/><Relationship Id="rId6" Type="http://schemas.openxmlformats.org/officeDocument/2006/relationships/image" Target="../media/image97.jpeg"/><Relationship Id="rId7" Type="http://schemas.openxmlformats.org/officeDocument/2006/relationships/image" Target="../media/image98.jpeg"/><Relationship Id="rId8" Type="http://schemas.openxmlformats.org/officeDocument/2006/relationships/image" Target="../media/image99.jpeg"/><Relationship Id="rId9" Type="http://schemas.openxmlformats.org/officeDocument/2006/relationships/image" Target="../media/image100.jpeg"/><Relationship Id="rId10" Type="http://schemas.openxmlformats.org/officeDocument/2006/relationships/image" Target="../media/image155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1.png"/><Relationship Id="rId4" Type="http://schemas.openxmlformats.org/officeDocument/2006/relationships/image" Target="../media/image4.jpg"/><Relationship Id="rId5" Type="http://schemas.openxmlformats.org/officeDocument/2006/relationships/image" Target="../media/image155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02.jpeg"/><Relationship Id="rId4" Type="http://schemas.openxmlformats.org/officeDocument/2006/relationships/image" Target="../media/image4.jpg"/><Relationship Id="rId5" Type="http://schemas.openxmlformats.org/officeDocument/2006/relationships/image" Target="../media/image155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03.png"/><Relationship Id="rId4" Type="http://schemas.openxmlformats.org/officeDocument/2006/relationships/image" Target="../media/image4.jpg"/><Relationship Id="rId5" Type="http://schemas.openxmlformats.org/officeDocument/2006/relationships/image" Target="../media/image155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04.jpeg"/><Relationship Id="rId4" Type="http://schemas.openxmlformats.org/officeDocument/2006/relationships/image" Target="../media/image4.jpg"/><Relationship Id="rId5" Type="http://schemas.openxmlformats.org/officeDocument/2006/relationships/image" Target="../media/image155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5" Type="http://schemas.openxmlformats.org/officeDocument/2006/relationships/image" Target="../media/image107.jpeg"/><Relationship Id="rId6" Type="http://schemas.openxmlformats.org/officeDocument/2006/relationships/image" Target="../media/image108.jpeg"/><Relationship Id="rId7" Type="http://schemas.openxmlformats.org/officeDocument/2006/relationships/image" Target="../media/image4.jpg"/><Relationship Id="rId8" Type="http://schemas.openxmlformats.org/officeDocument/2006/relationships/image" Target="../media/image155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09.jpeg"/><Relationship Id="rId4" Type="http://schemas.openxmlformats.org/officeDocument/2006/relationships/image" Target="../media/image110.jpeg"/><Relationship Id="rId5" Type="http://schemas.openxmlformats.org/officeDocument/2006/relationships/image" Target="../media/image4.jpg"/><Relationship Id="rId6" Type="http://schemas.openxmlformats.org/officeDocument/2006/relationships/image" Target="../media/image155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11.jpeg"/><Relationship Id="rId4" Type="http://schemas.openxmlformats.org/officeDocument/2006/relationships/image" Target="../media/image112.jpeg"/><Relationship Id="rId5" Type="http://schemas.openxmlformats.org/officeDocument/2006/relationships/image" Target="../media/image4.jpg"/><Relationship Id="rId6" Type="http://schemas.openxmlformats.org/officeDocument/2006/relationships/image" Target="../media/image155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g"/><Relationship Id="rId4" Type="http://schemas.openxmlformats.org/officeDocument/2006/relationships/image" Target="../media/image4.jpg"/><Relationship Id="rId5" Type="http://schemas.openxmlformats.org/officeDocument/2006/relationships/image" Target="../media/image155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13.jpeg"/><Relationship Id="rId4" Type="http://schemas.openxmlformats.org/officeDocument/2006/relationships/image" Target="../media/image4.jpg"/><Relationship Id="rId5" Type="http://schemas.openxmlformats.org/officeDocument/2006/relationships/image" Target="../media/image155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jpeg"/><Relationship Id="rId7" Type="http://schemas.openxmlformats.org/officeDocument/2006/relationships/image" Target="../media/image118.jpeg"/><Relationship Id="rId8" Type="http://schemas.openxmlformats.org/officeDocument/2006/relationships/image" Target="../media/image4.jpg"/><Relationship Id="rId9" Type="http://schemas.openxmlformats.org/officeDocument/2006/relationships/image" Target="../media/image155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19.jpeg"/><Relationship Id="rId4" Type="http://schemas.openxmlformats.org/officeDocument/2006/relationships/image" Target="../media/image4.jpg"/><Relationship Id="rId5" Type="http://schemas.openxmlformats.org/officeDocument/2006/relationships/image" Target="../media/image120.jpeg"/><Relationship Id="rId6" Type="http://schemas.openxmlformats.org/officeDocument/2006/relationships/image" Target="../media/image155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21.jpeg"/><Relationship Id="rId4" Type="http://schemas.openxmlformats.org/officeDocument/2006/relationships/image" Target="../media/image122.jpeg"/><Relationship Id="rId5" Type="http://schemas.openxmlformats.org/officeDocument/2006/relationships/image" Target="../media/image4.jpg"/><Relationship Id="rId6" Type="http://schemas.openxmlformats.org/officeDocument/2006/relationships/image" Target="../media/image123.png"/><Relationship Id="rId7" Type="http://schemas.openxmlformats.org/officeDocument/2006/relationships/image" Target="../media/image155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.jpg"/><Relationship Id="rId4" Type="http://schemas.openxmlformats.org/officeDocument/2006/relationships/image" Target="../media/image124.jpeg"/><Relationship Id="rId5" Type="http://schemas.openxmlformats.org/officeDocument/2006/relationships/image" Target="../media/image125.jpeg"/><Relationship Id="rId6" Type="http://schemas.openxmlformats.org/officeDocument/2006/relationships/image" Target="../media/image126.jpeg"/><Relationship Id="rId7" Type="http://schemas.openxmlformats.org/officeDocument/2006/relationships/image" Target="../media/image155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27.jpg"/><Relationship Id="rId4" Type="http://schemas.openxmlformats.org/officeDocument/2006/relationships/image" Target="../media/image4.jpg"/><Relationship Id="rId5" Type="http://schemas.openxmlformats.org/officeDocument/2006/relationships/image" Target="../media/image155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.jp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image" Target="../media/image132.png"/><Relationship Id="rId9" Type="http://schemas.openxmlformats.org/officeDocument/2006/relationships/image" Target="../media/image133.png"/><Relationship Id="rId10" Type="http://schemas.openxmlformats.org/officeDocument/2006/relationships/image" Target="../media/image134.png"/><Relationship Id="rId11" Type="http://schemas.openxmlformats.org/officeDocument/2006/relationships/image" Target="../media/image135.png"/><Relationship Id="rId12" Type="http://schemas.openxmlformats.org/officeDocument/2006/relationships/image" Target="../media/image136.png"/><Relationship Id="rId13" Type="http://schemas.openxmlformats.org/officeDocument/2006/relationships/image" Target="../media/image137.png"/><Relationship Id="rId14" Type="http://schemas.openxmlformats.org/officeDocument/2006/relationships/image" Target="../media/image138.png"/><Relationship Id="rId15" Type="http://schemas.openxmlformats.org/officeDocument/2006/relationships/image" Target="../media/image139.png"/><Relationship Id="rId16" Type="http://schemas.openxmlformats.org/officeDocument/2006/relationships/image" Target="../media/image140.png"/><Relationship Id="rId17" Type="http://schemas.openxmlformats.org/officeDocument/2006/relationships/image" Target="../media/image155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41.jpeg"/><Relationship Id="rId4" Type="http://schemas.openxmlformats.org/officeDocument/2006/relationships/image" Target="../media/image142.jpeg"/><Relationship Id="rId5" Type="http://schemas.openxmlformats.org/officeDocument/2006/relationships/image" Target="../media/image4.jpg"/><Relationship Id="rId6" Type="http://schemas.openxmlformats.org/officeDocument/2006/relationships/image" Target="../media/image155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.jpg"/><Relationship Id="rId4" Type="http://schemas.openxmlformats.org/officeDocument/2006/relationships/image" Target="../media/image143.jpg"/><Relationship Id="rId5" Type="http://schemas.openxmlformats.org/officeDocument/2006/relationships/image" Target="../media/image144.jpg"/><Relationship Id="rId6" Type="http://schemas.openxmlformats.org/officeDocument/2006/relationships/image" Target="../media/image155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45.jpeg"/><Relationship Id="rId4" Type="http://schemas.openxmlformats.org/officeDocument/2006/relationships/image" Target="../media/image4.jpg"/><Relationship Id="rId5" Type="http://schemas.openxmlformats.org/officeDocument/2006/relationships/image" Target="../media/image155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eg"/><Relationship Id="rId4" Type="http://schemas.openxmlformats.org/officeDocument/2006/relationships/image" Target="../media/image4.jpg"/><Relationship Id="rId5" Type="http://schemas.openxmlformats.org/officeDocument/2006/relationships/image" Target="../media/image155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46.jpg"/><Relationship Id="rId4" Type="http://schemas.openxmlformats.org/officeDocument/2006/relationships/image" Target="../media/image4.jpg"/><Relationship Id="rId5" Type="http://schemas.openxmlformats.org/officeDocument/2006/relationships/image" Target="../media/image155.pn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1.xml"/><Relationship Id="rId4" Type="http://schemas.openxmlformats.org/officeDocument/2006/relationships/image" Target="../media/image147.jpeg"/><Relationship Id="rId5" Type="http://schemas.openxmlformats.org/officeDocument/2006/relationships/image" Target="../media/image4.jpg"/><Relationship Id="rId6" Type="http://schemas.openxmlformats.org/officeDocument/2006/relationships/image" Target="../media/image155.pn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48.jpg"/><Relationship Id="rId4" Type="http://schemas.openxmlformats.org/officeDocument/2006/relationships/image" Target="../media/image149.jpg"/><Relationship Id="rId5" Type="http://schemas.openxmlformats.org/officeDocument/2006/relationships/image" Target="../media/image4.jpg"/><Relationship Id="rId6" Type="http://schemas.openxmlformats.org/officeDocument/2006/relationships/image" Target="../media/image155.pn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.jpg"/><Relationship Id="rId4" Type="http://schemas.openxmlformats.org/officeDocument/2006/relationships/image" Target="../media/image150.jpg"/><Relationship Id="rId5" Type="http://schemas.openxmlformats.org/officeDocument/2006/relationships/image" Target="../media/image155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51.jpeg"/><Relationship Id="rId4" Type="http://schemas.openxmlformats.org/officeDocument/2006/relationships/image" Target="../media/image152.jpeg"/><Relationship Id="rId5" Type="http://schemas.openxmlformats.org/officeDocument/2006/relationships/image" Target="../media/image153.jpeg"/><Relationship Id="rId6" Type="http://schemas.openxmlformats.org/officeDocument/2006/relationships/image" Target="../media/image154.jpeg"/><Relationship Id="rId7" Type="http://schemas.openxmlformats.org/officeDocument/2006/relationships/image" Target="../media/image4.jpg"/><Relationship Id="rId8" Type="http://schemas.openxmlformats.org/officeDocument/2006/relationships/image" Target="../media/image155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4.jpg"/><Relationship Id="rId6" Type="http://schemas.openxmlformats.org/officeDocument/2006/relationships/image" Target="../media/image155.pn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4.jpg"/><Relationship Id="rId6" Type="http://schemas.openxmlformats.org/officeDocument/2006/relationships/image" Target="../media/image155.png"/></Relationships>
</file>

<file path=ppt/slides/_rels/slide7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7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7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7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7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7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7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7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7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7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29.gif"/><Relationship Id="rId5" Type="http://schemas.openxmlformats.org/officeDocument/2006/relationships/image" Target="../media/image30.gif"/><Relationship Id="rId6" Type="http://schemas.openxmlformats.org/officeDocument/2006/relationships/image" Target="../media/image31.gif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155.png"/></Relationships>
</file>

<file path=ppt/slides/_rels/slide8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8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8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8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4.jpg"/><Relationship Id="rId4" Type="http://schemas.openxmlformats.org/officeDocument/2006/relationships/image" Target="../media/image155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image" Target="../media/image1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30" y="2180415"/>
            <a:ext cx="4584294" cy="129015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98462" y="576708"/>
            <a:ext cx="8452570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Mecânica Básica de Veículos</a:t>
            </a:r>
            <a:endParaRPr lang="pt-BR" sz="5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Imagem 5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8C328C04-DFB4-4E0E-8685-9ED4920625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1" b="26478"/>
          <a:stretch/>
        </p:blipFill>
        <p:spPr>
          <a:xfrm>
            <a:off x="4934524" y="2324263"/>
            <a:ext cx="3979786" cy="260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38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Retângulo de cantos arredondados 11"/>
          <p:cNvSpPr/>
          <p:nvPr/>
        </p:nvSpPr>
        <p:spPr>
          <a:xfrm>
            <a:off x="3071802" y="1285866"/>
            <a:ext cx="5572164" cy="842962"/>
          </a:xfrm>
          <a:prstGeom prst="roundRect">
            <a:avLst>
              <a:gd name="adj" fmla="val 932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ts val="3000"/>
              </a:lnSpc>
            </a:pP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►Ciclo OTTO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– Combustão por 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centelha</a:t>
            </a:r>
          </a:p>
          <a:p>
            <a:pPr algn="just">
              <a:lnSpc>
                <a:spcPts val="3000"/>
              </a:lnSpc>
            </a:pP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►Ciclo DIESEL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– Combustão por 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compressão</a:t>
            </a:r>
            <a:endParaRPr lang="pt-BR" sz="2200" b="1" dirty="0">
              <a:solidFill>
                <a:srgbClr val="FF0000"/>
              </a:solidFill>
            </a:endParaRP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214282" y="3943366"/>
            <a:ext cx="5572164" cy="842962"/>
          </a:xfrm>
          <a:prstGeom prst="roundRect">
            <a:avLst>
              <a:gd name="adj" fmla="val 6064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ts val="3000"/>
              </a:lnSpc>
            </a:pPr>
            <a:r>
              <a:rPr lang="pt-BR" sz="2200" b="1" dirty="0">
                <a:solidFill>
                  <a:srgbClr val="006600"/>
                </a:solidFill>
              </a:rPr>
              <a:t>►2 Tempos </a:t>
            </a:r>
            <a:r>
              <a:rPr lang="pt-BR" sz="2200" dirty="0">
                <a:solidFill>
                  <a:srgbClr val="006600"/>
                </a:solidFill>
              </a:rPr>
              <a:t>– 1 giro de 360</a:t>
            </a:r>
            <a:r>
              <a:rPr lang="pt-BR" sz="2200" baseline="30000" dirty="0">
                <a:solidFill>
                  <a:srgbClr val="006600"/>
                </a:solidFill>
              </a:rPr>
              <a:t>0</a:t>
            </a:r>
            <a:r>
              <a:rPr lang="pt-BR" sz="2200" dirty="0">
                <a:solidFill>
                  <a:srgbClr val="006600"/>
                </a:solidFill>
              </a:rPr>
              <a:t> no virabrequim</a:t>
            </a:r>
          </a:p>
          <a:p>
            <a:pPr algn="just">
              <a:lnSpc>
                <a:spcPts val="3000"/>
              </a:lnSpc>
            </a:pPr>
            <a:r>
              <a:rPr lang="pt-BR" sz="2200" b="1" dirty="0">
                <a:solidFill>
                  <a:srgbClr val="006600"/>
                </a:solidFill>
              </a:rPr>
              <a:t>►4 Tempos </a:t>
            </a:r>
            <a:r>
              <a:rPr lang="pt-BR" sz="2200" dirty="0">
                <a:solidFill>
                  <a:srgbClr val="006600"/>
                </a:solidFill>
              </a:rPr>
              <a:t>– 2 giros de 360</a:t>
            </a:r>
            <a:r>
              <a:rPr lang="pt-BR" sz="2200" baseline="30000" dirty="0">
                <a:solidFill>
                  <a:srgbClr val="006600"/>
                </a:solidFill>
              </a:rPr>
              <a:t>0</a:t>
            </a:r>
            <a:r>
              <a:rPr lang="pt-BR" sz="2200" dirty="0">
                <a:solidFill>
                  <a:srgbClr val="006600"/>
                </a:solidFill>
              </a:rPr>
              <a:t> no virabrequim</a:t>
            </a:r>
          </a:p>
        </p:txBody>
      </p:sp>
      <p:pic>
        <p:nvPicPr>
          <p:cNvPr id="22" name="Imagem 21" descr="Giro Virabrequi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702" y="2625980"/>
            <a:ext cx="1000132" cy="2241171"/>
          </a:xfrm>
          <a:prstGeom prst="rect">
            <a:avLst/>
          </a:prstGeom>
        </p:spPr>
      </p:pic>
      <p:pic>
        <p:nvPicPr>
          <p:cNvPr id="23" name="Imagem 22" descr="Giro Virabrequi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48" y="2621922"/>
            <a:ext cx="1000132" cy="2241171"/>
          </a:xfrm>
          <a:prstGeom prst="rect">
            <a:avLst/>
          </a:prstGeom>
        </p:spPr>
      </p:pic>
      <p:pic>
        <p:nvPicPr>
          <p:cNvPr id="24" name="Imagem 23" descr="Diesel e Gasolin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1142990"/>
            <a:ext cx="2143140" cy="2203381"/>
          </a:xfrm>
          <a:prstGeom prst="rect">
            <a:avLst/>
          </a:prstGeom>
        </p:spPr>
      </p:pic>
      <p:sp>
        <p:nvSpPr>
          <p:cNvPr id="25" name="Seta para a direita 24"/>
          <p:cNvSpPr/>
          <p:nvPr/>
        </p:nvSpPr>
        <p:spPr>
          <a:xfrm rot="10800000">
            <a:off x="2357422" y="1785931"/>
            <a:ext cx="500066" cy="428628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6" name="Seta para a direita 25"/>
          <p:cNvSpPr/>
          <p:nvPr/>
        </p:nvSpPr>
        <p:spPr>
          <a:xfrm>
            <a:off x="5929322" y="4143386"/>
            <a:ext cx="500066" cy="428628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MOTOR</a:t>
            </a:r>
          </a:p>
        </p:txBody>
      </p:sp>
    </p:spTree>
    <p:extLst>
      <p:ext uri="{BB962C8B-B14F-4D97-AF65-F5344CB8AC3E}">
        <p14:creationId xmlns:p14="http://schemas.microsoft.com/office/powerpoint/2010/main" val="38568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200" y="1214429"/>
            <a:ext cx="7197777" cy="369012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MOTOR</a:t>
            </a:r>
          </a:p>
        </p:txBody>
      </p:sp>
    </p:spTree>
    <p:extLst>
      <p:ext uri="{BB962C8B-B14F-4D97-AF65-F5344CB8AC3E}">
        <p14:creationId xmlns:p14="http://schemas.microsoft.com/office/powerpoint/2010/main" val="3755413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65538" y="1214428"/>
            <a:ext cx="1620000" cy="3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4T - OTTO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7081536" y="1214428"/>
            <a:ext cx="1848182" cy="3643338"/>
            <a:chOff x="3500430" y="1214428"/>
            <a:chExt cx="1848182" cy="3643338"/>
          </a:xfrm>
        </p:grpSpPr>
        <p:pic>
          <p:nvPicPr>
            <p:cNvPr id="5" name="Imagem 4" descr="Motor 2T em funcionamento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0430" y="1643050"/>
              <a:ext cx="1848182" cy="3214716"/>
            </a:xfrm>
            <a:prstGeom prst="rect">
              <a:avLst/>
            </a:prstGeom>
          </p:spPr>
        </p:pic>
        <p:sp>
          <p:nvSpPr>
            <p:cNvPr id="9" name="Retângulo 8"/>
            <p:cNvSpPr/>
            <p:nvPr/>
          </p:nvSpPr>
          <p:spPr>
            <a:xfrm>
              <a:off x="3571868" y="1214428"/>
              <a:ext cx="1620000" cy="36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2T - OTTO</a:t>
              </a: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3809256" y="1214428"/>
            <a:ext cx="1620000" cy="3539428"/>
            <a:chOff x="6357950" y="1214428"/>
            <a:chExt cx="1620000" cy="3539428"/>
          </a:xfrm>
        </p:grpSpPr>
        <p:pic>
          <p:nvPicPr>
            <p:cNvPr id="10" name="Imagem 9" descr="Ciclo Diesel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7950" y="1643056"/>
              <a:ext cx="1604006" cy="3110800"/>
            </a:xfrm>
            <a:prstGeom prst="rect">
              <a:avLst/>
            </a:prstGeom>
          </p:spPr>
        </p:pic>
        <p:sp>
          <p:nvSpPr>
            <p:cNvPr id="11" name="Retângulo 10"/>
            <p:cNvSpPr/>
            <p:nvPr/>
          </p:nvSpPr>
          <p:spPr>
            <a:xfrm>
              <a:off x="6357950" y="1214428"/>
              <a:ext cx="1620000" cy="36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4T - DIESEL</a:t>
              </a:r>
            </a:p>
          </p:txBody>
        </p:sp>
      </p:grp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MOTOR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2915"/>
            <a:ext cx="2448272" cy="326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2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4cyl-animati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917" y="1142990"/>
            <a:ext cx="5578435" cy="371477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MOTOR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 descr="BASE - Instruto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56436" y="1373369"/>
            <a:ext cx="255050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/>
              <a:t>Sistema responsável por </a:t>
            </a:r>
            <a:r>
              <a:rPr lang="pt-BR" sz="2200" b="1" i="1" dirty="0">
                <a:solidFill>
                  <a:srgbClr val="00B050"/>
                </a:solidFill>
              </a:rPr>
              <a:t>armazenar</a:t>
            </a:r>
            <a:r>
              <a:rPr lang="pt-BR" sz="2200" i="1" dirty="0"/>
              <a:t>, </a:t>
            </a:r>
            <a:r>
              <a:rPr lang="pt-BR" sz="2200" b="1" i="1" dirty="0">
                <a:solidFill>
                  <a:srgbClr val="00B0F0"/>
                </a:solidFill>
              </a:rPr>
              <a:t>preparar</a:t>
            </a:r>
            <a:r>
              <a:rPr lang="pt-BR" sz="2200" i="1" dirty="0"/>
              <a:t> e </a:t>
            </a:r>
            <a:r>
              <a:rPr lang="pt-BR" sz="2200" b="1" i="1" dirty="0">
                <a:solidFill>
                  <a:srgbClr val="FF6600"/>
                </a:solidFill>
              </a:rPr>
              <a:t>transportar</a:t>
            </a:r>
            <a:r>
              <a:rPr lang="pt-BR" sz="2200" i="1" dirty="0"/>
              <a:t> </a:t>
            </a:r>
            <a:r>
              <a:rPr lang="pt-BR" sz="2200" i="1" u="sng" dirty="0"/>
              <a:t>o combustível</a:t>
            </a:r>
            <a:r>
              <a:rPr lang="pt-BR" sz="2200" i="1" dirty="0"/>
              <a:t> do tanque do veículo até o motor.</a:t>
            </a:r>
          </a:p>
        </p:txBody>
      </p:sp>
      <p:pic>
        <p:nvPicPr>
          <p:cNvPr id="22" name="Imagem 21" descr="Carburaçã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08348" y="1214428"/>
            <a:ext cx="1676403" cy="1712979"/>
          </a:xfrm>
          <a:prstGeom prst="rect">
            <a:avLst/>
          </a:prstGeom>
        </p:spPr>
      </p:pic>
      <p:pic>
        <p:nvPicPr>
          <p:cNvPr id="23" name="Imagem 22" descr="Injeção Eletrônic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08348" y="3049090"/>
            <a:ext cx="1676403" cy="1712979"/>
          </a:xfrm>
          <a:prstGeom prst="rect">
            <a:avLst/>
          </a:prstGeom>
        </p:spPr>
      </p:pic>
      <p:sp>
        <p:nvSpPr>
          <p:cNvPr id="48" name="Retângulo de cantos arredondados 47"/>
          <p:cNvSpPr/>
          <p:nvPr/>
        </p:nvSpPr>
        <p:spPr>
          <a:xfrm>
            <a:off x="5513151" y="2357436"/>
            <a:ext cx="151200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Canister</a:t>
            </a:r>
          </a:p>
        </p:txBody>
      </p:sp>
      <p:sp>
        <p:nvSpPr>
          <p:cNvPr id="49" name="Retângulo de cantos arredondados 48"/>
          <p:cNvSpPr/>
          <p:nvPr/>
        </p:nvSpPr>
        <p:spPr>
          <a:xfrm>
            <a:off x="5513151" y="1214428"/>
            <a:ext cx="151200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Tanque</a:t>
            </a:r>
          </a:p>
        </p:txBody>
      </p:sp>
      <p:sp>
        <p:nvSpPr>
          <p:cNvPr id="50" name="Retângulo de cantos arredondados 49"/>
          <p:cNvSpPr/>
          <p:nvPr/>
        </p:nvSpPr>
        <p:spPr>
          <a:xfrm>
            <a:off x="5513151" y="2928940"/>
            <a:ext cx="151200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Filtro de ar</a:t>
            </a:r>
          </a:p>
        </p:txBody>
      </p:sp>
      <p:sp>
        <p:nvSpPr>
          <p:cNvPr id="51" name="Retângulo de cantos arredondados 50"/>
          <p:cNvSpPr/>
          <p:nvPr/>
        </p:nvSpPr>
        <p:spPr>
          <a:xfrm>
            <a:off x="5502518" y="3489811"/>
            <a:ext cx="1512000" cy="57150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pt-BR" b="1" dirty="0">
                <a:solidFill>
                  <a:schemeClr val="bg1"/>
                </a:solidFill>
              </a:rPr>
              <a:t>Filtro de Combustível</a:t>
            </a:r>
          </a:p>
        </p:txBody>
      </p:sp>
      <p:sp>
        <p:nvSpPr>
          <p:cNvPr id="52" name="Retângulo de cantos arredondados 51"/>
          <p:cNvSpPr/>
          <p:nvPr/>
        </p:nvSpPr>
        <p:spPr>
          <a:xfrm>
            <a:off x="5513151" y="4214824"/>
            <a:ext cx="1512000" cy="57150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pt-BR" b="1" dirty="0">
                <a:solidFill>
                  <a:schemeClr val="bg1"/>
                </a:solidFill>
              </a:rPr>
              <a:t>Bomba de Combustível</a:t>
            </a:r>
          </a:p>
        </p:txBody>
      </p:sp>
      <p:sp>
        <p:nvSpPr>
          <p:cNvPr id="53" name="Retângulo de cantos arredondados 52"/>
          <p:cNvSpPr/>
          <p:nvPr/>
        </p:nvSpPr>
        <p:spPr>
          <a:xfrm>
            <a:off x="5513151" y="1785932"/>
            <a:ext cx="151200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Tubulações</a:t>
            </a:r>
          </a:p>
        </p:txBody>
      </p:sp>
      <p:sp>
        <p:nvSpPr>
          <p:cNvPr id="54" name="Retângulo de cantos arredondados 53"/>
          <p:cNvSpPr/>
          <p:nvPr/>
        </p:nvSpPr>
        <p:spPr>
          <a:xfrm>
            <a:off x="7447792" y="1142990"/>
            <a:ext cx="1696207" cy="357190"/>
          </a:xfrm>
          <a:prstGeom prst="roundRect">
            <a:avLst>
              <a:gd name="adj" fmla="val 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Manutenção</a:t>
            </a:r>
          </a:p>
        </p:txBody>
      </p:sp>
      <p:grpSp>
        <p:nvGrpSpPr>
          <p:cNvPr id="57" name="Grupo 56"/>
          <p:cNvGrpSpPr/>
          <p:nvPr/>
        </p:nvGrpSpPr>
        <p:grpSpPr>
          <a:xfrm>
            <a:off x="7500958" y="1568625"/>
            <a:ext cx="1500198" cy="2071702"/>
            <a:chOff x="7500958" y="1714494"/>
            <a:chExt cx="1500198" cy="2071702"/>
          </a:xfrm>
        </p:grpSpPr>
        <p:pic>
          <p:nvPicPr>
            <p:cNvPr id="19" name="Imagem 18" descr="filtro de gasolina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86710" y="2786064"/>
              <a:ext cx="1000132" cy="1000132"/>
            </a:xfrm>
            <a:prstGeom prst="rect">
              <a:avLst/>
            </a:prstGeom>
          </p:spPr>
        </p:pic>
        <p:pic>
          <p:nvPicPr>
            <p:cNvPr id="20" name="Imagem 19" descr="filtro de ar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43834" y="2007886"/>
              <a:ext cx="1214446" cy="812161"/>
            </a:xfrm>
            <a:prstGeom prst="rect">
              <a:avLst/>
            </a:prstGeom>
          </p:spPr>
        </p:pic>
        <p:sp>
          <p:nvSpPr>
            <p:cNvPr id="55" name="CaixaDeTexto 54"/>
            <p:cNvSpPr txBox="1"/>
            <p:nvPr/>
          </p:nvSpPr>
          <p:spPr>
            <a:xfrm>
              <a:off x="7564756" y="1714494"/>
              <a:ext cx="1329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Substituição</a:t>
              </a:r>
            </a:p>
          </p:txBody>
        </p:sp>
        <p:sp>
          <p:nvSpPr>
            <p:cNvPr id="56" name="Retângulo de cantos arredondados 55"/>
            <p:cNvSpPr/>
            <p:nvPr/>
          </p:nvSpPr>
          <p:spPr>
            <a:xfrm>
              <a:off x="7500958" y="1714494"/>
              <a:ext cx="1500198" cy="2071702"/>
            </a:xfrm>
            <a:prstGeom prst="roundRect">
              <a:avLst>
                <a:gd name="adj" fmla="val 3835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5" name="Grupo 64"/>
          <p:cNvGrpSpPr/>
          <p:nvPr/>
        </p:nvGrpSpPr>
        <p:grpSpPr>
          <a:xfrm>
            <a:off x="7525217" y="3743664"/>
            <a:ext cx="1500198" cy="1185540"/>
            <a:chOff x="7525217" y="3743664"/>
            <a:chExt cx="1500198" cy="1185540"/>
          </a:xfrm>
        </p:grpSpPr>
        <p:sp>
          <p:nvSpPr>
            <p:cNvPr id="62" name="Retângulo de cantos arredondados 61"/>
            <p:cNvSpPr/>
            <p:nvPr/>
          </p:nvSpPr>
          <p:spPr>
            <a:xfrm>
              <a:off x="7525217" y="3786196"/>
              <a:ext cx="1500198" cy="1143008"/>
            </a:xfrm>
            <a:prstGeom prst="roundRect">
              <a:avLst>
                <a:gd name="adj" fmla="val 4035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sp>
          <p:nvSpPr>
            <p:cNvPr id="63" name="CaixaDeTexto 62"/>
            <p:cNvSpPr txBox="1"/>
            <p:nvPr/>
          </p:nvSpPr>
          <p:spPr>
            <a:xfrm>
              <a:off x="7782350" y="3743664"/>
              <a:ext cx="957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Limpeza</a:t>
              </a:r>
            </a:p>
          </p:txBody>
        </p:sp>
        <p:pic>
          <p:nvPicPr>
            <p:cNvPr id="64" name="Imagem 63" descr="bico Injetor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29586" y="4143386"/>
              <a:ext cx="708176" cy="726947"/>
            </a:xfrm>
            <a:prstGeom prst="rect">
              <a:avLst/>
            </a:prstGeom>
          </p:spPr>
        </p:pic>
      </p:grpSp>
      <p:sp>
        <p:nvSpPr>
          <p:cNvPr id="67" name="Retângulo de cantos arredondados 66"/>
          <p:cNvSpPr/>
          <p:nvPr/>
        </p:nvSpPr>
        <p:spPr>
          <a:xfrm>
            <a:off x="285720" y="4214824"/>
            <a:ext cx="2500330" cy="642942"/>
          </a:xfrm>
          <a:prstGeom prst="roundRect">
            <a:avLst>
              <a:gd name="adj" fmla="val 10251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Destaque na Preparação do </a:t>
            </a:r>
            <a:r>
              <a:rPr lang="pt-BR" sz="1500" b="1" dirty="0">
                <a:solidFill>
                  <a:srgbClr val="FF0000"/>
                </a:solidFill>
              </a:rPr>
              <a:t>Carburante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SISTEMA DE ALIMENTAÇÃO</a:t>
            </a:r>
          </a:p>
        </p:txBody>
      </p:sp>
      <p:sp>
        <p:nvSpPr>
          <p:cNvPr id="2" name="Seta para a direita 1"/>
          <p:cNvSpPr/>
          <p:nvPr/>
        </p:nvSpPr>
        <p:spPr>
          <a:xfrm>
            <a:off x="2627784" y="2070917"/>
            <a:ext cx="288032" cy="356817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0" name="Seta para a direita 29"/>
          <p:cNvSpPr/>
          <p:nvPr/>
        </p:nvSpPr>
        <p:spPr>
          <a:xfrm>
            <a:off x="2627784" y="3219822"/>
            <a:ext cx="288032" cy="356817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1" name="Seta para a direita 30"/>
          <p:cNvSpPr/>
          <p:nvPr/>
        </p:nvSpPr>
        <p:spPr>
          <a:xfrm>
            <a:off x="4984207" y="1373369"/>
            <a:ext cx="288032" cy="356817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2" name="Seta para a direita 31"/>
          <p:cNvSpPr/>
          <p:nvPr/>
        </p:nvSpPr>
        <p:spPr>
          <a:xfrm>
            <a:off x="5004935" y="2002008"/>
            <a:ext cx="288032" cy="356817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3" name="Seta para a direita 32"/>
          <p:cNvSpPr/>
          <p:nvPr/>
        </p:nvSpPr>
        <p:spPr>
          <a:xfrm>
            <a:off x="5014928" y="2570590"/>
            <a:ext cx="288032" cy="356817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4" name="Seta para a direita 33"/>
          <p:cNvSpPr/>
          <p:nvPr/>
        </p:nvSpPr>
        <p:spPr>
          <a:xfrm>
            <a:off x="5007609" y="3211870"/>
            <a:ext cx="288032" cy="356817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5" name="Seta para a direita 34"/>
          <p:cNvSpPr/>
          <p:nvPr/>
        </p:nvSpPr>
        <p:spPr>
          <a:xfrm>
            <a:off x="5024651" y="3756179"/>
            <a:ext cx="288032" cy="356817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6" name="Seta para a direita 35"/>
          <p:cNvSpPr/>
          <p:nvPr/>
        </p:nvSpPr>
        <p:spPr>
          <a:xfrm>
            <a:off x="5024651" y="4300488"/>
            <a:ext cx="288032" cy="356817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Seta para baixo 2"/>
          <p:cNvSpPr/>
          <p:nvPr/>
        </p:nvSpPr>
        <p:spPr>
          <a:xfrm>
            <a:off x="467544" y="3939902"/>
            <a:ext cx="216024" cy="173094"/>
          </a:xfrm>
          <a:prstGeom prst="downArrow">
            <a:avLst/>
          </a:prstGeom>
          <a:solidFill>
            <a:srgbClr val="FFFF99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8" name="Seta para baixo 37"/>
          <p:cNvSpPr/>
          <p:nvPr/>
        </p:nvSpPr>
        <p:spPr>
          <a:xfrm>
            <a:off x="803073" y="3939902"/>
            <a:ext cx="216024" cy="173094"/>
          </a:xfrm>
          <a:prstGeom prst="downArrow">
            <a:avLst/>
          </a:prstGeom>
          <a:solidFill>
            <a:srgbClr val="FFFF99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9" name="Seta para baixo 38"/>
          <p:cNvSpPr/>
          <p:nvPr/>
        </p:nvSpPr>
        <p:spPr>
          <a:xfrm>
            <a:off x="1154305" y="3939902"/>
            <a:ext cx="216024" cy="173094"/>
          </a:xfrm>
          <a:prstGeom prst="downArrow">
            <a:avLst/>
          </a:prstGeom>
          <a:solidFill>
            <a:srgbClr val="FFFF99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68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67" grpId="0" animBg="1"/>
      <p:bldP spid="2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" grpId="0" animBg="1"/>
      <p:bldP spid="38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1142990"/>
            <a:ext cx="1979712" cy="35719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Finalidade</a:t>
            </a:r>
          </a:p>
        </p:txBody>
      </p:sp>
      <p:pic>
        <p:nvPicPr>
          <p:cNvPr id="7" name="Imagem 6" descr="Sist. Lubrificação 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8004" y="1285866"/>
            <a:ext cx="4863958" cy="3429024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71406" y="1500180"/>
            <a:ext cx="445622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000" b="1" i="1" dirty="0">
                <a:solidFill>
                  <a:srgbClr val="006600"/>
                </a:solidFill>
              </a:rPr>
              <a:t>►Reduzir o atrito entre as peças móveis</a:t>
            </a:r>
          </a:p>
          <a:p>
            <a:pPr>
              <a:lnSpc>
                <a:spcPts val="3000"/>
              </a:lnSpc>
            </a:pPr>
            <a:r>
              <a:rPr lang="pt-BR" sz="2000" b="1" i="1" dirty="0">
                <a:solidFill>
                  <a:srgbClr val="006600"/>
                </a:solidFill>
              </a:rPr>
              <a:t>►Dispersar o calor gerado pelo atrito</a:t>
            </a:r>
          </a:p>
        </p:txBody>
      </p:sp>
      <p:pic>
        <p:nvPicPr>
          <p:cNvPr id="18" name="Imagem 17" descr="ole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357436"/>
            <a:ext cx="2071702" cy="166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tângulo de cantos arredondados 19"/>
          <p:cNvSpPr/>
          <p:nvPr/>
        </p:nvSpPr>
        <p:spPr>
          <a:xfrm>
            <a:off x="214282" y="3997517"/>
            <a:ext cx="3857652" cy="857256"/>
          </a:xfrm>
          <a:prstGeom prst="round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i="1" dirty="0">
                <a:solidFill>
                  <a:schemeClr val="tx1"/>
                </a:solidFill>
              </a:rPr>
              <a:t>O tempo de </a:t>
            </a:r>
            <a:r>
              <a:rPr lang="pt-BR" sz="1600" b="1" i="1" dirty="0">
                <a:solidFill>
                  <a:srgbClr val="C00000"/>
                </a:solidFill>
              </a:rPr>
              <a:t>vida útil </a:t>
            </a:r>
            <a:r>
              <a:rPr lang="pt-BR" sz="1600" i="1" dirty="0">
                <a:solidFill>
                  <a:schemeClr val="tx1"/>
                </a:solidFill>
              </a:rPr>
              <a:t>do motor</a:t>
            </a:r>
          </a:p>
          <a:p>
            <a:pPr algn="ctr"/>
            <a:r>
              <a:rPr lang="pt-BR" sz="1600" i="1" dirty="0">
                <a:solidFill>
                  <a:schemeClr val="tx1"/>
                </a:solidFill>
              </a:rPr>
              <a:t>depende diretamente</a:t>
            </a:r>
          </a:p>
          <a:p>
            <a:pPr algn="ctr"/>
            <a:r>
              <a:rPr lang="pt-BR" sz="1600" i="1" dirty="0">
                <a:solidFill>
                  <a:schemeClr val="tx1"/>
                </a:solidFill>
              </a:rPr>
              <a:t>da </a:t>
            </a:r>
            <a:r>
              <a:rPr lang="pt-BR" sz="1600" b="1" i="1" dirty="0">
                <a:solidFill>
                  <a:srgbClr val="C00000"/>
                </a:solidFill>
              </a:rPr>
              <a:t>manutenção adequada</a:t>
            </a:r>
            <a:r>
              <a:rPr lang="pt-BR" sz="1600" i="1" dirty="0">
                <a:solidFill>
                  <a:schemeClr val="tx1"/>
                </a:solidFill>
              </a:rPr>
              <a:t> neste sistema</a:t>
            </a:r>
          </a:p>
        </p:txBody>
      </p:sp>
      <p:sp>
        <p:nvSpPr>
          <p:cNvPr id="21" name="Seta para baixo 20"/>
          <p:cNvSpPr/>
          <p:nvPr/>
        </p:nvSpPr>
        <p:spPr>
          <a:xfrm>
            <a:off x="2786050" y="3071816"/>
            <a:ext cx="642942" cy="785818"/>
          </a:xfrm>
          <a:prstGeom prst="down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SISTEMA DE LUBRIFICAÇÃO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771800" y="1491630"/>
            <a:ext cx="1932412" cy="2880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VERIFICAR</a:t>
            </a:r>
          </a:p>
        </p:txBody>
      </p:sp>
      <p:pic>
        <p:nvPicPr>
          <p:cNvPr id="9" name="Imagem 8" descr="Vareta Ole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26" y="1142990"/>
            <a:ext cx="2367813" cy="35719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894871" y="1456418"/>
            <a:ext cx="180934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endParaRPr lang="pt-BR" sz="2200" dirty="0"/>
          </a:p>
          <a:p>
            <a:pPr>
              <a:lnSpc>
                <a:spcPts val="3000"/>
              </a:lnSpc>
            </a:pPr>
            <a:r>
              <a:rPr lang="pt-BR" sz="2200" dirty="0"/>
              <a:t>►Nível </a:t>
            </a:r>
          </a:p>
          <a:p>
            <a:pPr>
              <a:lnSpc>
                <a:spcPts val="3000"/>
              </a:lnSpc>
            </a:pPr>
            <a:r>
              <a:rPr lang="pt-BR" sz="2200" dirty="0"/>
              <a:t>►Validade</a:t>
            </a:r>
          </a:p>
          <a:p>
            <a:pPr>
              <a:lnSpc>
                <a:spcPts val="3000"/>
              </a:lnSpc>
            </a:pPr>
            <a:r>
              <a:rPr lang="pt-BR" sz="2200" dirty="0"/>
              <a:t>►Viscosidade</a:t>
            </a:r>
          </a:p>
        </p:txBody>
      </p:sp>
      <p:sp>
        <p:nvSpPr>
          <p:cNvPr id="29" name="Retângulo de cantos arredondados 28"/>
          <p:cNvSpPr/>
          <p:nvPr/>
        </p:nvSpPr>
        <p:spPr>
          <a:xfrm>
            <a:off x="0" y="3643320"/>
            <a:ext cx="5436096" cy="1143008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179388">
              <a:lnSpc>
                <a:spcPts val="2500"/>
              </a:lnSpc>
            </a:pPr>
            <a:r>
              <a:rPr lang="pt-BR" i="1" dirty="0">
                <a:solidFill>
                  <a:schemeClr val="tx1"/>
                </a:solidFill>
              </a:rPr>
              <a:t>►Verificação pelo menos </a:t>
            </a:r>
            <a:r>
              <a:rPr lang="pt-BR" b="1" i="1" dirty="0">
                <a:solidFill>
                  <a:schemeClr val="tx1"/>
                </a:solidFill>
              </a:rPr>
              <a:t>semanalmente</a:t>
            </a:r>
          </a:p>
          <a:p>
            <a:pPr marL="179388">
              <a:lnSpc>
                <a:spcPts val="2500"/>
              </a:lnSpc>
            </a:pPr>
            <a:r>
              <a:rPr lang="pt-BR" i="1" dirty="0">
                <a:solidFill>
                  <a:schemeClr val="tx1"/>
                </a:solidFill>
              </a:rPr>
              <a:t>►</a:t>
            </a:r>
            <a:r>
              <a:rPr lang="pt-BR" b="1" i="1" dirty="0">
                <a:solidFill>
                  <a:schemeClr val="tx1"/>
                </a:solidFill>
              </a:rPr>
              <a:t>Motor Frio</a:t>
            </a:r>
            <a:r>
              <a:rPr lang="pt-BR" i="1" dirty="0">
                <a:solidFill>
                  <a:schemeClr val="tx1"/>
                </a:solidFill>
              </a:rPr>
              <a:t> (desligado há pelo menos 10 minutos)</a:t>
            </a:r>
          </a:p>
          <a:p>
            <a:pPr marL="179388">
              <a:lnSpc>
                <a:spcPts val="2500"/>
              </a:lnSpc>
            </a:pPr>
            <a:r>
              <a:rPr lang="pt-BR" i="1" dirty="0">
                <a:solidFill>
                  <a:schemeClr val="tx1"/>
                </a:solidFill>
              </a:rPr>
              <a:t>►Fazer em </a:t>
            </a:r>
            <a:r>
              <a:rPr lang="pt-BR" b="1" i="1" dirty="0">
                <a:solidFill>
                  <a:schemeClr val="tx1"/>
                </a:solidFill>
              </a:rPr>
              <a:t>local plano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SISTEMA DE LUBRIFICAÇÃO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91" y="1159805"/>
            <a:ext cx="2729880" cy="1818783"/>
          </a:xfrm>
          <a:prstGeom prst="rect">
            <a:avLst/>
          </a:prstGeom>
          <a:ln>
            <a:noFill/>
          </a:ln>
          <a:effectLst>
            <a:softEdge rad="25400"/>
          </a:effectLst>
        </p:spPr>
      </p:pic>
      <p:sp>
        <p:nvSpPr>
          <p:cNvPr id="6" name="Seta para baixo 5"/>
          <p:cNvSpPr/>
          <p:nvPr/>
        </p:nvSpPr>
        <p:spPr>
          <a:xfrm>
            <a:off x="1079074" y="3213737"/>
            <a:ext cx="288032" cy="288032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Seta para baixo 15"/>
          <p:cNvSpPr/>
          <p:nvPr/>
        </p:nvSpPr>
        <p:spPr>
          <a:xfrm>
            <a:off x="1493389" y="3213737"/>
            <a:ext cx="288032" cy="288032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Seta para baixo 17"/>
          <p:cNvSpPr/>
          <p:nvPr/>
        </p:nvSpPr>
        <p:spPr>
          <a:xfrm>
            <a:off x="1907704" y="3213737"/>
            <a:ext cx="288032" cy="288032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4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  <p:bldP spid="6" grpId="0" animBg="1"/>
      <p:bldP spid="16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Imagem 14" descr="Filtro de ole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0892" y="2928940"/>
            <a:ext cx="1928826" cy="1859909"/>
          </a:xfrm>
          <a:prstGeom prst="rect">
            <a:avLst/>
          </a:prstGeom>
        </p:spPr>
      </p:pic>
      <p:pic>
        <p:nvPicPr>
          <p:cNvPr id="16" name="Imagem 15" descr="Troca Ole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1142990"/>
            <a:ext cx="1928826" cy="2479920"/>
          </a:xfrm>
          <a:prstGeom prst="rect">
            <a:avLst/>
          </a:prstGeom>
        </p:spPr>
      </p:pic>
      <p:sp>
        <p:nvSpPr>
          <p:cNvPr id="26" name="Retângulo 25"/>
          <p:cNvSpPr/>
          <p:nvPr/>
        </p:nvSpPr>
        <p:spPr>
          <a:xfrm>
            <a:off x="0" y="1142990"/>
            <a:ext cx="3071802" cy="3571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Manutenção</a:t>
            </a:r>
          </a:p>
        </p:txBody>
      </p:sp>
      <p:pic>
        <p:nvPicPr>
          <p:cNvPr id="28" name="Imagem 27" descr="Oleo Lubrificante 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0" y="1714494"/>
            <a:ext cx="3009902" cy="3078168"/>
          </a:xfrm>
          <a:prstGeom prst="rect">
            <a:avLst/>
          </a:prstGeom>
        </p:spPr>
      </p:pic>
      <p:sp>
        <p:nvSpPr>
          <p:cNvPr id="10" name="Seta para a esquerda 9"/>
          <p:cNvSpPr/>
          <p:nvPr/>
        </p:nvSpPr>
        <p:spPr>
          <a:xfrm>
            <a:off x="3286116" y="2000246"/>
            <a:ext cx="642942" cy="571504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1" name="Seta para a direita 10"/>
          <p:cNvSpPr/>
          <p:nvPr/>
        </p:nvSpPr>
        <p:spPr>
          <a:xfrm>
            <a:off x="6179355" y="4011910"/>
            <a:ext cx="642942" cy="571504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LUBRIFICANTES</a:t>
            </a:r>
          </a:p>
        </p:txBody>
      </p:sp>
    </p:spTree>
    <p:extLst>
      <p:ext uri="{BB962C8B-B14F-4D97-AF65-F5344CB8AC3E}">
        <p14:creationId xmlns:p14="http://schemas.microsoft.com/office/powerpoint/2010/main" val="329634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14282" y="1072028"/>
            <a:ext cx="28863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/>
              <a:t>Sistema responsável por </a:t>
            </a:r>
            <a:r>
              <a:rPr lang="pt-BR" sz="2200" b="1" i="1" dirty="0">
                <a:solidFill>
                  <a:srgbClr val="FF6600"/>
                </a:solidFill>
              </a:rPr>
              <a:t>controlar </a:t>
            </a:r>
            <a:r>
              <a:rPr lang="pt-BR" sz="2200" i="1" dirty="0"/>
              <a:t>a </a:t>
            </a:r>
            <a:r>
              <a:rPr lang="pt-BR" sz="2200" b="1" i="1" dirty="0">
                <a:solidFill>
                  <a:srgbClr val="00B0F0"/>
                </a:solidFill>
              </a:rPr>
              <a:t>temperatura do motor</a:t>
            </a:r>
            <a:r>
              <a:rPr lang="pt-BR" sz="2200" i="1" dirty="0"/>
              <a:t>.</a:t>
            </a:r>
          </a:p>
        </p:txBody>
      </p:sp>
      <p:pic>
        <p:nvPicPr>
          <p:cNvPr id="7" name="Imagem 6" descr="Sistema Arrefeciment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749513" y="1214428"/>
            <a:ext cx="5108767" cy="2928958"/>
          </a:xfrm>
          <a:prstGeom prst="rect">
            <a:avLst/>
          </a:prstGeom>
        </p:spPr>
      </p:pic>
      <p:sp>
        <p:nvSpPr>
          <p:cNvPr id="9" name="Retângulo de cantos arredondados 8"/>
          <p:cNvSpPr/>
          <p:nvPr/>
        </p:nvSpPr>
        <p:spPr>
          <a:xfrm>
            <a:off x="5429256" y="4429138"/>
            <a:ext cx="2571768" cy="428628"/>
          </a:xfrm>
          <a:prstGeom prst="roundRect">
            <a:avLst/>
          </a:prstGeom>
          <a:solidFill>
            <a:srgbClr val="FFFF99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Pode ser à </a:t>
            </a:r>
            <a:r>
              <a:rPr lang="pt-BR" dirty="0">
                <a:solidFill>
                  <a:srgbClr val="C00000"/>
                </a:solidFill>
              </a:rPr>
              <a:t>água</a:t>
            </a:r>
            <a:r>
              <a:rPr lang="pt-BR" dirty="0">
                <a:solidFill>
                  <a:schemeClr val="tx1"/>
                </a:solidFill>
              </a:rPr>
              <a:t> ou </a:t>
            </a:r>
            <a:r>
              <a:rPr lang="pt-BR" dirty="0">
                <a:solidFill>
                  <a:srgbClr val="C00000"/>
                </a:solidFill>
              </a:rPr>
              <a:t>ar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-1" y="2283718"/>
            <a:ext cx="3214629" cy="3571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Principais Peças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35892" y="2705274"/>
            <a:ext cx="2878737" cy="2229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lang="pt-BR" sz="2200" dirty="0">
                <a:solidFill>
                  <a:schemeClr val="tx2"/>
                </a:solidFill>
              </a:rPr>
              <a:t>►Radiador</a:t>
            </a:r>
          </a:p>
          <a:p>
            <a:pPr>
              <a:lnSpc>
                <a:spcPts val="2800"/>
              </a:lnSpc>
            </a:pPr>
            <a:r>
              <a:rPr lang="pt-BR" sz="2200" dirty="0">
                <a:solidFill>
                  <a:schemeClr val="tx2"/>
                </a:solidFill>
              </a:rPr>
              <a:t>►Ventoinha</a:t>
            </a:r>
          </a:p>
          <a:p>
            <a:pPr>
              <a:lnSpc>
                <a:spcPts val="2800"/>
              </a:lnSpc>
            </a:pPr>
            <a:r>
              <a:rPr lang="pt-BR" sz="2200" dirty="0">
                <a:solidFill>
                  <a:schemeClr val="tx2"/>
                </a:solidFill>
              </a:rPr>
              <a:t>►Bomba d’água</a:t>
            </a:r>
          </a:p>
          <a:p>
            <a:pPr>
              <a:lnSpc>
                <a:spcPts val="2800"/>
              </a:lnSpc>
            </a:pPr>
            <a:r>
              <a:rPr lang="pt-BR" sz="2200" dirty="0">
                <a:solidFill>
                  <a:schemeClr val="tx2"/>
                </a:solidFill>
              </a:rPr>
              <a:t>►Válvula termostática</a:t>
            </a:r>
          </a:p>
          <a:p>
            <a:pPr>
              <a:lnSpc>
                <a:spcPts val="2800"/>
              </a:lnSpc>
            </a:pPr>
            <a:r>
              <a:rPr lang="pt-BR" sz="2200" dirty="0">
                <a:solidFill>
                  <a:schemeClr val="tx2"/>
                </a:solidFill>
              </a:rPr>
              <a:t>►Mangueiras</a:t>
            </a:r>
          </a:p>
          <a:p>
            <a:pPr>
              <a:lnSpc>
                <a:spcPts val="2800"/>
              </a:lnSpc>
            </a:pPr>
            <a:r>
              <a:rPr lang="pt-BR" sz="2200" dirty="0">
                <a:solidFill>
                  <a:schemeClr val="tx2"/>
                </a:solidFill>
              </a:rPr>
              <a:t>►Reservatório de água</a:t>
            </a:r>
            <a:endParaRPr lang="pt-BR" dirty="0">
              <a:solidFill>
                <a:schemeClr val="tx2"/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SISTEMA DE ARREFECIMENTO</a:t>
            </a:r>
          </a:p>
        </p:txBody>
      </p:sp>
      <p:sp>
        <p:nvSpPr>
          <p:cNvPr id="2" name="Divisa 1"/>
          <p:cNvSpPr/>
          <p:nvPr/>
        </p:nvSpPr>
        <p:spPr>
          <a:xfrm>
            <a:off x="5148064" y="4492026"/>
            <a:ext cx="216024" cy="302852"/>
          </a:xfrm>
          <a:prstGeom prst="chevron">
            <a:avLst/>
          </a:prstGeom>
          <a:solidFill>
            <a:srgbClr val="FFFF99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Divisa 15"/>
          <p:cNvSpPr/>
          <p:nvPr/>
        </p:nvSpPr>
        <p:spPr>
          <a:xfrm>
            <a:off x="4974884" y="4492026"/>
            <a:ext cx="216024" cy="302852"/>
          </a:xfrm>
          <a:prstGeom prst="chevron">
            <a:avLst/>
          </a:prstGeom>
          <a:solidFill>
            <a:srgbClr val="FFFF99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Divisa 16"/>
          <p:cNvSpPr/>
          <p:nvPr/>
        </p:nvSpPr>
        <p:spPr>
          <a:xfrm>
            <a:off x="4801704" y="4492026"/>
            <a:ext cx="216024" cy="302852"/>
          </a:xfrm>
          <a:prstGeom prst="chevron">
            <a:avLst/>
          </a:prstGeom>
          <a:solidFill>
            <a:srgbClr val="FFFF99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 rot="10800000">
            <a:off x="8412552" y="4492026"/>
            <a:ext cx="216024" cy="302852"/>
          </a:xfrm>
          <a:prstGeom prst="chevron">
            <a:avLst/>
          </a:prstGeom>
          <a:solidFill>
            <a:srgbClr val="FFFF99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Divisa 18"/>
          <p:cNvSpPr/>
          <p:nvPr/>
        </p:nvSpPr>
        <p:spPr>
          <a:xfrm rot="10800000">
            <a:off x="8239372" y="4492026"/>
            <a:ext cx="216024" cy="302852"/>
          </a:xfrm>
          <a:prstGeom prst="chevron">
            <a:avLst/>
          </a:prstGeom>
          <a:solidFill>
            <a:srgbClr val="FFFF99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0" name="Divisa 19"/>
          <p:cNvSpPr/>
          <p:nvPr/>
        </p:nvSpPr>
        <p:spPr>
          <a:xfrm rot="10800000">
            <a:off x="8066192" y="4492026"/>
            <a:ext cx="216024" cy="302852"/>
          </a:xfrm>
          <a:prstGeom prst="chevron">
            <a:avLst/>
          </a:prstGeom>
          <a:solidFill>
            <a:srgbClr val="FFFF99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69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1142990"/>
            <a:ext cx="3571868" cy="35719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Funcionamento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4572000" y="1142990"/>
            <a:ext cx="4572000" cy="3571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Manutenção</a:t>
            </a:r>
          </a:p>
        </p:txBody>
      </p:sp>
      <p:pic>
        <p:nvPicPr>
          <p:cNvPr id="15" name="Imagem 14" descr="Limpeza Radiad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984" y="1714493"/>
            <a:ext cx="1813842" cy="214314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715766"/>
            <a:ext cx="2226568" cy="205788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SISTEMA DE ARREFECIMENTO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493"/>
            <a:ext cx="35909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9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C5AF9-DBAF-E424-6441-BE39BE5EB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 descr="BASE - Instrutor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17AA614-BF0C-6AED-3C42-C250E16E44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32665FE-E987-5D17-BFBF-F9843444C555}"/>
              </a:ext>
            </a:extLst>
          </p:cNvPr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PRINCIPAIS PARTES MECÂNICAS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5D78F13-73A9-FA67-EFAC-67E11233691B}"/>
              </a:ext>
            </a:extLst>
          </p:cNvPr>
          <p:cNvSpPr txBox="1"/>
          <p:nvPr/>
        </p:nvSpPr>
        <p:spPr>
          <a:xfrm>
            <a:off x="231218" y="1066598"/>
            <a:ext cx="3384376" cy="160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200" i="1" dirty="0"/>
              <a:t>A </a:t>
            </a:r>
            <a:r>
              <a:rPr lang="pt-BR" sz="2200" b="1" i="1" dirty="0"/>
              <a:t>mecânica</a:t>
            </a:r>
            <a:r>
              <a:rPr lang="pt-BR" sz="2200" i="1" dirty="0"/>
              <a:t> de um veículo automotor é </a:t>
            </a:r>
            <a:r>
              <a:rPr lang="pt-BR" sz="2200" b="1" i="1" dirty="0"/>
              <a:t>dividida</a:t>
            </a:r>
            <a:r>
              <a:rPr lang="pt-BR" sz="2200" i="1" dirty="0"/>
              <a:t> </a:t>
            </a:r>
            <a:br>
              <a:rPr lang="pt-BR" sz="2200" i="1" dirty="0"/>
            </a:br>
            <a:r>
              <a:rPr lang="pt-BR" sz="2200" i="1" dirty="0"/>
              <a:t>nas seguintes </a:t>
            </a:r>
            <a:r>
              <a:rPr lang="pt-BR" sz="2200" i="1" dirty="0">
                <a:highlight>
                  <a:srgbClr val="FFFF00"/>
                </a:highlight>
              </a:rPr>
              <a:t>partes</a:t>
            </a:r>
          </a:p>
          <a:p>
            <a:pPr>
              <a:lnSpc>
                <a:spcPts val="3000"/>
              </a:lnSpc>
            </a:pPr>
            <a:r>
              <a:rPr lang="pt-BR" sz="2200" i="1" dirty="0">
                <a:highlight>
                  <a:srgbClr val="FFFF00"/>
                </a:highlight>
              </a:rPr>
              <a:t>principais</a:t>
            </a:r>
            <a:r>
              <a:rPr lang="pt-BR" sz="2200" i="1" dirty="0"/>
              <a:t>:</a:t>
            </a:r>
          </a:p>
        </p:txBody>
      </p:sp>
      <p:pic>
        <p:nvPicPr>
          <p:cNvPr id="4" name="Imagem 3" descr="Desenho de carro azul&#10;&#10;O conteúdo gerado por IA pode estar incorreto.">
            <a:extLst>
              <a:ext uri="{FF2B5EF4-FFF2-40B4-BE49-F238E27FC236}">
                <a16:creationId xmlns:a16="http://schemas.microsoft.com/office/drawing/2014/main" id="{59307C33-DAD7-EC62-467D-52FC247170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50" y="1783574"/>
            <a:ext cx="3801825" cy="2062842"/>
          </a:xfrm>
          <a:prstGeom prst="rect">
            <a:avLst/>
          </a:prstGeom>
        </p:spPr>
      </p:pic>
      <p:pic>
        <p:nvPicPr>
          <p:cNvPr id="6" name="Imagem 5" descr="Imagem em preto e branco de avião&#10;&#10;O conteúdo gerado por IA pode estar incorreto.">
            <a:extLst>
              <a:ext uri="{FF2B5EF4-FFF2-40B4-BE49-F238E27FC236}">
                <a16:creationId xmlns:a16="http://schemas.microsoft.com/office/drawing/2014/main" id="{39E55F28-18B2-F2AC-094B-1124B719B4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1" b="19624"/>
          <a:stretch/>
        </p:blipFill>
        <p:spPr>
          <a:xfrm>
            <a:off x="6842303" y="788471"/>
            <a:ext cx="2119505" cy="1206316"/>
          </a:xfrm>
          <a:prstGeom prst="rect">
            <a:avLst/>
          </a:prstGeom>
        </p:spPr>
      </p:pic>
      <p:pic>
        <p:nvPicPr>
          <p:cNvPr id="10" name="Imagem 9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02B44C0C-031B-2AA4-8D9E-3A0B2F22F5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7" b="11801"/>
          <a:stretch/>
        </p:blipFill>
        <p:spPr>
          <a:xfrm>
            <a:off x="5380643" y="3537906"/>
            <a:ext cx="1843778" cy="1446491"/>
          </a:xfrm>
          <a:prstGeom prst="rect">
            <a:avLst/>
          </a:prstGeom>
        </p:spPr>
      </p:pic>
      <p:pic>
        <p:nvPicPr>
          <p:cNvPr id="13" name="Imagem 12" descr="Caixa de aparelho eletrônico&#10;&#10;O conteúdo gerado por IA pode estar incorreto.">
            <a:extLst>
              <a:ext uri="{FF2B5EF4-FFF2-40B4-BE49-F238E27FC236}">
                <a16:creationId xmlns:a16="http://schemas.microsoft.com/office/drawing/2014/main" id="{E952CCD1-5150-C48F-9014-812FDA588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829" y="915453"/>
            <a:ext cx="787730" cy="787730"/>
          </a:xfrm>
          <a:prstGeom prst="rect">
            <a:avLst/>
          </a:prstGeom>
        </p:spPr>
      </p:pic>
      <p:pic>
        <p:nvPicPr>
          <p:cNvPr id="15" name="Imagem 14" descr="Imagem digital fictícia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770E707D-11FC-9C2C-4836-76D9F7180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543" y="2214543"/>
            <a:ext cx="903250" cy="903250"/>
          </a:xfrm>
          <a:prstGeom prst="rect">
            <a:avLst/>
          </a:prstGeom>
        </p:spPr>
      </p:pic>
      <p:pic>
        <p:nvPicPr>
          <p:cNvPr id="17" name="Imagem 16" descr="Motor de carro&#10;&#10;O conteúdo gerado por IA pode estar incorreto.">
            <a:extLst>
              <a:ext uri="{FF2B5EF4-FFF2-40B4-BE49-F238E27FC236}">
                <a16:creationId xmlns:a16="http://schemas.microsoft.com/office/drawing/2014/main" id="{658C580E-D34E-BE58-2CA5-9D7CD1D38E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253" y="1411785"/>
            <a:ext cx="1166005" cy="1166005"/>
          </a:xfrm>
          <a:prstGeom prst="rect">
            <a:avLst/>
          </a:prstGeom>
        </p:spPr>
      </p:pic>
      <p:pic>
        <p:nvPicPr>
          <p:cNvPr id="19" name="Imagem 18" descr="Roda de carro&#10;&#10;O conteúdo gerado por IA pode estar incorreto.">
            <a:extLst>
              <a:ext uri="{FF2B5EF4-FFF2-40B4-BE49-F238E27FC236}">
                <a16:creationId xmlns:a16="http://schemas.microsoft.com/office/drawing/2014/main" id="{12D7333E-76BF-AABD-0317-EAD5956435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234" y="3708673"/>
            <a:ext cx="1023317" cy="1023317"/>
          </a:xfrm>
          <a:prstGeom prst="rect">
            <a:avLst/>
          </a:prstGeom>
        </p:spPr>
      </p:pic>
      <p:pic>
        <p:nvPicPr>
          <p:cNvPr id="21" name="Imagem 20" descr="Foto em preto e branco de homem com arma na mão&#10;&#10;O conteúdo gerado por IA pode estar incorreto.">
            <a:extLst>
              <a:ext uri="{FF2B5EF4-FFF2-40B4-BE49-F238E27FC236}">
                <a16:creationId xmlns:a16="http://schemas.microsoft.com/office/drawing/2014/main" id="{68A86FD8-DCDF-6775-2CCE-8F9D815314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2" b="9646"/>
          <a:stretch/>
        </p:blipFill>
        <p:spPr>
          <a:xfrm>
            <a:off x="2537934" y="3666931"/>
            <a:ext cx="1643193" cy="1281083"/>
          </a:xfrm>
          <a:prstGeom prst="rect">
            <a:avLst/>
          </a:prstGeom>
        </p:spPr>
      </p:pic>
      <p:pic>
        <p:nvPicPr>
          <p:cNvPr id="23" name="Imagem 22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4535ADA4-D446-3550-784D-4601486AEB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0" b="22071"/>
          <a:stretch/>
        </p:blipFill>
        <p:spPr>
          <a:xfrm rot="19208117">
            <a:off x="1681421" y="2708491"/>
            <a:ext cx="1700338" cy="1033952"/>
          </a:xfrm>
          <a:prstGeom prst="rect">
            <a:avLst/>
          </a:prstGeom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8FC67A8B-3870-6335-ADD5-6B240EFA0B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1907" y="2067694"/>
            <a:ext cx="890093" cy="792549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8F751B41-A9A8-C3D3-D020-DAC263AF9E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2132" y="1347614"/>
            <a:ext cx="798645" cy="1585097"/>
          </a:xfrm>
          <a:prstGeom prst="rect">
            <a:avLst/>
          </a:prstGeom>
        </p:spPr>
      </p:pic>
      <p:pic>
        <p:nvPicPr>
          <p:cNvPr id="70" name="Imagem 69">
            <a:extLst>
              <a:ext uri="{FF2B5EF4-FFF2-40B4-BE49-F238E27FC236}">
                <a16:creationId xmlns:a16="http://schemas.microsoft.com/office/drawing/2014/main" id="{52142651-8D32-C4D4-9059-7A6FC25694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00192" y="977884"/>
            <a:ext cx="1585097" cy="1005927"/>
          </a:xfrm>
          <a:prstGeom prst="rect">
            <a:avLst/>
          </a:prstGeom>
        </p:spPr>
      </p:pic>
      <p:pic>
        <p:nvPicPr>
          <p:cNvPr id="77" name="Imagem 76">
            <a:extLst>
              <a:ext uri="{FF2B5EF4-FFF2-40B4-BE49-F238E27FC236}">
                <a16:creationId xmlns:a16="http://schemas.microsoft.com/office/drawing/2014/main" id="{A494C2F6-0827-E6ED-173A-35E87EC8D46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04591" y="2818601"/>
            <a:ext cx="2871465" cy="329213"/>
          </a:xfrm>
          <a:prstGeom prst="rect">
            <a:avLst/>
          </a:prstGeom>
        </p:spPr>
      </p:pic>
      <p:pic>
        <p:nvPicPr>
          <p:cNvPr id="95" name="Imagem 94">
            <a:extLst>
              <a:ext uri="{FF2B5EF4-FFF2-40B4-BE49-F238E27FC236}">
                <a16:creationId xmlns:a16="http://schemas.microsoft.com/office/drawing/2014/main" id="{B95AB960-BD3D-71C8-F95F-2E12F4005D8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91880" y="3291830"/>
            <a:ext cx="1365622" cy="1420491"/>
          </a:xfrm>
          <a:prstGeom prst="rect">
            <a:avLst/>
          </a:prstGeom>
        </p:spPr>
      </p:pic>
      <p:pic>
        <p:nvPicPr>
          <p:cNvPr id="108" name="Imagem 107">
            <a:extLst>
              <a:ext uri="{FF2B5EF4-FFF2-40B4-BE49-F238E27FC236}">
                <a16:creationId xmlns:a16="http://schemas.microsoft.com/office/drawing/2014/main" id="{DF18456B-2EC3-8FCE-4B70-DFEAB5A53E1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69693" y="2460746"/>
            <a:ext cx="1066892" cy="1469263"/>
          </a:xfrm>
          <a:prstGeom prst="rect">
            <a:avLst/>
          </a:prstGeom>
        </p:spPr>
      </p:pic>
      <p:pic>
        <p:nvPicPr>
          <p:cNvPr id="118" name="Imagem 117">
            <a:extLst>
              <a:ext uri="{FF2B5EF4-FFF2-40B4-BE49-F238E27FC236}">
                <a16:creationId xmlns:a16="http://schemas.microsoft.com/office/drawing/2014/main" id="{FEB184D6-0122-1EE5-FE0B-34007C1E070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15935" y="2845951"/>
            <a:ext cx="1676545" cy="506012"/>
          </a:xfrm>
          <a:prstGeom prst="rect">
            <a:avLst/>
          </a:prstGeom>
        </p:spPr>
      </p:pic>
      <p:pic>
        <p:nvPicPr>
          <p:cNvPr id="127" name="Imagem 126">
            <a:extLst>
              <a:ext uri="{FF2B5EF4-FFF2-40B4-BE49-F238E27FC236}">
                <a16:creationId xmlns:a16="http://schemas.microsoft.com/office/drawing/2014/main" id="{E9827CDE-FE3F-9CE8-38A0-EE728E9C907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85871" y="3109428"/>
            <a:ext cx="1194920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4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14282" y="1214487"/>
            <a:ext cx="26295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/>
              <a:t>Sistema responsável por </a:t>
            </a:r>
            <a:r>
              <a:rPr lang="pt-BR" sz="2200" b="1" i="1" dirty="0">
                <a:highlight>
                  <a:srgbClr val="FFFF00"/>
                </a:highlight>
              </a:rPr>
              <a:t>transmitir</a:t>
            </a:r>
            <a:r>
              <a:rPr lang="pt-BR" sz="2200" i="1" dirty="0"/>
              <a:t> até as rodas a </a:t>
            </a:r>
            <a:r>
              <a:rPr lang="pt-BR" sz="2200" b="1" i="1" dirty="0">
                <a:solidFill>
                  <a:srgbClr val="FF0000"/>
                </a:solidFill>
              </a:rPr>
              <a:t>força motriz</a:t>
            </a:r>
            <a:r>
              <a:rPr lang="pt-BR" sz="2200" i="1" dirty="0"/>
              <a:t> gerada pelo motor.</a:t>
            </a:r>
          </a:p>
        </p:txBody>
      </p:sp>
      <p:pic>
        <p:nvPicPr>
          <p:cNvPr id="7" name="Imagem 6" descr="Sist. Transmissão 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0" y="1069978"/>
            <a:ext cx="5560823" cy="385922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SISTEMA DE TRANSMISSÃO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BASE - Instruto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 descr="sistema transmissão 6.gif"/>
          <p:cNvPicPr>
            <a:picLocks noChangeAspect="1"/>
          </p:cNvPicPr>
          <p:nvPr/>
        </p:nvPicPr>
        <p:blipFill>
          <a:blip r:embed="rId3"/>
          <a:srcRect l="4326" t="16536" r="4370" b="6789"/>
          <a:stretch/>
        </p:blipFill>
        <p:spPr>
          <a:xfrm>
            <a:off x="285532" y="3034888"/>
            <a:ext cx="2629526" cy="1656184"/>
          </a:xfrm>
          <a:prstGeom prst="rect">
            <a:avLst/>
          </a:prstGeom>
        </p:spPr>
      </p:pic>
      <p:pic>
        <p:nvPicPr>
          <p:cNvPr id="9" name="Imagem 8" descr="sistema transmissão 7.gif"/>
          <p:cNvPicPr>
            <a:picLocks noChangeAspect="1"/>
          </p:cNvPicPr>
          <p:nvPr/>
        </p:nvPicPr>
        <p:blipFill>
          <a:blip r:embed="rId4"/>
          <a:srcRect l="1513" t="14960" r="5670" b="6946"/>
          <a:stretch/>
        </p:blipFill>
        <p:spPr>
          <a:xfrm>
            <a:off x="3258040" y="2299065"/>
            <a:ext cx="2673097" cy="1686824"/>
          </a:xfrm>
          <a:prstGeom prst="rect">
            <a:avLst/>
          </a:prstGeom>
        </p:spPr>
      </p:pic>
      <p:pic>
        <p:nvPicPr>
          <p:cNvPr id="10" name="Imagem 9" descr="sistema transmissão 8.gif"/>
          <p:cNvPicPr>
            <a:picLocks noChangeAspect="1"/>
          </p:cNvPicPr>
          <p:nvPr/>
        </p:nvPicPr>
        <p:blipFill>
          <a:blip r:embed="rId5"/>
          <a:srcRect l="2770" t="14440" r="4551" b="3771"/>
          <a:stretch/>
        </p:blipFill>
        <p:spPr>
          <a:xfrm>
            <a:off x="6223336" y="1443571"/>
            <a:ext cx="2669144" cy="176664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SISTEMA DE TRANSMISSÃO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E288BDC5-0471-898F-AA60-9F780D53BA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209" y="2572200"/>
            <a:ext cx="2901948" cy="2274005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E0AF3728-8DA8-B548-38E3-85C359F13D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3256" y="1893726"/>
            <a:ext cx="2908044" cy="2280102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A4D5F6D8-DB78-7788-5B01-764B1B6553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9118" y="1121986"/>
            <a:ext cx="2932430" cy="2274005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546866CB-7122-2F40-734F-421D015C4E85}"/>
              </a:ext>
            </a:extLst>
          </p:cNvPr>
          <p:cNvSpPr txBox="1"/>
          <p:nvPr/>
        </p:nvSpPr>
        <p:spPr>
          <a:xfrm>
            <a:off x="214282" y="1072028"/>
            <a:ext cx="28863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/>
              <a:t>São tipos comuns de </a:t>
            </a:r>
            <a:r>
              <a:rPr lang="pt-BR" sz="2200" i="1" dirty="0">
                <a:highlight>
                  <a:srgbClr val="FFFF00"/>
                </a:highlight>
              </a:rPr>
              <a:t>Tração</a:t>
            </a:r>
            <a:r>
              <a:rPr lang="pt-BR" sz="2200" i="1" dirty="0"/>
              <a:t> em veículos:</a:t>
            </a:r>
          </a:p>
        </p:txBody>
      </p:sp>
    </p:spTree>
    <p:extLst>
      <p:ext uri="{BB962C8B-B14F-4D97-AF65-F5344CB8AC3E}">
        <p14:creationId xmlns:p14="http://schemas.microsoft.com/office/powerpoint/2010/main" val="4348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1092818"/>
            <a:ext cx="3780196" cy="35719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Caixa de Câmbio - Marchas</a:t>
            </a:r>
          </a:p>
        </p:txBody>
      </p:sp>
      <p:pic>
        <p:nvPicPr>
          <p:cNvPr id="10" name="Imagem 9" descr="diferencial nas curva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811" y="1731675"/>
            <a:ext cx="4286280" cy="3218795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4714876" y="1092818"/>
            <a:ext cx="4429124" cy="3571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Função do Diferencial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SISTEMA DE TRANSMISSÃO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646"/>
            <a:ext cx="38100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9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m 6" descr="Caixa Marcha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1714495"/>
            <a:ext cx="3643338" cy="3071834"/>
          </a:xfrm>
          <a:prstGeom prst="rect">
            <a:avLst/>
          </a:prstGeom>
        </p:spPr>
      </p:pic>
      <p:pic>
        <p:nvPicPr>
          <p:cNvPr id="12" name="Imagem 11" descr="Troca Embreage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1714494"/>
            <a:ext cx="3698383" cy="3010919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-3854" y="1131590"/>
            <a:ext cx="2127582" cy="3571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Manutenção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SISTEMA DE TRANSMISSÃO</a:t>
            </a:r>
          </a:p>
        </p:txBody>
      </p:sp>
    </p:spTree>
    <p:extLst>
      <p:ext uri="{BB962C8B-B14F-4D97-AF65-F5344CB8AC3E}">
        <p14:creationId xmlns:p14="http://schemas.microsoft.com/office/powerpoint/2010/main" val="41487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 descr="BASE - Instrutor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5" name="Imagem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1" b="5041"/>
          <a:stretch/>
        </p:blipFill>
        <p:spPr>
          <a:xfrm>
            <a:off x="4572000" y="1853408"/>
            <a:ext cx="3475558" cy="182172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91449" y="1503505"/>
            <a:ext cx="18655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/>
              <a:t>→</a:t>
            </a:r>
            <a:r>
              <a:rPr lang="pt-BR" sz="2200" dirty="0"/>
              <a:t> gerar</a:t>
            </a:r>
          </a:p>
          <a:p>
            <a:r>
              <a:rPr lang="pt-BR" sz="1500" dirty="0"/>
              <a:t>→</a:t>
            </a:r>
            <a:r>
              <a:rPr lang="pt-BR" sz="2200" dirty="0"/>
              <a:t> armazenar</a:t>
            </a:r>
          </a:p>
          <a:p>
            <a:r>
              <a:rPr lang="pt-BR" sz="1500" dirty="0"/>
              <a:t>→</a:t>
            </a:r>
            <a:r>
              <a:rPr lang="pt-BR" sz="2200" dirty="0"/>
              <a:t> converter</a:t>
            </a:r>
          </a:p>
          <a:p>
            <a:r>
              <a:rPr lang="pt-BR" sz="1500" dirty="0"/>
              <a:t>→</a:t>
            </a:r>
            <a:r>
              <a:rPr lang="pt-BR" sz="2200" dirty="0"/>
              <a:t> liberar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1085773"/>
            <a:ext cx="2699792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</a:rPr>
              <a:t>Tem a função de: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335171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SISTEMA DE ELÉTRICO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19827" y="2931790"/>
            <a:ext cx="31950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/>
              <a:t>... a </a:t>
            </a:r>
            <a:r>
              <a:rPr lang="pt-BR" sz="2200" b="1" i="1" dirty="0">
                <a:solidFill>
                  <a:srgbClr val="FF6600"/>
                </a:solidFill>
              </a:rPr>
              <a:t>energia elétrica </a:t>
            </a:r>
            <a:r>
              <a:rPr lang="pt-BR" sz="2200" i="1" dirty="0"/>
              <a:t>necessária ao funcionamento do veículo.</a:t>
            </a:r>
          </a:p>
        </p:txBody>
      </p:sp>
      <p:grpSp>
        <p:nvGrpSpPr>
          <p:cNvPr id="59" name="Grupo 58"/>
          <p:cNvGrpSpPr/>
          <p:nvPr/>
        </p:nvGrpSpPr>
        <p:grpSpPr>
          <a:xfrm>
            <a:off x="5644765" y="650701"/>
            <a:ext cx="1109033" cy="1132861"/>
            <a:chOff x="5141948" y="668674"/>
            <a:chExt cx="1109033" cy="1132861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3957" y="944371"/>
              <a:ext cx="965017" cy="817327"/>
            </a:xfrm>
            <a:prstGeom prst="rect">
              <a:avLst/>
            </a:prstGeom>
          </p:spPr>
        </p:pic>
        <p:sp>
          <p:nvSpPr>
            <p:cNvPr id="44" name="Retângulo 43"/>
            <p:cNvSpPr/>
            <p:nvPr/>
          </p:nvSpPr>
          <p:spPr>
            <a:xfrm>
              <a:off x="5141948" y="668674"/>
              <a:ext cx="1109033" cy="246752"/>
            </a:xfrm>
            <a:prstGeom prst="rect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bg1"/>
                  </a:solidFill>
                </a:rPr>
                <a:t>BATERIA</a:t>
              </a:r>
            </a:p>
          </p:txBody>
        </p:sp>
        <p:sp>
          <p:nvSpPr>
            <p:cNvPr id="46" name="Retângulo 45"/>
            <p:cNvSpPr/>
            <p:nvPr/>
          </p:nvSpPr>
          <p:spPr>
            <a:xfrm>
              <a:off x="5141948" y="668675"/>
              <a:ext cx="1109033" cy="113286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0" name="Grupo 59"/>
          <p:cNvGrpSpPr/>
          <p:nvPr/>
        </p:nvGrpSpPr>
        <p:grpSpPr>
          <a:xfrm>
            <a:off x="3939165" y="792741"/>
            <a:ext cx="1109033" cy="1150705"/>
            <a:chOff x="3762266" y="1152047"/>
            <a:chExt cx="1109033" cy="1150705"/>
          </a:xfrm>
        </p:grpSpPr>
        <p:pic>
          <p:nvPicPr>
            <p:cNvPr id="38" name="Imagem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334" y="1417673"/>
              <a:ext cx="842936" cy="832529"/>
            </a:xfrm>
            <a:prstGeom prst="rect">
              <a:avLst/>
            </a:prstGeom>
          </p:spPr>
        </p:pic>
        <p:sp>
          <p:nvSpPr>
            <p:cNvPr id="47" name="Retângulo 46"/>
            <p:cNvSpPr/>
            <p:nvPr/>
          </p:nvSpPr>
          <p:spPr>
            <a:xfrm>
              <a:off x="3762266" y="1152047"/>
              <a:ext cx="1109033" cy="246752"/>
            </a:xfrm>
            <a:prstGeom prst="rect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bg1"/>
                  </a:solidFill>
                </a:rPr>
                <a:t>ALTERNADOR</a:t>
              </a:r>
            </a:p>
          </p:txBody>
        </p:sp>
        <p:sp>
          <p:nvSpPr>
            <p:cNvPr id="48" name="Retângulo 47"/>
            <p:cNvSpPr/>
            <p:nvPr/>
          </p:nvSpPr>
          <p:spPr>
            <a:xfrm>
              <a:off x="3762266" y="1152047"/>
              <a:ext cx="1109033" cy="115070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1" name="Grupo 60"/>
          <p:cNvGrpSpPr/>
          <p:nvPr/>
        </p:nvGrpSpPr>
        <p:grpSpPr>
          <a:xfrm>
            <a:off x="3291951" y="2288168"/>
            <a:ext cx="1199426" cy="1157580"/>
            <a:chOff x="3070816" y="2504407"/>
            <a:chExt cx="1199426" cy="1157580"/>
          </a:xfrm>
        </p:grpSpPr>
        <p:pic>
          <p:nvPicPr>
            <p:cNvPr id="39" name="Imagem 3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60"/>
            <a:stretch/>
          </p:blipFill>
          <p:spPr>
            <a:xfrm>
              <a:off x="3110186" y="2818403"/>
              <a:ext cx="1139215" cy="797909"/>
            </a:xfrm>
            <a:prstGeom prst="rect">
              <a:avLst/>
            </a:prstGeom>
          </p:spPr>
        </p:pic>
        <p:sp>
          <p:nvSpPr>
            <p:cNvPr id="49" name="Retângulo 48"/>
            <p:cNvSpPr/>
            <p:nvPr/>
          </p:nvSpPr>
          <p:spPr>
            <a:xfrm>
              <a:off x="3070816" y="2504407"/>
              <a:ext cx="1199426" cy="246752"/>
            </a:xfrm>
            <a:prstGeom prst="rect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00" b="1" dirty="0">
                  <a:solidFill>
                    <a:schemeClr val="bg1"/>
                  </a:solidFill>
                </a:rPr>
                <a:t>DISTRIBUIDOR</a:t>
              </a:r>
            </a:p>
          </p:txBody>
        </p:sp>
        <p:sp>
          <p:nvSpPr>
            <p:cNvPr id="50" name="Retângulo 49"/>
            <p:cNvSpPr/>
            <p:nvPr/>
          </p:nvSpPr>
          <p:spPr>
            <a:xfrm>
              <a:off x="3070816" y="2511282"/>
              <a:ext cx="1199426" cy="115070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upo 62"/>
          <p:cNvGrpSpPr/>
          <p:nvPr/>
        </p:nvGrpSpPr>
        <p:grpSpPr>
          <a:xfrm>
            <a:off x="5940151" y="3889028"/>
            <a:ext cx="2127825" cy="851404"/>
            <a:chOff x="5940151" y="3889028"/>
            <a:chExt cx="2127825" cy="851404"/>
          </a:xfrm>
        </p:grpSpPr>
        <p:pic>
          <p:nvPicPr>
            <p:cNvPr id="40" name="Imagem 3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372" y="4174683"/>
              <a:ext cx="1948927" cy="494937"/>
            </a:xfrm>
            <a:prstGeom prst="rect">
              <a:avLst/>
            </a:prstGeom>
          </p:spPr>
        </p:pic>
        <p:sp>
          <p:nvSpPr>
            <p:cNvPr id="51" name="Retângulo 50"/>
            <p:cNvSpPr/>
            <p:nvPr/>
          </p:nvSpPr>
          <p:spPr>
            <a:xfrm>
              <a:off x="5940152" y="3889028"/>
              <a:ext cx="2127824" cy="246752"/>
            </a:xfrm>
            <a:prstGeom prst="rect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00" b="1" dirty="0">
                  <a:solidFill>
                    <a:schemeClr val="bg1"/>
                  </a:solidFill>
                </a:rPr>
                <a:t>VELAS DE IGNIÇÃO</a:t>
              </a:r>
            </a:p>
          </p:txBody>
        </p:sp>
        <p:sp>
          <p:nvSpPr>
            <p:cNvPr id="52" name="Retângulo 51"/>
            <p:cNvSpPr/>
            <p:nvPr/>
          </p:nvSpPr>
          <p:spPr>
            <a:xfrm>
              <a:off x="5940151" y="3895904"/>
              <a:ext cx="2127825" cy="84452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upo 61"/>
          <p:cNvGrpSpPr/>
          <p:nvPr/>
        </p:nvGrpSpPr>
        <p:grpSpPr>
          <a:xfrm>
            <a:off x="4123547" y="3837001"/>
            <a:ext cx="1199426" cy="1059074"/>
            <a:chOff x="4123547" y="3837001"/>
            <a:chExt cx="1199426" cy="1059074"/>
          </a:xfrm>
        </p:grpSpPr>
        <p:pic>
          <p:nvPicPr>
            <p:cNvPr id="41" name="Imagem 4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1" t="8000" r="2750" b="6601"/>
            <a:stretch/>
          </p:blipFill>
          <p:spPr>
            <a:xfrm>
              <a:off x="4252679" y="4158624"/>
              <a:ext cx="959983" cy="665443"/>
            </a:xfrm>
            <a:prstGeom prst="rect">
              <a:avLst/>
            </a:prstGeom>
          </p:spPr>
        </p:pic>
        <p:sp>
          <p:nvSpPr>
            <p:cNvPr id="53" name="Retângulo 52"/>
            <p:cNvSpPr/>
            <p:nvPr/>
          </p:nvSpPr>
          <p:spPr>
            <a:xfrm>
              <a:off x="4123547" y="3837001"/>
              <a:ext cx="1199426" cy="246752"/>
            </a:xfrm>
            <a:prstGeom prst="rect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00" b="1" dirty="0">
                  <a:solidFill>
                    <a:schemeClr val="bg1"/>
                  </a:solidFill>
                </a:rPr>
                <a:t>CABOS VELA</a:t>
              </a:r>
            </a:p>
          </p:txBody>
        </p:sp>
        <p:sp>
          <p:nvSpPr>
            <p:cNvPr id="54" name="Retângulo 53"/>
            <p:cNvSpPr/>
            <p:nvPr/>
          </p:nvSpPr>
          <p:spPr>
            <a:xfrm>
              <a:off x="4123547" y="3843876"/>
              <a:ext cx="1199426" cy="105219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upo 63"/>
          <p:cNvGrpSpPr/>
          <p:nvPr/>
        </p:nvGrpSpPr>
        <p:grpSpPr>
          <a:xfrm>
            <a:off x="7896214" y="2594363"/>
            <a:ext cx="1109033" cy="1149103"/>
            <a:chOff x="7896214" y="2594363"/>
            <a:chExt cx="1109033" cy="1149103"/>
          </a:xfrm>
        </p:grpSpPr>
        <p:pic>
          <p:nvPicPr>
            <p:cNvPr id="43" name="Imagem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80" r="27041"/>
            <a:stretch/>
          </p:blipFill>
          <p:spPr>
            <a:xfrm rot="18900535">
              <a:off x="8225232" y="2806729"/>
              <a:ext cx="437247" cy="936737"/>
            </a:xfrm>
            <a:prstGeom prst="rect">
              <a:avLst/>
            </a:prstGeom>
          </p:spPr>
        </p:pic>
        <p:sp>
          <p:nvSpPr>
            <p:cNvPr id="55" name="Retângulo 54"/>
            <p:cNvSpPr/>
            <p:nvPr/>
          </p:nvSpPr>
          <p:spPr>
            <a:xfrm>
              <a:off x="7896214" y="2594363"/>
              <a:ext cx="1109033" cy="246752"/>
            </a:xfrm>
            <a:prstGeom prst="rect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bg1"/>
                  </a:solidFill>
                </a:rPr>
                <a:t>BOBINA</a:t>
              </a:r>
            </a:p>
          </p:txBody>
        </p:sp>
        <p:sp>
          <p:nvSpPr>
            <p:cNvPr id="56" name="Retângulo 55"/>
            <p:cNvSpPr/>
            <p:nvPr/>
          </p:nvSpPr>
          <p:spPr>
            <a:xfrm>
              <a:off x="7896214" y="2594364"/>
              <a:ext cx="1109033" cy="113286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5" name="Grupo 64"/>
          <p:cNvGrpSpPr/>
          <p:nvPr/>
        </p:nvGrpSpPr>
        <p:grpSpPr>
          <a:xfrm>
            <a:off x="7538876" y="786914"/>
            <a:ext cx="1295454" cy="1132861"/>
            <a:chOff x="7688195" y="1061685"/>
            <a:chExt cx="1295454" cy="1132861"/>
          </a:xfrm>
        </p:grpSpPr>
        <p:pic>
          <p:nvPicPr>
            <p:cNvPr id="42" name="Imagem 4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33" b="12733"/>
            <a:stretch/>
          </p:blipFill>
          <p:spPr>
            <a:xfrm>
              <a:off x="7781254" y="1356857"/>
              <a:ext cx="1109336" cy="826835"/>
            </a:xfrm>
            <a:prstGeom prst="rect">
              <a:avLst/>
            </a:prstGeom>
          </p:spPr>
        </p:pic>
        <p:sp>
          <p:nvSpPr>
            <p:cNvPr id="57" name="Retângulo 56"/>
            <p:cNvSpPr/>
            <p:nvPr/>
          </p:nvSpPr>
          <p:spPr>
            <a:xfrm>
              <a:off x="7688195" y="1061685"/>
              <a:ext cx="1295454" cy="246752"/>
            </a:xfrm>
            <a:prstGeom prst="rect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bg1"/>
                  </a:solidFill>
                </a:rPr>
                <a:t>MOTOR PARTIDA</a:t>
              </a:r>
            </a:p>
          </p:txBody>
        </p:sp>
        <p:sp>
          <p:nvSpPr>
            <p:cNvPr id="58" name="Retângulo 57"/>
            <p:cNvSpPr/>
            <p:nvPr/>
          </p:nvSpPr>
          <p:spPr>
            <a:xfrm>
              <a:off x="7688195" y="1061686"/>
              <a:ext cx="1295454" cy="113286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37910123-75EE-3211-7F9F-89937E848DE4}"/>
              </a:ext>
            </a:extLst>
          </p:cNvPr>
          <p:cNvSpPr txBox="1"/>
          <p:nvPr/>
        </p:nvSpPr>
        <p:spPr>
          <a:xfrm>
            <a:off x="191449" y="4395440"/>
            <a:ext cx="33149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highlight>
                  <a:srgbClr val="FFFF00"/>
                </a:highlight>
              </a:rPr>
              <a:t>Suas </a:t>
            </a:r>
            <a:r>
              <a:rPr lang="pt-BR" sz="2200" b="1" i="1" dirty="0">
                <a:highlight>
                  <a:srgbClr val="FFFF00"/>
                </a:highlight>
              </a:rPr>
              <a:t>principais peças </a:t>
            </a:r>
            <a:r>
              <a:rPr lang="pt-BR" sz="2200" i="1" dirty="0">
                <a:highlight>
                  <a:srgbClr val="FFFF00"/>
                </a:highlight>
              </a:rPr>
              <a:t>são: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SE - Instruto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Imagem 12" descr="eletrico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1457648"/>
            <a:ext cx="1500198" cy="183433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27" y="1488394"/>
            <a:ext cx="4967731" cy="3256193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-32" y="1085773"/>
            <a:ext cx="2555808" cy="35719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Funcionamento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5643570" y="1071552"/>
            <a:ext cx="3500462" cy="3571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Manutenção</a:t>
            </a:r>
          </a:p>
        </p:txBody>
      </p:sp>
      <p:pic>
        <p:nvPicPr>
          <p:cNvPr id="12" name="Imagem 11" descr="elétrico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8846" y="3357568"/>
            <a:ext cx="2409434" cy="1571636"/>
          </a:xfrm>
          <a:prstGeom prst="rect">
            <a:avLst/>
          </a:prstGeom>
        </p:spPr>
      </p:pic>
      <p:pic>
        <p:nvPicPr>
          <p:cNvPr id="14" name="Imagem 13" descr="eletrico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72396" y="1460641"/>
            <a:ext cx="1500198" cy="1800238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SISTEMA DE ELÉTRICO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m 3" descr="Sist. Freios Peça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8537" y="1723833"/>
            <a:ext cx="3762984" cy="265965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51520" y="1062114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>
                <a:latin typeface="Calibri" pitchFamily="34" charset="0"/>
                <a:cs typeface="Calibri" pitchFamily="34" charset="0"/>
              </a:rPr>
              <a:t>Sistema que possibilita a </a:t>
            </a:r>
            <a:r>
              <a:rPr lang="pt-BR" sz="20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diminuição da velocidade 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do veículo ou sua </a:t>
            </a:r>
            <a:r>
              <a:rPr lang="pt-BR" sz="2000" b="1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imobilização total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.</a:t>
            </a:r>
            <a:endParaRPr lang="pt-BR" sz="2000" i="1" dirty="0"/>
          </a:p>
        </p:txBody>
      </p:sp>
      <p:pic>
        <p:nvPicPr>
          <p:cNvPr id="7" name="Imagem 6" descr="Freios.jpg"/>
          <p:cNvPicPr>
            <a:picLocks noChangeAspect="1"/>
          </p:cNvPicPr>
          <p:nvPr/>
        </p:nvPicPr>
        <p:blipFill rotWithShape="1">
          <a:blip r:embed="rId4" cstate="print"/>
          <a:srcRect l="1272"/>
          <a:stretch/>
        </p:blipFill>
        <p:spPr>
          <a:xfrm>
            <a:off x="107504" y="2400359"/>
            <a:ext cx="3528392" cy="255545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SISTEMA DE FREIOS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5076057" y="1203598"/>
            <a:ext cx="4067944" cy="3571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PRINCIPAIS PEÇAS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SISTEMA DE FREIOS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827584" y="1419622"/>
            <a:ext cx="3106936" cy="1796932"/>
            <a:chOff x="899592" y="1563638"/>
            <a:chExt cx="3106936" cy="1796932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" b="106"/>
            <a:stretch/>
          </p:blipFill>
          <p:spPr>
            <a:xfrm>
              <a:off x="899592" y="1916962"/>
              <a:ext cx="3106936" cy="1443608"/>
            </a:xfrm>
            <a:prstGeom prst="rect">
              <a:avLst/>
            </a:prstGeom>
          </p:spPr>
        </p:pic>
        <p:sp>
          <p:nvSpPr>
            <p:cNvPr id="4" name="Retângulo 3"/>
            <p:cNvSpPr/>
            <p:nvPr/>
          </p:nvSpPr>
          <p:spPr>
            <a:xfrm>
              <a:off x="899592" y="1563638"/>
              <a:ext cx="3106936" cy="179693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1403648" y="1563639"/>
              <a:ext cx="1933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/>
                <a:t>FREIO DE SERVIÇO</a:t>
              </a:r>
            </a:p>
          </p:txBody>
        </p:sp>
        <p:sp>
          <p:nvSpPr>
            <p:cNvPr id="12" name="Elipse 11"/>
            <p:cNvSpPr/>
            <p:nvPr/>
          </p:nvSpPr>
          <p:spPr>
            <a:xfrm>
              <a:off x="3563888" y="2931790"/>
              <a:ext cx="360040" cy="360040"/>
            </a:xfrm>
            <a:prstGeom prst="ellipse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5292080" y="1419623"/>
            <a:ext cx="3106936" cy="1800691"/>
            <a:chOff x="5364088" y="1563639"/>
            <a:chExt cx="3106936" cy="1800691"/>
          </a:xfrm>
        </p:grpSpPr>
        <p:pic>
          <p:nvPicPr>
            <p:cNvPr id="2" name="Imagem 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088" y="1915577"/>
              <a:ext cx="3106936" cy="1443600"/>
            </a:xfrm>
            <a:prstGeom prst="rect">
              <a:avLst/>
            </a:prstGeom>
          </p:spPr>
        </p:pic>
        <p:sp>
          <p:nvSpPr>
            <p:cNvPr id="11" name="Retângulo 10"/>
            <p:cNvSpPr/>
            <p:nvPr/>
          </p:nvSpPr>
          <p:spPr>
            <a:xfrm>
              <a:off x="5364088" y="1563639"/>
              <a:ext cx="3106936" cy="180069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5515147" y="1563640"/>
              <a:ext cx="2921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/>
                <a:t>FREIO DE ESTACIONAMENTO</a:t>
              </a:r>
            </a:p>
          </p:txBody>
        </p:sp>
        <p:sp>
          <p:nvSpPr>
            <p:cNvPr id="17" name="Elipse 16"/>
            <p:cNvSpPr/>
            <p:nvPr/>
          </p:nvSpPr>
          <p:spPr>
            <a:xfrm>
              <a:off x="8028384" y="2931790"/>
              <a:ext cx="360040" cy="360040"/>
            </a:xfrm>
            <a:prstGeom prst="ellipse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6" name="Seta para baixo 15"/>
          <p:cNvSpPr/>
          <p:nvPr/>
        </p:nvSpPr>
        <p:spPr>
          <a:xfrm>
            <a:off x="1691680" y="3376298"/>
            <a:ext cx="288032" cy="288032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1" name="Seta para baixo 20"/>
          <p:cNvSpPr/>
          <p:nvPr/>
        </p:nvSpPr>
        <p:spPr>
          <a:xfrm>
            <a:off x="2123728" y="3376298"/>
            <a:ext cx="288032" cy="288032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3" name="Seta para baixo 22"/>
          <p:cNvSpPr/>
          <p:nvPr/>
        </p:nvSpPr>
        <p:spPr>
          <a:xfrm>
            <a:off x="2555776" y="3376298"/>
            <a:ext cx="288032" cy="288032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4" name="Seta para baixo 23"/>
          <p:cNvSpPr/>
          <p:nvPr/>
        </p:nvSpPr>
        <p:spPr>
          <a:xfrm>
            <a:off x="6228184" y="3376298"/>
            <a:ext cx="288032" cy="288032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5" name="Seta para baixo 24"/>
          <p:cNvSpPr/>
          <p:nvPr/>
        </p:nvSpPr>
        <p:spPr>
          <a:xfrm>
            <a:off x="6660232" y="3376298"/>
            <a:ext cx="288032" cy="288032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6" name="Seta para baixo 25"/>
          <p:cNvSpPr/>
          <p:nvPr/>
        </p:nvSpPr>
        <p:spPr>
          <a:xfrm>
            <a:off x="7092280" y="3376298"/>
            <a:ext cx="288032" cy="288032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863872" y="3835337"/>
            <a:ext cx="3096344" cy="792088"/>
          </a:xfrm>
          <a:prstGeom prst="roundRect">
            <a:avLst>
              <a:gd name="adj" fmla="val 538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chemeClr val="tx1"/>
                </a:solidFill>
              </a:rPr>
              <a:t>Tem atuação nas</a:t>
            </a:r>
            <a:br>
              <a:rPr lang="pt-BR" sz="2200" dirty="0">
                <a:solidFill>
                  <a:schemeClr val="tx1"/>
                </a:solidFill>
              </a:rPr>
            </a:br>
            <a:r>
              <a:rPr lang="pt-BR" sz="2200" b="1" dirty="0">
                <a:solidFill>
                  <a:schemeClr val="tx1"/>
                </a:solidFill>
              </a:rPr>
              <a:t>4 RODAS</a:t>
            </a:r>
          </a:p>
        </p:txBody>
      </p:sp>
      <p:sp>
        <p:nvSpPr>
          <p:cNvPr id="27" name="Retângulo de cantos arredondados 26"/>
          <p:cNvSpPr/>
          <p:nvPr/>
        </p:nvSpPr>
        <p:spPr>
          <a:xfrm>
            <a:off x="5302672" y="3836842"/>
            <a:ext cx="3096344" cy="792088"/>
          </a:xfrm>
          <a:prstGeom prst="roundRect">
            <a:avLst>
              <a:gd name="adj" fmla="val 538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chemeClr val="tx1"/>
                </a:solidFill>
              </a:rPr>
              <a:t>Tem atuação somente</a:t>
            </a:r>
            <a:br>
              <a:rPr lang="pt-BR" sz="2200" dirty="0">
                <a:solidFill>
                  <a:schemeClr val="tx1"/>
                </a:solidFill>
              </a:rPr>
            </a:br>
            <a:r>
              <a:rPr lang="pt-BR" sz="2200" dirty="0">
                <a:solidFill>
                  <a:schemeClr val="tx1"/>
                </a:solidFill>
              </a:rPr>
              <a:t>nas </a:t>
            </a:r>
            <a:r>
              <a:rPr lang="pt-BR" sz="2200" b="1" dirty="0">
                <a:solidFill>
                  <a:schemeClr val="tx1"/>
                </a:solidFill>
              </a:rPr>
              <a:t>RODAS TRASEIRAS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0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 descr="freio a tamb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643056"/>
            <a:ext cx="1785950" cy="1794031"/>
          </a:xfrm>
          <a:prstGeom prst="rect">
            <a:avLst/>
          </a:prstGeom>
        </p:spPr>
      </p:pic>
      <p:pic>
        <p:nvPicPr>
          <p:cNvPr id="7" name="Imagem 6" descr="Freio Disco 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768" y="3213045"/>
            <a:ext cx="1785950" cy="1673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/>
          <p:cNvSpPr txBox="1"/>
          <p:nvPr/>
        </p:nvSpPr>
        <p:spPr>
          <a:xfrm>
            <a:off x="2071670" y="2006488"/>
            <a:ext cx="3929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i="1" dirty="0">
                <a:solidFill>
                  <a:schemeClr val="accent1">
                    <a:lumMod val="75000"/>
                  </a:schemeClr>
                </a:solidFill>
              </a:rPr>
              <a:t>►Menor potencial de Frenagem</a:t>
            </a:r>
          </a:p>
          <a:p>
            <a:pPr>
              <a:lnSpc>
                <a:spcPct val="150000"/>
              </a:lnSpc>
            </a:pPr>
            <a:r>
              <a:rPr lang="pt-BR" sz="2000" i="1" dirty="0">
                <a:solidFill>
                  <a:schemeClr val="accent1">
                    <a:lumMod val="75000"/>
                  </a:schemeClr>
                </a:solidFill>
              </a:rPr>
              <a:t>►Mais comum nas rodas traseiras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0" y="1214428"/>
            <a:ext cx="2071670" cy="3693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Freio a Tambor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7143768" y="2786064"/>
            <a:ext cx="2000232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Freio a Disco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214678" y="3542026"/>
            <a:ext cx="3929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i="1" dirty="0">
                <a:solidFill>
                  <a:srgbClr val="C00000"/>
                </a:solidFill>
              </a:rPr>
              <a:t>►Maior potencial de Frenagem</a:t>
            </a:r>
          </a:p>
          <a:p>
            <a:pPr>
              <a:lnSpc>
                <a:spcPct val="150000"/>
              </a:lnSpc>
            </a:pPr>
            <a:r>
              <a:rPr lang="pt-BR" sz="2000" i="1" dirty="0">
                <a:solidFill>
                  <a:srgbClr val="C00000"/>
                </a:solidFill>
              </a:rPr>
              <a:t>►Mais comum nas rodas dianteiras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SISTEMA DE FREIOS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Imagem 8" descr="Freio AB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2071684"/>
            <a:ext cx="4500562" cy="2722562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1285866"/>
            <a:ext cx="36971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>
                <a:solidFill>
                  <a:srgbClr val="FF0000"/>
                </a:solidFill>
              </a:rPr>
              <a:t>S</a:t>
            </a:r>
            <a:r>
              <a:rPr lang="pt-BR" sz="3000" b="1" dirty="0"/>
              <a:t>istema </a:t>
            </a:r>
            <a:r>
              <a:rPr lang="pt-BR" sz="3000" b="1" dirty="0">
                <a:solidFill>
                  <a:srgbClr val="FF0000"/>
                </a:solidFill>
              </a:rPr>
              <a:t>A</a:t>
            </a:r>
            <a:r>
              <a:rPr lang="pt-BR" sz="3000" b="1" dirty="0"/>
              <a:t>nti </a:t>
            </a:r>
            <a:r>
              <a:rPr lang="pt-BR" sz="3000" b="1" dirty="0">
                <a:solidFill>
                  <a:srgbClr val="FF0000"/>
                </a:solidFill>
              </a:rPr>
              <a:t>B</a:t>
            </a:r>
            <a:r>
              <a:rPr lang="pt-BR" sz="3000" b="1" dirty="0"/>
              <a:t>loqueio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4600147" y="1131590"/>
            <a:ext cx="4286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i="1" dirty="0">
                <a:solidFill>
                  <a:srgbClr val="FF6600"/>
                </a:solidFill>
              </a:rPr>
              <a:t>Reduz</a:t>
            </a:r>
            <a:r>
              <a:rPr lang="pt-BR" sz="2200" i="1" dirty="0"/>
              <a:t>, em média, 20% da </a:t>
            </a:r>
            <a:r>
              <a:rPr lang="pt-BR" sz="2200" b="1" i="1" dirty="0">
                <a:solidFill>
                  <a:srgbClr val="00B0F0"/>
                </a:solidFill>
              </a:rPr>
              <a:t>distância</a:t>
            </a:r>
            <a:r>
              <a:rPr lang="pt-BR" sz="2200" i="1" dirty="0"/>
              <a:t> necessária à imobilização total do veículo, quando em uma </a:t>
            </a:r>
            <a:r>
              <a:rPr lang="pt-BR" sz="2200" b="1" i="1" dirty="0">
                <a:solidFill>
                  <a:srgbClr val="008000"/>
                </a:solidFill>
              </a:rPr>
              <a:t>frenagem</a:t>
            </a:r>
            <a:r>
              <a:rPr lang="pt-BR" sz="2200" i="1" dirty="0"/>
              <a:t>.</a:t>
            </a:r>
          </a:p>
        </p:txBody>
      </p:sp>
      <p:sp>
        <p:nvSpPr>
          <p:cNvPr id="16" name="Seta para a direita 15"/>
          <p:cNvSpPr/>
          <p:nvPr/>
        </p:nvSpPr>
        <p:spPr>
          <a:xfrm>
            <a:off x="4071934" y="1428742"/>
            <a:ext cx="357190" cy="35719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SISTEMA DE FREIOS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4627" y="1500180"/>
            <a:ext cx="5902329" cy="3048000"/>
          </a:xfrm>
          <a:prstGeom prst="rect">
            <a:avLst/>
          </a:prstGeom>
          <a:ln>
            <a:noFill/>
          </a:ln>
          <a:effectLst>
            <a:softEdge rad="76200"/>
          </a:effectLst>
        </p:spPr>
      </p:pic>
      <p:sp>
        <p:nvSpPr>
          <p:cNvPr id="9" name="Texto Explicativo 1 8"/>
          <p:cNvSpPr/>
          <p:nvPr/>
        </p:nvSpPr>
        <p:spPr>
          <a:xfrm flipH="1">
            <a:off x="285720" y="2428874"/>
            <a:ext cx="1285884" cy="357190"/>
          </a:xfrm>
          <a:prstGeom prst="borderCallout1">
            <a:avLst>
              <a:gd name="adj1" fmla="val 54470"/>
              <a:gd name="adj2" fmla="val -891"/>
              <a:gd name="adj3" fmla="val 112500"/>
              <a:gd name="adj4" fmla="val -38333"/>
            </a:avLst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Tacômetro</a:t>
            </a:r>
          </a:p>
        </p:txBody>
      </p:sp>
      <p:sp>
        <p:nvSpPr>
          <p:cNvPr id="10" name="Texto Explicativo 1 9"/>
          <p:cNvSpPr/>
          <p:nvPr/>
        </p:nvSpPr>
        <p:spPr>
          <a:xfrm>
            <a:off x="7715272" y="2428874"/>
            <a:ext cx="1357322" cy="357190"/>
          </a:xfrm>
          <a:prstGeom prst="borderCallout1">
            <a:avLst>
              <a:gd name="adj1" fmla="val 54470"/>
              <a:gd name="adj2" fmla="val -891"/>
              <a:gd name="adj3" fmla="val 106547"/>
              <a:gd name="adj4" fmla="val -46166"/>
            </a:avLst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Velocímetro</a:t>
            </a:r>
          </a:p>
        </p:txBody>
      </p:sp>
      <p:sp>
        <p:nvSpPr>
          <p:cNvPr id="11" name="Texto Explicativo 1 10"/>
          <p:cNvSpPr/>
          <p:nvPr/>
        </p:nvSpPr>
        <p:spPr>
          <a:xfrm>
            <a:off x="7654467" y="3571882"/>
            <a:ext cx="1357322" cy="428628"/>
          </a:xfrm>
          <a:prstGeom prst="borderCallout1">
            <a:avLst>
              <a:gd name="adj1" fmla="val 54470"/>
              <a:gd name="adj2" fmla="val -891"/>
              <a:gd name="adj3" fmla="val 67849"/>
              <a:gd name="adj4" fmla="val -59483"/>
            </a:avLst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/>
                </a:solidFill>
              </a:rPr>
              <a:t>Odômetro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/>
                </a:solidFill>
              </a:rPr>
              <a:t>Total</a:t>
            </a:r>
          </a:p>
        </p:txBody>
      </p:sp>
      <p:sp>
        <p:nvSpPr>
          <p:cNvPr id="12" name="Texto Explicativo 1 11"/>
          <p:cNvSpPr/>
          <p:nvPr/>
        </p:nvSpPr>
        <p:spPr>
          <a:xfrm>
            <a:off x="7643834" y="4214824"/>
            <a:ext cx="1357322" cy="428628"/>
          </a:xfrm>
          <a:prstGeom prst="borderCallout1">
            <a:avLst>
              <a:gd name="adj1" fmla="val 54470"/>
              <a:gd name="adj2" fmla="val -891"/>
              <a:gd name="adj3" fmla="val -36335"/>
              <a:gd name="adj4" fmla="val -60266"/>
            </a:avLst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/>
                </a:solidFill>
              </a:rPr>
              <a:t>Odômetro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/>
                </a:solidFill>
              </a:rPr>
              <a:t>Parcial</a:t>
            </a:r>
          </a:p>
        </p:txBody>
      </p:sp>
      <p:sp>
        <p:nvSpPr>
          <p:cNvPr id="13" name="Texto Explicativo 1 12"/>
          <p:cNvSpPr/>
          <p:nvPr/>
        </p:nvSpPr>
        <p:spPr>
          <a:xfrm flipH="1">
            <a:off x="5786446" y="1071552"/>
            <a:ext cx="1285884" cy="428628"/>
          </a:xfrm>
          <a:prstGeom prst="borderCallout1">
            <a:avLst>
              <a:gd name="adj1" fmla="val 101602"/>
              <a:gd name="adj2" fmla="val 64432"/>
              <a:gd name="adj3" fmla="val 207259"/>
              <a:gd name="adj4" fmla="val 107196"/>
            </a:avLst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/>
                </a:solidFill>
              </a:rPr>
              <a:t>Indicador Direção</a:t>
            </a:r>
          </a:p>
        </p:txBody>
      </p:sp>
      <p:sp>
        <p:nvSpPr>
          <p:cNvPr id="14" name="Texto Explicativo 1 13"/>
          <p:cNvSpPr/>
          <p:nvPr/>
        </p:nvSpPr>
        <p:spPr>
          <a:xfrm flipH="1">
            <a:off x="2571736" y="1071552"/>
            <a:ext cx="1285884" cy="428628"/>
          </a:xfrm>
          <a:prstGeom prst="borderCallout1">
            <a:avLst>
              <a:gd name="adj1" fmla="val 101602"/>
              <a:gd name="adj2" fmla="val 46240"/>
              <a:gd name="adj3" fmla="val 197337"/>
              <a:gd name="adj4" fmla="val -6086"/>
            </a:avLst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/>
                </a:solidFill>
              </a:rPr>
              <a:t>Temperatura Motor</a:t>
            </a:r>
          </a:p>
        </p:txBody>
      </p:sp>
      <p:sp>
        <p:nvSpPr>
          <p:cNvPr id="15" name="Texto Explicativo 1 14"/>
          <p:cNvSpPr/>
          <p:nvPr/>
        </p:nvSpPr>
        <p:spPr>
          <a:xfrm flipH="1">
            <a:off x="4143372" y="1071552"/>
            <a:ext cx="1285884" cy="428628"/>
          </a:xfrm>
          <a:prstGeom prst="borderCallout1">
            <a:avLst>
              <a:gd name="adj1" fmla="val 99122"/>
              <a:gd name="adj2" fmla="val 71046"/>
              <a:gd name="adj3" fmla="val 194857"/>
              <a:gd name="adj4" fmla="val 45180"/>
            </a:avLst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/>
                </a:solidFill>
              </a:rPr>
              <a:t>Nível de Combustível</a:t>
            </a:r>
          </a:p>
        </p:txBody>
      </p:sp>
      <p:sp>
        <p:nvSpPr>
          <p:cNvPr id="16" name="Texto Explicativo 1 15"/>
          <p:cNvSpPr/>
          <p:nvPr/>
        </p:nvSpPr>
        <p:spPr>
          <a:xfrm flipH="1">
            <a:off x="3000364" y="4500576"/>
            <a:ext cx="1285884" cy="357190"/>
          </a:xfrm>
          <a:prstGeom prst="borderCallout1">
            <a:avLst>
              <a:gd name="adj1" fmla="val 54470"/>
              <a:gd name="adj2" fmla="val -891"/>
              <a:gd name="adj3" fmla="val -3592"/>
              <a:gd name="adj4" fmla="val -17661"/>
            </a:avLst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Botão Alerta</a:t>
            </a:r>
          </a:p>
        </p:txBody>
      </p:sp>
      <p:sp>
        <p:nvSpPr>
          <p:cNvPr id="17" name="Texto Explicativo 1 16"/>
          <p:cNvSpPr/>
          <p:nvPr/>
        </p:nvSpPr>
        <p:spPr>
          <a:xfrm flipH="1">
            <a:off x="5214942" y="4500576"/>
            <a:ext cx="1285884" cy="428628"/>
          </a:xfrm>
          <a:prstGeom prst="borderCallout1">
            <a:avLst>
              <a:gd name="adj1" fmla="val -3576"/>
              <a:gd name="adj2" fmla="val 50375"/>
              <a:gd name="adj3" fmla="val -66103"/>
              <a:gd name="adj4" fmla="val 65026"/>
            </a:avLst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/>
                </a:solidFill>
              </a:rPr>
              <a:t>Zerador do Odômetro</a:t>
            </a:r>
          </a:p>
        </p:txBody>
      </p:sp>
      <p:grpSp>
        <p:nvGrpSpPr>
          <p:cNvPr id="24" name="Grupo 23"/>
          <p:cNvGrpSpPr/>
          <p:nvPr/>
        </p:nvGrpSpPr>
        <p:grpSpPr>
          <a:xfrm>
            <a:off x="214282" y="2786063"/>
            <a:ext cx="4929222" cy="2000265"/>
            <a:chOff x="214282" y="2786063"/>
            <a:chExt cx="4929222" cy="2000265"/>
          </a:xfrm>
        </p:grpSpPr>
        <p:sp>
          <p:nvSpPr>
            <p:cNvPr id="18" name="Retângulo de cantos arredondados 17"/>
            <p:cNvSpPr/>
            <p:nvPr/>
          </p:nvSpPr>
          <p:spPr>
            <a:xfrm>
              <a:off x="4071934" y="2786063"/>
              <a:ext cx="1071570" cy="1325423"/>
            </a:xfrm>
            <a:prstGeom prst="roundRect">
              <a:avLst/>
            </a:prstGeom>
            <a:noFill/>
            <a:ln w="38100">
              <a:solidFill>
                <a:srgbClr val="FF66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o Explicativo 1 18"/>
            <p:cNvSpPr/>
            <p:nvPr/>
          </p:nvSpPr>
          <p:spPr>
            <a:xfrm flipH="1">
              <a:off x="214282" y="4429138"/>
              <a:ext cx="1357322" cy="357190"/>
            </a:xfrm>
            <a:prstGeom prst="borderCallout1">
              <a:avLst>
                <a:gd name="adj1" fmla="val 54470"/>
                <a:gd name="adj2" fmla="val -891"/>
                <a:gd name="adj3" fmla="val -146474"/>
                <a:gd name="adj4" fmla="val -184341"/>
              </a:avLst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tx1"/>
                  </a:solidFill>
                </a:rPr>
                <a:t>Luzes Diversas</a:t>
              </a: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4429124" y="1357304"/>
            <a:ext cx="4500594" cy="1285883"/>
            <a:chOff x="4429124" y="1357304"/>
            <a:chExt cx="4500594" cy="1285883"/>
          </a:xfrm>
        </p:grpSpPr>
        <p:sp>
          <p:nvSpPr>
            <p:cNvPr id="21" name="Texto Explicativo 1 20"/>
            <p:cNvSpPr/>
            <p:nvPr/>
          </p:nvSpPr>
          <p:spPr>
            <a:xfrm>
              <a:off x="7572396" y="1357304"/>
              <a:ext cx="1357322" cy="357190"/>
            </a:xfrm>
            <a:prstGeom prst="borderCallout1">
              <a:avLst>
                <a:gd name="adj1" fmla="val 54470"/>
                <a:gd name="adj2" fmla="val -891"/>
                <a:gd name="adj3" fmla="val 326825"/>
                <a:gd name="adj4" fmla="val -202835"/>
              </a:avLst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tx1"/>
                  </a:solidFill>
                </a:rPr>
                <a:t>Farol Alto</a:t>
              </a:r>
            </a:p>
          </p:txBody>
        </p:sp>
        <p:sp>
          <p:nvSpPr>
            <p:cNvPr id="22" name="Retângulo de cantos arredondados 21"/>
            <p:cNvSpPr/>
            <p:nvPr/>
          </p:nvSpPr>
          <p:spPr>
            <a:xfrm>
              <a:off x="4429124" y="2357436"/>
              <a:ext cx="357190" cy="285751"/>
            </a:xfrm>
            <a:prstGeom prst="roundRect">
              <a:avLst/>
            </a:prstGeom>
            <a:noFill/>
            <a:ln w="38100">
              <a:solidFill>
                <a:srgbClr val="FF66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sp>
        <p:nvSpPr>
          <p:cNvPr id="25" name="Texto Explicativo 1 24"/>
          <p:cNvSpPr/>
          <p:nvPr/>
        </p:nvSpPr>
        <p:spPr>
          <a:xfrm flipH="1">
            <a:off x="142844" y="3786196"/>
            <a:ext cx="1285884" cy="357190"/>
          </a:xfrm>
          <a:prstGeom prst="borderCallout1">
            <a:avLst>
              <a:gd name="adj1" fmla="val 54470"/>
              <a:gd name="adj2" fmla="val -891"/>
              <a:gd name="adj3" fmla="val 67849"/>
              <a:gd name="adj4" fmla="val -72234"/>
            </a:avLst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Relógio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6" name="CaixaDeTexto 2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INDICADORES DO PAINEL</a:t>
            </a:r>
          </a:p>
        </p:txBody>
      </p:sp>
    </p:spTree>
    <p:extLst>
      <p:ext uri="{BB962C8B-B14F-4D97-AF65-F5344CB8AC3E}">
        <p14:creationId xmlns:p14="http://schemas.microsoft.com/office/powerpoint/2010/main" val="403875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915816" y="2713865"/>
            <a:ext cx="2846068" cy="2026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tângulo de cantos arredondados 10"/>
          <p:cNvSpPr/>
          <p:nvPr/>
        </p:nvSpPr>
        <p:spPr>
          <a:xfrm>
            <a:off x="6804708" y="3182189"/>
            <a:ext cx="1870687" cy="428628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tx1"/>
                </a:solidFill>
              </a:rPr>
              <a:t>Hidráulico</a:t>
            </a: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6804707" y="2611132"/>
            <a:ext cx="1870687" cy="428628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tx1"/>
                </a:solidFill>
              </a:rPr>
              <a:t>Mecânico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6804708" y="3727298"/>
            <a:ext cx="1870687" cy="428628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tx1"/>
                </a:solidFill>
              </a:rPr>
              <a:t>Pneumático</a:t>
            </a: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6804708" y="4272506"/>
            <a:ext cx="1870687" cy="428628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tx1"/>
                </a:solidFill>
              </a:rPr>
              <a:t>Hidrovácuo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FREIOS – Sistemas Auxiliares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212630" y="1040342"/>
            <a:ext cx="428736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/>
              <a:t>...são </a:t>
            </a:r>
            <a:r>
              <a:rPr lang="pt-BR" sz="2200" b="1" i="1" dirty="0">
                <a:solidFill>
                  <a:srgbClr val="FF6600"/>
                </a:solidFill>
              </a:rPr>
              <a:t>tipos de freio</a:t>
            </a:r>
            <a:r>
              <a:rPr lang="pt-BR" sz="2200" i="1" dirty="0"/>
              <a:t> em que a </a:t>
            </a:r>
            <a:r>
              <a:rPr lang="pt-BR" sz="2200" b="1" i="1" dirty="0">
                <a:solidFill>
                  <a:srgbClr val="00B0F0"/>
                </a:solidFill>
              </a:rPr>
              <a:t>força </a:t>
            </a:r>
            <a:r>
              <a:rPr lang="pt-BR" sz="2200" i="1" dirty="0"/>
              <a:t>de frenagem aplicada no pedal é </a:t>
            </a:r>
            <a:r>
              <a:rPr lang="pt-BR" sz="2200" b="1" i="1" dirty="0">
                <a:solidFill>
                  <a:srgbClr val="00B0F0"/>
                </a:solidFill>
              </a:rPr>
              <a:t>potencializada</a:t>
            </a:r>
            <a:r>
              <a:rPr lang="pt-BR" sz="2200" i="1" dirty="0"/>
              <a:t> por sistemas auxiliares para </a:t>
            </a:r>
            <a:r>
              <a:rPr lang="pt-BR" sz="2200" b="1" i="1" dirty="0">
                <a:solidFill>
                  <a:srgbClr val="00B050"/>
                </a:solidFill>
              </a:rPr>
              <a:t>diminuir o esforço</a:t>
            </a:r>
            <a:r>
              <a:rPr lang="pt-BR" sz="2200" i="1" dirty="0"/>
              <a:t> físico do condutor.</a:t>
            </a:r>
          </a:p>
        </p:txBody>
      </p:sp>
      <p:sp>
        <p:nvSpPr>
          <p:cNvPr id="2" name="Seta para a direita 1"/>
          <p:cNvSpPr/>
          <p:nvPr/>
        </p:nvSpPr>
        <p:spPr>
          <a:xfrm>
            <a:off x="5825095" y="3585591"/>
            <a:ext cx="648072" cy="576064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4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0" y="1085773"/>
            <a:ext cx="2051720" cy="3571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Manutenção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395" y="1904549"/>
            <a:ext cx="2513108" cy="298877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401273" y="1488394"/>
            <a:ext cx="236135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900" b="1" dirty="0">
                <a:solidFill>
                  <a:schemeClr val="tx2"/>
                </a:solidFill>
              </a:rPr>
              <a:t>Nível de ÓLEO</a:t>
            </a:r>
          </a:p>
        </p:txBody>
      </p:sp>
      <p:pic>
        <p:nvPicPr>
          <p:cNvPr id="15" name="Imagem 14" descr="Troca Lonas e Pastilhas.jpg"/>
          <p:cNvPicPr>
            <a:picLocks noChangeAspect="1"/>
          </p:cNvPicPr>
          <p:nvPr/>
        </p:nvPicPr>
        <p:blipFill rotWithShape="1">
          <a:blip r:embed="rId4" cstate="print"/>
          <a:srcRect l="2937" t="14983" r="3074" b="5051"/>
          <a:stretch/>
        </p:blipFill>
        <p:spPr>
          <a:xfrm>
            <a:off x="4142589" y="1898466"/>
            <a:ext cx="4608512" cy="259228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SISTEMA DE FREIOS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073218" y="1441688"/>
            <a:ext cx="474725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900" b="1" dirty="0">
                <a:solidFill>
                  <a:schemeClr val="tx2"/>
                </a:solidFill>
              </a:rPr>
              <a:t>Troca das LONAS / PASTILHAS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 descr="BASE - Instruto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39989" y="1198118"/>
            <a:ext cx="418799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000" b="1" i="1" dirty="0"/>
              <a:t>Sangria</a:t>
            </a:r>
            <a:r>
              <a:rPr lang="pt-BR" sz="2000" i="1" dirty="0"/>
              <a:t> é o termo utilizado para a </a:t>
            </a:r>
            <a:r>
              <a:rPr lang="pt-BR" sz="2000" i="1" dirty="0">
                <a:solidFill>
                  <a:srgbClr val="FF0000"/>
                </a:solidFill>
              </a:rPr>
              <a:t>troca do líquido de freio</a:t>
            </a:r>
            <a:r>
              <a:rPr lang="pt-BR" sz="2000" i="1" dirty="0"/>
              <a:t>, que deve ser realizada </a:t>
            </a:r>
            <a:r>
              <a:rPr lang="pt-BR" sz="2000" i="1" dirty="0">
                <a:solidFill>
                  <a:srgbClr val="00B0F0"/>
                </a:solidFill>
              </a:rPr>
              <a:t>anualmente</a:t>
            </a:r>
            <a:r>
              <a:rPr lang="pt-BR" sz="2000" i="1" dirty="0"/>
              <a:t>, a cada </a:t>
            </a:r>
            <a:r>
              <a:rPr lang="pt-BR" sz="2000" i="1" dirty="0">
                <a:solidFill>
                  <a:srgbClr val="00B050"/>
                </a:solidFill>
              </a:rPr>
              <a:t>10.000 km</a:t>
            </a:r>
            <a:r>
              <a:rPr lang="pt-BR" sz="2000" i="1" dirty="0"/>
              <a:t> ou se houver sinais de perfuração do sistema.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214282" y="3786196"/>
            <a:ext cx="3643338" cy="1071570"/>
          </a:xfrm>
          <a:prstGeom prst="round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i="1" dirty="0">
                <a:solidFill>
                  <a:schemeClr val="tx1"/>
                </a:solidFill>
              </a:rPr>
              <a:t>Também é utilizada para </a:t>
            </a:r>
            <a:r>
              <a:rPr lang="pt-BR" b="1" i="1" dirty="0">
                <a:solidFill>
                  <a:schemeClr val="tx1"/>
                </a:solidFill>
              </a:rPr>
              <a:t>retirar bolhas de ar</a:t>
            </a:r>
            <a:r>
              <a:rPr lang="pt-BR" i="1" dirty="0">
                <a:solidFill>
                  <a:schemeClr val="tx1"/>
                </a:solidFill>
              </a:rPr>
              <a:t> que se formam no sistema de freios.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287822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SANGRIA DE FREIO</a:t>
            </a:r>
          </a:p>
        </p:txBody>
      </p:sp>
      <p:sp>
        <p:nvSpPr>
          <p:cNvPr id="2" name="Seta dobrada 1"/>
          <p:cNvSpPr/>
          <p:nvPr/>
        </p:nvSpPr>
        <p:spPr>
          <a:xfrm rot="16200000" flipH="1" flipV="1">
            <a:off x="2738931" y="2943040"/>
            <a:ext cx="785818" cy="72008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880"/>
            </a:avLst>
          </a:prstGeom>
          <a:solidFill>
            <a:srgbClr val="FFFF99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4355976" y="555526"/>
            <a:ext cx="1260000" cy="1257161"/>
            <a:chOff x="4821545" y="1491629"/>
            <a:chExt cx="1260000" cy="1257161"/>
          </a:xfrm>
        </p:grpSpPr>
        <p:pic>
          <p:nvPicPr>
            <p:cNvPr id="3" name="Imagem 2"/>
            <p:cNvPicPr preferRelativeResize="0"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1545" y="1491629"/>
              <a:ext cx="1260000" cy="1257161"/>
            </a:xfrm>
            <a:prstGeom prst="rect">
              <a:avLst/>
            </a:prstGeom>
          </p:spPr>
        </p:pic>
        <p:sp>
          <p:nvSpPr>
            <p:cNvPr id="20" name="Elipse 19"/>
            <p:cNvSpPr/>
            <p:nvPr/>
          </p:nvSpPr>
          <p:spPr>
            <a:xfrm>
              <a:off x="4874015" y="2448359"/>
              <a:ext cx="258406" cy="2584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5997898" y="554106"/>
            <a:ext cx="1260000" cy="1260000"/>
            <a:chOff x="6270185" y="1491629"/>
            <a:chExt cx="1260000" cy="1260000"/>
          </a:xfrm>
        </p:grpSpPr>
        <p:pic>
          <p:nvPicPr>
            <p:cNvPr id="4" name="Imagem 3"/>
            <p:cNvPicPr preferRelativeResize="0"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0185" y="1491629"/>
              <a:ext cx="1260000" cy="1260000"/>
            </a:xfrm>
            <a:prstGeom prst="rect">
              <a:avLst/>
            </a:prstGeom>
          </p:spPr>
        </p:pic>
        <p:sp>
          <p:nvSpPr>
            <p:cNvPr id="21" name="Elipse 20"/>
            <p:cNvSpPr/>
            <p:nvPr/>
          </p:nvSpPr>
          <p:spPr>
            <a:xfrm>
              <a:off x="6310761" y="2448359"/>
              <a:ext cx="258406" cy="2584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7704488" y="554106"/>
            <a:ext cx="1260000" cy="1253762"/>
            <a:chOff x="7695701" y="1491630"/>
            <a:chExt cx="1260000" cy="1253762"/>
          </a:xfrm>
        </p:grpSpPr>
        <p:pic>
          <p:nvPicPr>
            <p:cNvPr id="5" name="Imagem 4"/>
            <p:cNvPicPr preferRelativeResize="0"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701" y="1491630"/>
              <a:ext cx="1260000" cy="1253762"/>
            </a:xfrm>
            <a:prstGeom prst="rect">
              <a:avLst/>
            </a:prstGeom>
          </p:spPr>
        </p:pic>
        <p:sp>
          <p:nvSpPr>
            <p:cNvPr id="22" name="Elipse 21"/>
            <p:cNvSpPr/>
            <p:nvPr/>
          </p:nvSpPr>
          <p:spPr>
            <a:xfrm>
              <a:off x="7722050" y="2450212"/>
              <a:ext cx="258406" cy="2584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7704488" y="2018149"/>
            <a:ext cx="1260000" cy="1260000"/>
            <a:chOff x="4782452" y="3435846"/>
            <a:chExt cx="1260000" cy="1260000"/>
          </a:xfrm>
        </p:grpSpPr>
        <p:pic>
          <p:nvPicPr>
            <p:cNvPr id="12" name="Imagem 11"/>
            <p:cNvPicPr preferRelativeResize="0"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2452" y="3435846"/>
              <a:ext cx="1260000" cy="1260000"/>
            </a:xfrm>
            <a:prstGeom prst="rect">
              <a:avLst/>
            </a:prstGeom>
          </p:spPr>
        </p:pic>
        <p:sp>
          <p:nvSpPr>
            <p:cNvPr id="23" name="Elipse 22"/>
            <p:cNvSpPr/>
            <p:nvPr/>
          </p:nvSpPr>
          <p:spPr>
            <a:xfrm>
              <a:off x="4856656" y="4371950"/>
              <a:ext cx="258406" cy="2584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6031948" y="2018149"/>
            <a:ext cx="1260000" cy="1260000"/>
            <a:chOff x="6300192" y="3435846"/>
            <a:chExt cx="1260000" cy="1260000"/>
          </a:xfrm>
        </p:grpSpPr>
        <p:pic>
          <p:nvPicPr>
            <p:cNvPr id="14" name="Imagem 13"/>
            <p:cNvPicPr preferRelativeResize="0"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192" y="3435846"/>
              <a:ext cx="1260000" cy="1260000"/>
            </a:xfrm>
            <a:prstGeom prst="rect">
              <a:avLst/>
            </a:prstGeom>
          </p:spPr>
        </p:pic>
        <p:sp>
          <p:nvSpPr>
            <p:cNvPr id="24" name="Elipse 23"/>
            <p:cNvSpPr/>
            <p:nvPr/>
          </p:nvSpPr>
          <p:spPr>
            <a:xfrm>
              <a:off x="6356319" y="4388849"/>
              <a:ext cx="258406" cy="2584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4367405" y="2018149"/>
            <a:ext cx="1260000" cy="1260000"/>
            <a:chOff x="7768811" y="3435846"/>
            <a:chExt cx="1260000" cy="1260000"/>
          </a:xfrm>
        </p:grpSpPr>
        <p:pic>
          <p:nvPicPr>
            <p:cNvPr id="16" name="Imagem 15"/>
            <p:cNvPicPr preferRelativeResize="0"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8811" y="3435846"/>
              <a:ext cx="1260000" cy="1260000"/>
            </a:xfrm>
            <a:prstGeom prst="rect">
              <a:avLst/>
            </a:prstGeom>
          </p:spPr>
        </p:pic>
        <p:sp>
          <p:nvSpPr>
            <p:cNvPr id="25" name="Elipse 24"/>
            <p:cNvSpPr/>
            <p:nvPr/>
          </p:nvSpPr>
          <p:spPr>
            <a:xfrm>
              <a:off x="7817932" y="4393629"/>
              <a:ext cx="258406" cy="2584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sp>
        <p:nvSpPr>
          <p:cNvPr id="36" name="Seta para a esquerda 35"/>
          <p:cNvSpPr/>
          <p:nvPr/>
        </p:nvSpPr>
        <p:spPr>
          <a:xfrm>
            <a:off x="7380312" y="2546101"/>
            <a:ext cx="276638" cy="282084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7" name="Seta para a esquerda 36"/>
          <p:cNvSpPr/>
          <p:nvPr/>
        </p:nvSpPr>
        <p:spPr>
          <a:xfrm rot="16200000">
            <a:off x="8163783" y="1703511"/>
            <a:ext cx="276638" cy="282084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8" name="Seta para a esquerda 37"/>
          <p:cNvSpPr/>
          <p:nvPr/>
        </p:nvSpPr>
        <p:spPr>
          <a:xfrm>
            <a:off x="5703503" y="2546101"/>
            <a:ext cx="276638" cy="282084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0" name="Seta para a esquerda 39"/>
          <p:cNvSpPr/>
          <p:nvPr/>
        </p:nvSpPr>
        <p:spPr>
          <a:xfrm rot="10800000">
            <a:off x="5663514" y="1043064"/>
            <a:ext cx="276638" cy="282084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1" name="Seta para a esquerda 40"/>
          <p:cNvSpPr/>
          <p:nvPr/>
        </p:nvSpPr>
        <p:spPr>
          <a:xfrm rot="10800000">
            <a:off x="7319698" y="1043064"/>
            <a:ext cx="276638" cy="282084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4267874" y="3314846"/>
            <a:ext cx="48844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1. Retire as 4 rodas do veículo;</a:t>
            </a:r>
          </a:p>
          <a:p>
            <a:r>
              <a:rPr lang="pt-BR" sz="1400" dirty="0"/>
              <a:t>2. Aperte os parafusos do sistema;</a:t>
            </a:r>
          </a:p>
          <a:p>
            <a:r>
              <a:rPr lang="pt-BR" sz="1400" dirty="0"/>
              <a:t>3. Complete o fluído de freio;</a:t>
            </a:r>
          </a:p>
          <a:p>
            <a:r>
              <a:rPr lang="pt-BR" sz="1400" dirty="0"/>
              <a:t>4. Conecte uma mangueira no parafuso da sangria e num frasco;</a:t>
            </a:r>
          </a:p>
          <a:p>
            <a:r>
              <a:rPr lang="pt-BR" sz="1400" dirty="0"/>
              <a:t>5. Peça alguém para bombear o pedal de freio;</a:t>
            </a:r>
          </a:p>
          <a:p>
            <a:r>
              <a:rPr lang="pt-BR" sz="1400" dirty="0"/>
              <a:t>6. Continue a bombear até sair todo o ar do tubo de freio;</a:t>
            </a:r>
          </a:p>
          <a:p>
            <a:r>
              <a:rPr lang="pt-BR" sz="1400" dirty="0"/>
              <a:t>►Aperte o parafuso da sangria para concluir o procedimento.</a:t>
            </a:r>
          </a:p>
        </p:txBody>
      </p:sp>
    </p:spTree>
    <p:extLst>
      <p:ext uri="{BB962C8B-B14F-4D97-AF65-F5344CB8AC3E}">
        <p14:creationId xmlns:p14="http://schemas.microsoft.com/office/powerpoint/2010/main" val="238008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36" grpId="0" animBg="1"/>
      <p:bldP spid="37" grpId="0" animBg="1"/>
      <p:bldP spid="38" grpId="0" animBg="1"/>
      <p:bldP spid="40" grpId="0" animBg="1"/>
      <p:bldP spid="4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5580112" y="2289988"/>
            <a:ext cx="2357454" cy="428628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tx1"/>
                </a:solidFill>
              </a:rPr>
              <a:t>Hidráulica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5580112" y="1504170"/>
            <a:ext cx="2357454" cy="428628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tx1"/>
                </a:solidFill>
              </a:rPr>
              <a:t>Mecânica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5580112" y="3075806"/>
            <a:ext cx="2357454" cy="428628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tx1"/>
                </a:solidFill>
              </a:rPr>
              <a:t>Elétrica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5580112" y="3861624"/>
            <a:ext cx="2357454" cy="428628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tx1"/>
                </a:solidFill>
              </a:rPr>
              <a:t>Eletro hidráulica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1348196"/>
            <a:ext cx="4213703" cy="327878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SISTEMA DE DIREÇÃO</a:t>
            </a:r>
          </a:p>
        </p:txBody>
      </p:sp>
      <p:sp>
        <p:nvSpPr>
          <p:cNvPr id="2" name="Seta para a direita 1"/>
          <p:cNvSpPr/>
          <p:nvPr/>
        </p:nvSpPr>
        <p:spPr>
          <a:xfrm>
            <a:off x="4860032" y="3626660"/>
            <a:ext cx="504056" cy="492656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3" name="Seta para a direita 12"/>
          <p:cNvSpPr/>
          <p:nvPr/>
        </p:nvSpPr>
        <p:spPr>
          <a:xfrm>
            <a:off x="4860032" y="2713486"/>
            <a:ext cx="504056" cy="492656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4" name="Seta para a direita 13"/>
          <p:cNvSpPr/>
          <p:nvPr/>
        </p:nvSpPr>
        <p:spPr>
          <a:xfrm>
            <a:off x="4860032" y="1765619"/>
            <a:ext cx="504056" cy="492656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2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m 9" descr="manutenção direçã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3677" y="1747214"/>
            <a:ext cx="2964167" cy="1972519"/>
          </a:xfrm>
          <a:prstGeom prst="ellipse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1" name="Retângulo 10"/>
          <p:cNvSpPr/>
          <p:nvPr/>
        </p:nvSpPr>
        <p:spPr>
          <a:xfrm>
            <a:off x="0" y="1085773"/>
            <a:ext cx="2071670" cy="3571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Manutenção</a:t>
            </a: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1188360" y="1702958"/>
            <a:ext cx="1571636" cy="428628"/>
          </a:xfrm>
          <a:prstGeom prst="roundRect">
            <a:avLst>
              <a:gd name="adj" fmla="val 11855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Ajustes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1071648" y="2794487"/>
            <a:ext cx="1571636" cy="428628"/>
          </a:xfrm>
          <a:prstGeom prst="roundRect">
            <a:avLst>
              <a:gd name="adj" fmla="val 8647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Revisão</a:t>
            </a: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1978533" y="3914445"/>
            <a:ext cx="1571636" cy="428628"/>
          </a:xfrm>
          <a:prstGeom prst="roundRect">
            <a:avLst>
              <a:gd name="adj" fmla="val 704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Lubrificação</a:t>
            </a: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6486019" y="1488644"/>
            <a:ext cx="1571636" cy="428628"/>
          </a:xfrm>
          <a:prstGeom prst="roundRect">
            <a:avLst>
              <a:gd name="adj" fmla="val 8647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Limpeza</a:t>
            </a: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6458492" y="3640299"/>
            <a:ext cx="1571636" cy="857256"/>
          </a:xfrm>
          <a:prstGeom prst="roundRect">
            <a:avLst>
              <a:gd name="adj" fmla="val 4637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Completar o fluido do Hidráulico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SISTEMA DE DIREÇÃO</a:t>
            </a:r>
          </a:p>
        </p:txBody>
      </p:sp>
      <p:sp>
        <p:nvSpPr>
          <p:cNvPr id="2" name="Seta para a esquerda 1"/>
          <p:cNvSpPr/>
          <p:nvPr/>
        </p:nvSpPr>
        <p:spPr>
          <a:xfrm rot="1604486">
            <a:off x="2896446" y="2073083"/>
            <a:ext cx="380437" cy="324390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4" name="Seta para a esquerda 13"/>
          <p:cNvSpPr/>
          <p:nvPr/>
        </p:nvSpPr>
        <p:spPr>
          <a:xfrm rot="20892145">
            <a:off x="2829501" y="2791984"/>
            <a:ext cx="380437" cy="324390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5" name="Seta para a esquerda 14"/>
          <p:cNvSpPr/>
          <p:nvPr/>
        </p:nvSpPr>
        <p:spPr>
          <a:xfrm rot="18582496">
            <a:off x="3281265" y="3478104"/>
            <a:ext cx="380437" cy="324390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6" name="Seta para a esquerda 15"/>
          <p:cNvSpPr/>
          <p:nvPr/>
        </p:nvSpPr>
        <p:spPr>
          <a:xfrm rot="13640622">
            <a:off x="6047625" y="3261171"/>
            <a:ext cx="380437" cy="324390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2" name="Seta para a esquerda 21"/>
          <p:cNvSpPr/>
          <p:nvPr/>
        </p:nvSpPr>
        <p:spPr>
          <a:xfrm rot="8227706">
            <a:off x="6096123" y="1907959"/>
            <a:ext cx="380437" cy="324390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" grpId="0" animBg="1"/>
      <p:bldP spid="14" grpId="0" animBg="1"/>
      <p:bldP spid="15" grpId="0" animBg="1"/>
      <p:bldP spid="16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 descr="Sist. Suspensão 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915566"/>
            <a:ext cx="4376308" cy="361667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23528" y="1347614"/>
            <a:ext cx="374441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200" i="1" dirty="0"/>
              <a:t>... responsável por </a:t>
            </a:r>
            <a:r>
              <a:rPr lang="pt-BR" sz="2200" b="1" i="1" dirty="0">
                <a:solidFill>
                  <a:srgbClr val="FF6600"/>
                </a:solidFill>
              </a:rPr>
              <a:t>absorver os impactos</a:t>
            </a:r>
            <a:r>
              <a:rPr lang="pt-BR" sz="2200" i="1" dirty="0"/>
              <a:t> gerados pelas irregularidades no pavimento, além de proporcionar maior </a:t>
            </a:r>
            <a:r>
              <a:rPr lang="pt-BR" sz="2200" b="1" i="1" dirty="0">
                <a:solidFill>
                  <a:srgbClr val="00B0F0"/>
                </a:solidFill>
              </a:rPr>
              <a:t>estabilidade</a:t>
            </a:r>
            <a:r>
              <a:rPr lang="pt-BR" sz="2200" i="1" dirty="0"/>
              <a:t> ao veículo, nas curvas.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SISTEMA DE SUSPENSÃO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1085773"/>
            <a:ext cx="2195736" cy="3571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Manutenção</a:t>
            </a:r>
          </a:p>
        </p:txBody>
      </p:sp>
      <p:pic>
        <p:nvPicPr>
          <p:cNvPr id="4" name="Imagem 3" descr="Manutenção Suspensã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857370"/>
            <a:ext cx="3714776" cy="2784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248316" y="1635646"/>
            <a:ext cx="4786346" cy="3105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1500"/>
              </a:spcAft>
            </a:pPr>
            <a:r>
              <a:rPr lang="pt-BR" sz="2000" i="1" dirty="0"/>
              <a:t>►Ficar atento a ruídos e movimentos  irregulares no veículo;</a:t>
            </a:r>
          </a:p>
          <a:p>
            <a:pPr>
              <a:lnSpc>
                <a:spcPts val="2000"/>
              </a:lnSpc>
              <a:spcAft>
                <a:spcPts val="1500"/>
              </a:spcAft>
            </a:pPr>
            <a:r>
              <a:rPr lang="pt-BR" sz="2000" i="1" dirty="0"/>
              <a:t>►Observar a eficácia e tempo de vida útil dos amortecedores (aprox. 40.000 km);</a:t>
            </a:r>
          </a:p>
          <a:p>
            <a:pPr>
              <a:lnSpc>
                <a:spcPts val="2000"/>
              </a:lnSpc>
              <a:spcAft>
                <a:spcPts val="1500"/>
              </a:spcAft>
            </a:pPr>
            <a:r>
              <a:rPr lang="pt-BR" sz="2000" i="1" dirty="0"/>
              <a:t>►Cuidar da lubrificação dos componentes;</a:t>
            </a:r>
          </a:p>
          <a:p>
            <a:pPr>
              <a:lnSpc>
                <a:spcPts val="2000"/>
              </a:lnSpc>
              <a:spcAft>
                <a:spcPts val="1500"/>
              </a:spcAft>
            </a:pPr>
            <a:r>
              <a:rPr lang="pt-BR" sz="2000" i="1" dirty="0"/>
              <a:t>►Revisar coifas, batentes e coxins;</a:t>
            </a:r>
          </a:p>
          <a:p>
            <a:pPr>
              <a:lnSpc>
                <a:spcPts val="2000"/>
              </a:lnSpc>
              <a:spcAft>
                <a:spcPts val="1500"/>
              </a:spcAft>
            </a:pPr>
            <a:r>
              <a:rPr lang="pt-BR" sz="2000" i="1" dirty="0"/>
              <a:t>►Verificar possíveis quebras nas molas;</a:t>
            </a:r>
          </a:p>
          <a:p>
            <a:pPr>
              <a:lnSpc>
                <a:spcPts val="2000"/>
              </a:lnSpc>
              <a:spcAft>
                <a:spcPts val="1500"/>
              </a:spcAft>
            </a:pPr>
            <a:r>
              <a:rPr lang="pt-BR" sz="2000" i="1" dirty="0"/>
              <a:t>►Observar desgaste dos pivôs.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SISTEMA DE SUSPENSÃO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SE - Instruto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 descr="Cubo de Ro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2911" y="2637880"/>
            <a:ext cx="1904700" cy="1928810"/>
          </a:xfrm>
          <a:prstGeom prst="rect">
            <a:avLst/>
          </a:prstGeom>
        </p:spPr>
      </p:pic>
      <p:pic>
        <p:nvPicPr>
          <p:cNvPr id="4" name="Imagem 3" descr="Pne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13705" y="915566"/>
            <a:ext cx="1856565" cy="2381247"/>
          </a:xfrm>
          <a:prstGeom prst="rect">
            <a:avLst/>
          </a:prstGeom>
        </p:spPr>
      </p:pic>
      <p:pic>
        <p:nvPicPr>
          <p:cNvPr id="5" name="Imagem 4" descr="Rod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1597101"/>
            <a:ext cx="2079474" cy="2386010"/>
          </a:xfrm>
          <a:prstGeom prst="rect">
            <a:avLst/>
          </a:prstGeom>
        </p:spPr>
      </p:pic>
      <p:pic>
        <p:nvPicPr>
          <p:cNvPr id="6" name="Imagem 5" descr="Rolament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78929" y="3204443"/>
            <a:ext cx="1649437" cy="1557336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0" y="1131590"/>
            <a:ext cx="2339752" cy="35719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Componentes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RODAS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m 6" descr="Leitura Pne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977495"/>
            <a:ext cx="4129099" cy="3881902"/>
          </a:xfrm>
          <a:prstGeom prst="rect">
            <a:avLst/>
          </a:prstGeom>
        </p:spPr>
      </p:pic>
      <p:pic>
        <p:nvPicPr>
          <p:cNvPr id="9" name="Imagem 8" descr="Pneu Conceito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40" y="1779662"/>
            <a:ext cx="3772050" cy="250033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0" y="1127385"/>
            <a:ext cx="1979712" cy="35719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Conceitos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RODAS</a:t>
            </a:r>
          </a:p>
        </p:txBody>
      </p:sp>
    </p:spTree>
    <p:extLst>
      <p:ext uri="{BB962C8B-B14F-4D97-AF65-F5344CB8AC3E}">
        <p14:creationId xmlns:p14="http://schemas.microsoft.com/office/powerpoint/2010/main" val="406721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 descr="Calibragem dos Pne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553345"/>
            <a:ext cx="3166219" cy="335755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0" y="1085773"/>
            <a:ext cx="3357554" cy="3571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Calibragem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4357686" y="4390328"/>
            <a:ext cx="4286280" cy="3960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Infração Grave – 5 pontos / R$ 195,23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1" name="Seta para a direita 10"/>
          <p:cNvSpPr/>
          <p:nvPr/>
        </p:nvSpPr>
        <p:spPr>
          <a:xfrm rot="5400000">
            <a:off x="6929454" y="3857634"/>
            <a:ext cx="357190" cy="35719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2" name="Imagem 11" descr="TW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6446" y="1500180"/>
            <a:ext cx="2533650" cy="2152650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5643570" y="1071552"/>
            <a:ext cx="3500430" cy="3571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Troca dos Pneus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RODAS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14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4" name="Imagem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5" t="1345" r="47164" b="79794"/>
          <a:stretch>
            <a:fillRect/>
          </a:stretch>
        </p:blipFill>
        <p:spPr>
          <a:xfrm>
            <a:off x="3100013" y="3434937"/>
            <a:ext cx="648000" cy="648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</p:spPr>
      </p:pic>
      <p:pic>
        <p:nvPicPr>
          <p:cNvPr id="63" name="Imagem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" t="1454" r="89035" b="79684"/>
          <a:stretch>
            <a:fillRect/>
          </a:stretch>
        </p:blipFill>
        <p:spPr>
          <a:xfrm>
            <a:off x="220606" y="4237802"/>
            <a:ext cx="648000" cy="648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</p:spPr>
      </p:pic>
      <p:pic>
        <p:nvPicPr>
          <p:cNvPr id="62" name="Imagem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9" t="1454" r="400" b="79684"/>
          <a:stretch>
            <a:fillRect/>
          </a:stretch>
        </p:blipFill>
        <p:spPr>
          <a:xfrm>
            <a:off x="3095621" y="1073053"/>
            <a:ext cx="648000" cy="648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</p:spPr>
      </p:pic>
      <p:pic>
        <p:nvPicPr>
          <p:cNvPr id="61" name="Imagem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8" t="20937" r="47171" b="60201"/>
          <a:stretch>
            <a:fillRect/>
          </a:stretch>
        </p:blipFill>
        <p:spPr>
          <a:xfrm>
            <a:off x="213049" y="2630572"/>
            <a:ext cx="648000" cy="648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</p:spPr>
      </p:pic>
      <p:pic>
        <p:nvPicPr>
          <p:cNvPr id="60" name="Imagem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9" t="21031" r="400" b="60107"/>
          <a:stretch>
            <a:fillRect/>
          </a:stretch>
        </p:blipFill>
        <p:spPr>
          <a:xfrm>
            <a:off x="213049" y="1877374"/>
            <a:ext cx="648000" cy="648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</p:spPr>
      </p:pic>
      <p:pic>
        <p:nvPicPr>
          <p:cNvPr id="59" name="Imagem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" t="21297" r="89021" b="59841"/>
          <a:stretch>
            <a:fillRect/>
          </a:stretch>
        </p:blipFill>
        <p:spPr>
          <a:xfrm>
            <a:off x="214412" y="1077568"/>
            <a:ext cx="648000" cy="648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</p:spPr>
      </p:pic>
      <p:pic>
        <p:nvPicPr>
          <p:cNvPr id="58" name="Imagem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5" t="40749" r="47164" b="40389"/>
          <a:stretch>
            <a:fillRect/>
          </a:stretch>
        </p:blipFill>
        <p:spPr>
          <a:xfrm>
            <a:off x="3104128" y="4230682"/>
            <a:ext cx="648000" cy="648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</p:spPr>
      </p:pic>
      <p:pic>
        <p:nvPicPr>
          <p:cNvPr id="57" name="Imagem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9" t="40814" r="400" b="40324"/>
          <a:stretch>
            <a:fillRect/>
          </a:stretch>
        </p:blipFill>
        <p:spPr>
          <a:xfrm>
            <a:off x="3095621" y="1850497"/>
            <a:ext cx="648000" cy="648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</p:spPr>
      </p:pic>
      <p:pic>
        <p:nvPicPr>
          <p:cNvPr id="56" name="Imagem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" t="40943" r="89035" b="40195"/>
          <a:stretch>
            <a:fillRect/>
          </a:stretch>
        </p:blipFill>
        <p:spPr>
          <a:xfrm>
            <a:off x="6337845" y="994861"/>
            <a:ext cx="648000" cy="648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</p:spPr>
      </p:pic>
      <p:pic>
        <p:nvPicPr>
          <p:cNvPr id="55" name="Imagem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8" t="60320" r="47171" b="20819"/>
          <a:stretch>
            <a:fillRect/>
          </a:stretch>
        </p:blipFill>
        <p:spPr>
          <a:xfrm>
            <a:off x="3099763" y="2633689"/>
            <a:ext cx="648000" cy="648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</p:spPr>
      </p:pic>
      <p:pic>
        <p:nvPicPr>
          <p:cNvPr id="54" name="Imagem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9" t="60564" r="400" b="20574"/>
          <a:stretch>
            <a:fillRect/>
          </a:stretch>
        </p:blipFill>
        <p:spPr>
          <a:xfrm>
            <a:off x="6355600" y="2636187"/>
            <a:ext cx="648000" cy="648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</p:spPr>
      </p:pic>
      <p:pic>
        <p:nvPicPr>
          <p:cNvPr id="53" name="Imagem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" t="60726" r="89042" b="20413"/>
          <a:stretch>
            <a:fillRect/>
          </a:stretch>
        </p:blipFill>
        <p:spPr>
          <a:xfrm>
            <a:off x="220606" y="3420732"/>
            <a:ext cx="648000" cy="648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</p:spPr>
      </p:pic>
      <p:pic>
        <p:nvPicPr>
          <p:cNvPr id="52" name="Imagem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4" t="80054" r="47255" b="1084"/>
          <a:stretch>
            <a:fillRect/>
          </a:stretch>
        </p:blipFill>
        <p:spPr>
          <a:xfrm>
            <a:off x="6383056" y="3453893"/>
            <a:ext cx="648000" cy="648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</p:spPr>
      </p:pic>
      <p:pic>
        <p:nvPicPr>
          <p:cNvPr id="51" name="Imagem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t="80312" r="89152" b="826"/>
          <a:stretch>
            <a:fillRect/>
          </a:stretch>
        </p:blipFill>
        <p:spPr>
          <a:xfrm>
            <a:off x="6336676" y="1815447"/>
            <a:ext cx="648000" cy="648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</p:spPr>
      </p:pic>
      <p:sp>
        <p:nvSpPr>
          <p:cNvPr id="23" name="Espaço Reservado para Conteúdo 15"/>
          <p:cNvSpPr txBox="1">
            <a:spLocks/>
          </p:cNvSpPr>
          <p:nvPr/>
        </p:nvSpPr>
        <p:spPr>
          <a:xfrm>
            <a:off x="3714510" y="1968775"/>
            <a:ext cx="2101751" cy="396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R="0" lvl="0" indent="0" fontAlgn="auto">
              <a:lnSpc>
                <a:spcPts val="1700"/>
              </a:lnSpc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Ar Condicionado</a:t>
            </a:r>
          </a:p>
        </p:txBody>
      </p:sp>
      <p:sp>
        <p:nvSpPr>
          <p:cNvPr id="24" name="Espaço Reservado para Conteúdo 15"/>
          <p:cNvSpPr txBox="1">
            <a:spLocks/>
          </p:cNvSpPr>
          <p:nvPr/>
        </p:nvSpPr>
        <p:spPr>
          <a:xfrm>
            <a:off x="6963856" y="2778724"/>
            <a:ext cx="2101751" cy="396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>
              <a:lnSpc>
                <a:spcPts val="1700"/>
              </a:lnSpc>
              <a:buClr>
                <a:schemeClr val="accent1"/>
              </a:buClr>
              <a:buSzPct val="70000"/>
              <a:defRPr/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Freio</a:t>
            </a:r>
          </a:p>
        </p:txBody>
      </p:sp>
      <p:sp>
        <p:nvSpPr>
          <p:cNvPr id="25" name="Espaço Reservado para Conteúdo 15"/>
          <p:cNvSpPr txBox="1">
            <a:spLocks/>
          </p:cNvSpPr>
          <p:nvPr/>
        </p:nvSpPr>
        <p:spPr>
          <a:xfrm>
            <a:off x="831938" y="2007520"/>
            <a:ext cx="2101751" cy="396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>
              <a:lnSpc>
                <a:spcPts val="1700"/>
              </a:lnSpc>
              <a:buClr>
                <a:schemeClr val="accent1"/>
              </a:buClr>
              <a:buSzPct val="70000"/>
              <a:defRPr/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Farol Baixo</a:t>
            </a:r>
          </a:p>
        </p:txBody>
      </p:sp>
      <p:sp>
        <p:nvSpPr>
          <p:cNvPr id="26" name="Espaço Reservado para Conteúdo 15"/>
          <p:cNvSpPr txBox="1">
            <a:spLocks/>
          </p:cNvSpPr>
          <p:nvPr/>
        </p:nvSpPr>
        <p:spPr>
          <a:xfrm>
            <a:off x="3714510" y="1193590"/>
            <a:ext cx="2101751" cy="396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R="0" lvl="0" indent="0" fontAlgn="auto">
              <a:lnSpc>
                <a:spcPts val="1700"/>
              </a:lnSpc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Injeção Eletrônica</a:t>
            </a:r>
          </a:p>
        </p:txBody>
      </p:sp>
      <p:sp>
        <p:nvSpPr>
          <p:cNvPr id="27" name="Espaço Reservado para Conteúdo 15"/>
          <p:cNvSpPr txBox="1">
            <a:spLocks/>
          </p:cNvSpPr>
          <p:nvPr/>
        </p:nvSpPr>
        <p:spPr>
          <a:xfrm>
            <a:off x="7003600" y="3607141"/>
            <a:ext cx="2143140" cy="396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>
              <a:lnSpc>
                <a:spcPts val="1700"/>
              </a:lnSpc>
              <a:buClr>
                <a:schemeClr val="accent1"/>
              </a:buClr>
              <a:buSzPct val="70000"/>
              <a:defRPr/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Freio ABS</a:t>
            </a:r>
          </a:p>
        </p:txBody>
      </p:sp>
      <p:sp>
        <p:nvSpPr>
          <p:cNvPr id="28" name="Espaço Reservado para Conteúdo 15"/>
          <p:cNvSpPr txBox="1">
            <a:spLocks/>
          </p:cNvSpPr>
          <p:nvPr/>
        </p:nvSpPr>
        <p:spPr>
          <a:xfrm>
            <a:off x="3714510" y="2765072"/>
            <a:ext cx="2143140" cy="396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R="0" lvl="0" indent="0" fontAlgn="auto">
              <a:lnSpc>
                <a:spcPts val="1700"/>
              </a:lnSpc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Bag</a:t>
            </a:r>
          </a:p>
        </p:txBody>
      </p:sp>
      <p:sp>
        <p:nvSpPr>
          <p:cNvPr id="29" name="Espaço Reservado para Conteúdo 15"/>
          <p:cNvSpPr txBox="1">
            <a:spLocks/>
          </p:cNvSpPr>
          <p:nvPr/>
        </p:nvSpPr>
        <p:spPr>
          <a:xfrm>
            <a:off x="3729027" y="4344558"/>
            <a:ext cx="2286016" cy="396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>
              <a:lnSpc>
                <a:spcPts val="1700"/>
              </a:lnSpc>
              <a:buClr>
                <a:schemeClr val="accent1"/>
              </a:buClr>
              <a:buSzPct val="70000"/>
              <a:defRPr/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Termômetro</a:t>
            </a:r>
          </a:p>
        </p:txBody>
      </p:sp>
      <p:sp>
        <p:nvSpPr>
          <p:cNvPr id="30" name="Espaço Reservado para Conteúdo 15"/>
          <p:cNvSpPr txBox="1">
            <a:spLocks/>
          </p:cNvSpPr>
          <p:nvPr/>
        </p:nvSpPr>
        <p:spPr>
          <a:xfrm>
            <a:off x="827796" y="2765072"/>
            <a:ext cx="2143140" cy="396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R="0" lvl="0" indent="0" fontAlgn="auto">
              <a:lnSpc>
                <a:spcPts val="1700"/>
              </a:lnSpc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Luzes (Faroletes)</a:t>
            </a:r>
          </a:p>
        </p:txBody>
      </p:sp>
      <p:sp>
        <p:nvSpPr>
          <p:cNvPr id="31" name="Espaço Reservado para Conteúdo 15"/>
          <p:cNvSpPr txBox="1">
            <a:spLocks/>
          </p:cNvSpPr>
          <p:nvPr/>
        </p:nvSpPr>
        <p:spPr>
          <a:xfrm>
            <a:off x="3714279" y="3563408"/>
            <a:ext cx="2143140" cy="396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>
              <a:lnSpc>
                <a:spcPts val="1700"/>
              </a:lnSpc>
              <a:buClr>
                <a:schemeClr val="accent1"/>
              </a:buClr>
              <a:buSzPct val="70000"/>
              <a:defRPr/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Manômetro</a:t>
            </a:r>
          </a:p>
        </p:txBody>
      </p:sp>
      <p:sp>
        <p:nvSpPr>
          <p:cNvPr id="33" name="Espaço Reservado para Conteúdo 15"/>
          <p:cNvSpPr txBox="1">
            <a:spLocks/>
          </p:cNvSpPr>
          <p:nvPr/>
        </p:nvSpPr>
        <p:spPr>
          <a:xfrm>
            <a:off x="832226" y="4382081"/>
            <a:ext cx="2008759" cy="396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Combustível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4" name="Espaço Reservado para Conteúdo 15"/>
          <p:cNvSpPr txBox="1">
            <a:spLocks/>
          </p:cNvSpPr>
          <p:nvPr/>
        </p:nvSpPr>
        <p:spPr>
          <a:xfrm>
            <a:off x="825094" y="1250201"/>
            <a:ext cx="2008759" cy="396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>
              <a:lnSpc>
                <a:spcPts val="1700"/>
              </a:lnSpc>
              <a:buClr>
                <a:schemeClr val="accent1"/>
              </a:buClr>
              <a:buSzPct val="70000"/>
              <a:defRPr/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Farol Alto</a:t>
            </a:r>
          </a:p>
        </p:txBody>
      </p:sp>
      <p:sp>
        <p:nvSpPr>
          <p:cNvPr id="35" name="Espaço Reservado para Conteúdo 15"/>
          <p:cNvSpPr txBox="1">
            <a:spLocks/>
          </p:cNvSpPr>
          <p:nvPr/>
        </p:nvSpPr>
        <p:spPr>
          <a:xfrm>
            <a:off x="6963856" y="1150240"/>
            <a:ext cx="2008759" cy="396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R="0" lvl="0" indent="0" fontAlgn="auto">
              <a:lnSpc>
                <a:spcPts val="1700"/>
              </a:lnSpc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Amperímetro</a:t>
            </a:r>
          </a:p>
        </p:txBody>
      </p:sp>
      <p:sp>
        <p:nvSpPr>
          <p:cNvPr id="36" name="Espaço Reservado para Conteúdo 15"/>
          <p:cNvSpPr txBox="1">
            <a:spLocks/>
          </p:cNvSpPr>
          <p:nvPr/>
        </p:nvSpPr>
        <p:spPr>
          <a:xfrm>
            <a:off x="847104" y="3567235"/>
            <a:ext cx="2008759" cy="396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>
              <a:lnSpc>
                <a:spcPts val="1700"/>
              </a:lnSpc>
              <a:buClr>
                <a:schemeClr val="accent1"/>
              </a:buClr>
              <a:buSzPct val="70000"/>
              <a:defRPr/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Direção (Seta)</a:t>
            </a:r>
          </a:p>
        </p:txBody>
      </p:sp>
      <p:sp>
        <p:nvSpPr>
          <p:cNvPr id="37" name="Espaço Reservado para Conteúdo 15"/>
          <p:cNvSpPr txBox="1">
            <a:spLocks/>
          </p:cNvSpPr>
          <p:nvPr/>
        </p:nvSpPr>
        <p:spPr>
          <a:xfrm>
            <a:off x="6963856" y="2000118"/>
            <a:ext cx="2008759" cy="396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R="0" lvl="0" indent="0" fontAlgn="auto">
              <a:lnSpc>
                <a:spcPts val="1700"/>
              </a:lnSpc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Alerta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INDICADORES DO PAINEL</a:t>
            </a:r>
          </a:p>
        </p:txBody>
      </p:sp>
    </p:spTree>
    <p:extLst>
      <p:ext uri="{BB962C8B-B14F-4D97-AF65-F5344CB8AC3E}">
        <p14:creationId xmlns:p14="http://schemas.microsoft.com/office/powerpoint/2010/main" val="226776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Imagem 13" descr="Rodízio-de-pneus.jpg"/>
          <p:cNvPicPr>
            <a:picLocks noChangeAspect="1"/>
          </p:cNvPicPr>
          <p:nvPr/>
        </p:nvPicPr>
        <p:blipFill>
          <a:blip r:embed="rId3"/>
          <a:srcRect l="51633" t="1615" r="3568" b="1615"/>
          <a:stretch>
            <a:fillRect/>
          </a:stretch>
        </p:blipFill>
        <p:spPr>
          <a:xfrm>
            <a:off x="5508104" y="1517529"/>
            <a:ext cx="1962030" cy="3338614"/>
          </a:xfrm>
          <a:custGeom>
            <a:avLst/>
            <a:gdLst>
              <a:gd name="connsiteX0" fmla="*/ 0 w 2016224"/>
              <a:gd name="connsiteY0" fmla="*/ 0 h 3429722"/>
              <a:gd name="connsiteX1" fmla="*/ 2016224 w 2016224"/>
              <a:gd name="connsiteY1" fmla="*/ 0 h 3429722"/>
              <a:gd name="connsiteX2" fmla="*/ 2016224 w 2016224"/>
              <a:gd name="connsiteY2" fmla="*/ 3429722 h 3429722"/>
              <a:gd name="connsiteX3" fmla="*/ 0 w 2016224"/>
              <a:gd name="connsiteY3" fmla="*/ 3429722 h 3429722"/>
              <a:gd name="connsiteX4" fmla="*/ 0 w 2016224"/>
              <a:gd name="connsiteY4" fmla="*/ 0 h 342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224" h="3429722">
                <a:moveTo>
                  <a:pt x="0" y="0"/>
                </a:moveTo>
                <a:lnTo>
                  <a:pt x="2016224" y="0"/>
                </a:lnTo>
                <a:lnTo>
                  <a:pt x="2016224" y="3429722"/>
                </a:lnTo>
                <a:lnTo>
                  <a:pt x="0" y="342972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Imagem 12" descr="Rodízio-de-pneus.jpg"/>
          <p:cNvPicPr>
            <a:picLocks noChangeAspect="1"/>
          </p:cNvPicPr>
          <p:nvPr/>
        </p:nvPicPr>
        <p:blipFill>
          <a:blip r:embed="rId3"/>
          <a:srcRect l="3212" t="2113" r="51989" b="1117"/>
          <a:stretch>
            <a:fillRect/>
          </a:stretch>
        </p:blipFill>
        <p:spPr>
          <a:xfrm>
            <a:off x="2051720" y="1550749"/>
            <a:ext cx="1962030" cy="3357549"/>
          </a:xfrm>
          <a:custGeom>
            <a:avLst/>
            <a:gdLst>
              <a:gd name="connsiteX0" fmla="*/ 0 w 2016224"/>
              <a:gd name="connsiteY0" fmla="*/ 0 h 3429722"/>
              <a:gd name="connsiteX1" fmla="*/ 2016224 w 2016224"/>
              <a:gd name="connsiteY1" fmla="*/ 0 h 3429722"/>
              <a:gd name="connsiteX2" fmla="*/ 2016224 w 2016224"/>
              <a:gd name="connsiteY2" fmla="*/ 3429722 h 3429722"/>
              <a:gd name="connsiteX3" fmla="*/ 0 w 2016224"/>
              <a:gd name="connsiteY3" fmla="*/ 3429722 h 3429722"/>
              <a:gd name="connsiteX4" fmla="*/ 0 w 2016224"/>
              <a:gd name="connsiteY4" fmla="*/ 0 h 342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224" h="3429722">
                <a:moveTo>
                  <a:pt x="0" y="0"/>
                </a:moveTo>
                <a:lnTo>
                  <a:pt x="2016224" y="0"/>
                </a:lnTo>
                <a:lnTo>
                  <a:pt x="2016224" y="3429722"/>
                </a:lnTo>
                <a:lnTo>
                  <a:pt x="0" y="342972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RODAS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-3854" y="1111307"/>
            <a:ext cx="2997112" cy="3571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RODÍZIO DAS RODAS</a:t>
            </a:r>
          </a:p>
        </p:txBody>
      </p:sp>
    </p:spTree>
    <p:extLst>
      <p:ext uri="{BB962C8B-B14F-4D97-AF65-F5344CB8AC3E}">
        <p14:creationId xmlns:p14="http://schemas.microsoft.com/office/powerpoint/2010/main" val="119146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BASE - Instruto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Imagem 11" descr="Cambagem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698" y="2954140"/>
            <a:ext cx="2928958" cy="1921866"/>
          </a:xfrm>
          <a:prstGeom prst="rect">
            <a:avLst/>
          </a:prstGeom>
        </p:spPr>
      </p:pic>
      <p:pic>
        <p:nvPicPr>
          <p:cNvPr id="13" name="Imagem 12" descr="Caster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788110"/>
            <a:ext cx="2928958" cy="1921866"/>
          </a:xfrm>
          <a:prstGeom prst="rect">
            <a:avLst/>
          </a:prstGeom>
        </p:spPr>
      </p:pic>
      <p:pic>
        <p:nvPicPr>
          <p:cNvPr id="14" name="Imagem 13" descr="Convergência 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809" y="2954140"/>
            <a:ext cx="2928958" cy="1921866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0" y="1085773"/>
            <a:ext cx="2061320" cy="3571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Manutenção</a:t>
            </a:r>
          </a:p>
        </p:txBody>
      </p:sp>
      <p:pic>
        <p:nvPicPr>
          <p:cNvPr id="24" name="Imagem 23" descr="Pneus calibragem 2.jpg"/>
          <p:cNvPicPr>
            <a:picLocks noChangeAspect="1"/>
          </p:cNvPicPr>
          <p:nvPr/>
        </p:nvPicPr>
        <p:blipFill>
          <a:blip r:embed="rId6" cstate="print"/>
          <a:srcRect l="53819" t="3655" r="7557" b="10826"/>
          <a:stretch>
            <a:fillRect/>
          </a:stretch>
        </p:blipFill>
        <p:spPr>
          <a:xfrm>
            <a:off x="240248" y="3182972"/>
            <a:ext cx="993319" cy="1571335"/>
          </a:xfrm>
          <a:custGeom>
            <a:avLst/>
            <a:gdLst>
              <a:gd name="connsiteX0" fmla="*/ 0 w 993319"/>
              <a:gd name="connsiteY0" fmla="*/ 0 h 1571335"/>
              <a:gd name="connsiteX1" fmla="*/ 993319 w 993319"/>
              <a:gd name="connsiteY1" fmla="*/ 0 h 1571335"/>
              <a:gd name="connsiteX2" fmla="*/ 993319 w 993319"/>
              <a:gd name="connsiteY2" fmla="*/ 1571335 h 1571335"/>
              <a:gd name="connsiteX3" fmla="*/ 0 w 993319"/>
              <a:gd name="connsiteY3" fmla="*/ 1571335 h 1571335"/>
              <a:gd name="connsiteX4" fmla="*/ 0 w 993319"/>
              <a:gd name="connsiteY4" fmla="*/ 0 h 157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319" h="1571335">
                <a:moveTo>
                  <a:pt x="0" y="0"/>
                </a:moveTo>
                <a:lnTo>
                  <a:pt x="993319" y="0"/>
                </a:lnTo>
                <a:lnTo>
                  <a:pt x="993319" y="1571335"/>
                </a:lnTo>
                <a:lnTo>
                  <a:pt x="0" y="157133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Imagem 22" descr="Pneus calibragem 2.jpg"/>
          <p:cNvPicPr>
            <a:picLocks noChangeAspect="1"/>
          </p:cNvPicPr>
          <p:nvPr/>
        </p:nvPicPr>
        <p:blipFill>
          <a:blip r:embed="rId6" cstate="print"/>
          <a:srcRect l="1654" t="3655" r="59722" b="2289"/>
          <a:stretch>
            <a:fillRect/>
          </a:stretch>
        </p:blipFill>
        <p:spPr>
          <a:xfrm>
            <a:off x="7971169" y="3147814"/>
            <a:ext cx="993319" cy="1728192"/>
          </a:xfrm>
          <a:custGeom>
            <a:avLst/>
            <a:gdLst>
              <a:gd name="connsiteX0" fmla="*/ 0 w 993319"/>
              <a:gd name="connsiteY0" fmla="*/ 0 h 1728192"/>
              <a:gd name="connsiteX1" fmla="*/ 993319 w 993319"/>
              <a:gd name="connsiteY1" fmla="*/ 0 h 1728192"/>
              <a:gd name="connsiteX2" fmla="*/ 993319 w 993319"/>
              <a:gd name="connsiteY2" fmla="*/ 1728192 h 1728192"/>
              <a:gd name="connsiteX3" fmla="*/ 0 w 993319"/>
              <a:gd name="connsiteY3" fmla="*/ 1728192 h 1728192"/>
              <a:gd name="connsiteX4" fmla="*/ 0 w 993319"/>
              <a:gd name="connsiteY4" fmla="*/ 0 h 172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319" h="1728192">
                <a:moveTo>
                  <a:pt x="0" y="0"/>
                </a:moveTo>
                <a:lnTo>
                  <a:pt x="993319" y="0"/>
                </a:lnTo>
                <a:lnTo>
                  <a:pt x="993319" y="1728192"/>
                </a:lnTo>
                <a:lnTo>
                  <a:pt x="0" y="17281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" name="Imagem 17" descr="Alinhamento das roda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44" y="1500180"/>
            <a:ext cx="1918476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Seta para a direita 18"/>
          <p:cNvSpPr/>
          <p:nvPr/>
        </p:nvSpPr>
        <p:spPr>
          <a:xfrm>
            <a:off x="7581516" y="3772631"/>
            <a:ext cx="357190" cy="441738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2143108" y="1571618"/>
            <a:ext cx="3364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/>
              <a:t>ALINHAMENTO</a:t>
            </a:r>
            <a:r>
              <a:rPr lang="pt-BR" i="1" dirty="0"/>
              <a:t> – consiste em </a:t>
            </a:r>
            <a:r>
              <a:rPr lang="pt-BR" b="1" i="1" dirty="0">
                <a:solidFill>
                  <a:srgbClr val="FF6600"/>
                </a:solidFill>
              </a:rPr>
              <a:t>ajustar os ângulos das rodas</a:t>
            </a:r>
            <a:r>
              <a:rPr lang="pt-BR" i="1" dirty="0"/>
              <a:t>, mantendo-as perpendiculares ao solo e </a:t>
            </a:r>
            <a:r>
              <a:rPr lang="pt-BR" b="1" i="1" dirty="0">
                <a:solidFill>
                  <a:srgbClr val="00B0F0"/>
                </a:solidFill>
              </a:rPr>
              <a:t>paralelas entre si</a:t>
            </a:r>
            <a:r>
              <a:rPr lang="pt-BR" i="1" dirty="0"/>
              <a:t>. 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RODAS</a:t>
            </a:r>
          </a:p>
        </p:txBody>
      </p:sp>
      <p:sp>
        <p:nvSpPr>
          <p:cNvPr id="25" name="Seta para a direita 24"/>
          <p:cNvSpPr/>
          <p:nvPr/>
        </p:nvSpPr>
        <p:spPr>
          <a:xfrm rot="10800000">
            <a:off x="1266198" y="3747770"/>
            <a:ext cx="357190" cy="441738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25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Imagem 10" descr="Balanceamen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2254481"/>
            <a:ext cx="1928826" cy="2606671"/>
          </a:xfrm>
          <a:prstGeom prst="rect">
            <a:avLst/>
          </a:prstGeom>
        </p:spPr>
      </p:pic>
      <p:sp>
        <p:nvSpPr>
          <p:cNvPr id="22" name="Retângulo 21"/>
          <p:cNvSpPr/>
          <p:nvPr/>
        </p:nvSpPr>
        <p:spPr>
          <a:xfrm>
            <a:off x="0" y="1085773"/>
            <a:ext cx="2699792" cy="3571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Balanceamento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401460" y="1497917"/>
            <a:ext cx="3491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/>
              <a:t>... é a </a:t>
            </a:r>
            <a:r>
              <a:rPr lang="pt-BR" sz="2200" b="1" i="1" dirty="0">
                <a:solidFill>
                  <a:srgbClr val="FF6600"/>
                </a:solidFill>
              </a:rPr>
              <a:t>distribuição</a:t>
            </a:r>
            <a:r>
              <a:rPr lang="pt-BR" sz="2200" i="1" dirty="0"/>
              <a:t> uniforme da </a:t>
            </a:r>
            <a:r>
              <a:rPr lang="pt-BR" sz="2200" b="1" i="1" dirty="0"/>
              <a:t>massa do pneu</a:t>
            </a:r>
            <a:r>
              <a:rPr lang="pt-BR" sz="2200" i="1" dirty="0"/>
              <a:t>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RODAS</a:t>
            </a:r>
          </a:p>
        </p:txBody>
      </p:sp>
      <p:sp>
        <p:nvSpPr>
          <p:cNvPr id="3" name="Retângulo de cantos arredondados 2"/>
          <p:cNvSpPr/>
          <p:nvPr/>
        </p:nvSpPr>
        <p:spPr>
          <a:xfrm>
            <a:off x="4159397" y="1414585"/>
            <a:ext cx="4608512" cy="936104"/>
          </a:xfrm>
          <a:prstGeom prst="roundRect">
            <a:avLst>
              <a:gd name="adj" fmla="val 429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i="1" dirty="0">
                <a:solidFill>
                  <a:schemeClr val="tx1"/>
                </a:solidFill>
              </a:rPr>
              <a:t>A </a:t>
            </a:r>
            <a:r>
              <a:rPr lang="pt-BR" sz="2200" b="1" i="1" dirty="0">
                <a:solidFill>
                  <a:schemeClr val="tx1"/>
                </a:solidFill>
              </a:rPr>
              <a:t>falta de balanceamento</a:t>
            </a:r>
            <a:r>
              <a:rPr lang="pt-BR" sz="2200" i="1" dirty="0">
                <a:solidFill>
                  <a:schemeClr val="tx1"/>
                </a:solidFill>
              </a:rPr>
              <a:t> provoca TREPIDAÇÃO no volante do veículo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9"/>
          <a:stretch/>
        </p:blipFill>
        <p:spPr>
          <a:xfrm>
            <a:off x="5361093" y="2474655"/>
            <a:ext cx="3384376" cy="2166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eta dobrada 4"/>
          <p:cNvSpPr/>
          <p:nvPr/>
        </p:nvSpPr>
        <p:spPr>
          <a:xfrm rot="10800000" flipH="1">
            <a:off x="4355976" y="2474655"/>
            <a:ext cx="864096" cy="86409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m 3" descr="lanternage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571618"/>
            <a:ext cx="2000264" cy="1565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 descr="lavagem-de-carr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454" y="3357568"/>
            <a:ext cx="2000264" cy="1565207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715008" y="1071552"/>
            <a:ext cx="3428992" cy="3571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Manutenção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FUNILARIA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C7034D7-2883-AF54-483B-6A13AFAD3EDC}"/>
              </a:ext>
            </a:extLst>
          </p:cNvPr>
          <p:cNvSpPr txBox="1"/>
          <p:nvPr/>
        </p:nvSpPr>
        <p:spPr>
          <a:xfrm>
            <a:off x="224424" y="1074799"/>
            <a:ext cx="3288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Carroceria </a:t>
            </a:r>
            <a:r>
              <a:rPr lang="pt-BR" sz="2000" b="1" dirty="0"/>
              <a:t>semibloco</a:t>
            </a:r>
          </a:p>
          <a:p>
            <a:r>
              <a:rPr lang="pt-BR" sz="2000" dirty="0"/>
              <a:t>com elementos desmontáveis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07013DEE-F20C-6D57-30DB-1499947B1A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566" y="1726115"/>
            <a:ext cx="4960672" cy="329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4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ESTRUTURA DO VEÍCULO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1043608" y="1219893"/>
            <a:ext cx="2846097" cy="1900080"/>
            <a:chOff x="485224" y="1693986"/>
            <a:chExt cx="3420595" cy="2389932"/>
          </a:xfrm>
        </p:grpSpPr>
        <p:grpSp>
          <p:nvGrpSpPr>
            <p:cNvPr id="8" name="Grupo 7"/>
            <p:cNvGrpSpPr/>
            <p:nvPr/>
          </p:nvGrpSpPr>
          <p:grpSpPr>
            <a:xfrm>
              <a:off x="485224" y="1693986"/>
              <a:ext cx="3420595" cy="2245916"/>
              <a:chOff x="140992" y="1405954"/>
              <a:chExt cx="3420595" cy="2245916"/>
            </a:xfrm>
          </p:grpSpPr>
          <p:pic>
            <p:nvPicPr>
              <p:cNvPr id="2" name="Imagem 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09" t="12787" r="3165" b="10829"/>
              <a:stretch/>
            </p:blipFill>
            <p:spPr>
              <a:xfrm>
                <a:off x="285007" y="1910010"/>
                <a:ext cx="3168353" cy="1741860"/>
              </a:xfrm>
              <a:prstGeom prst="rect">
                <a:avLst/>
              </a:prstGeom>
            </p:spPr>
          </p:pic>
          <p:sp>
            <p:nvSpPr>
              <p:cNvPr id="6" name="Retângulo 5"/>
              <p:cNvSpPr/>
              <p:nvPr/>
            </p:nvSpPr>
            <p:spPr>
              <a:xfrm>
                <a:off x="140992" y="1405954"/>
                <a:ext cx="3420595" cy="360000"/>
              </a:xfrm>
              <a:prstGeom prst="rect">
                <a:avLst/>
              </a:prstGeom>
              <a:solidFill>
                <a:srgbClr val="3768C4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000" b="1" dirty="0">
                    <a:solidFill>
                      <a:schemeClr val="bg1"/>
                    </a:solidFill>
                  </a:rPr>
                  <a:t>MONOBLOCO</a:t>
                </a:r>
              </a:p>
            </p:txBody>
          </p:sp>
        </p:grpSp>
        <p:sp>
          <p:nvSpPr>
            <p:cNvPr id="10" name="Retângulo 9"/>
            <p:cNvSpPr/>
            <p:nvPr/>
          </p:nvSpPr>
          <p:spPr>
            <a:xfrm>
              <a:off x="485224" y="1693986"/>
              <a:ext cx="3420595" cy="2389932"/>
            </a:xfrm>
            <a:prstGeom prst="rect">
              <a:avLst/>
            </a:prstGeom>
            <a:noFill/>
            <a:ln w="12700">
              <a:solidFill>
                <a:srgbClr val="3768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5076057" y="1219893"/>
            <a:ext cx="2808312" cy="1900080"/>
            <a:chOff x="4408341" y="2447016"/>
            <a:chExt cx="3420595" cy="2389932"/>
          </a:xfrm>
        </p:grpSpPr>
        <p:pic>
          <p:nvPicPr>
            <p:cNvPr id="3" name="Imagem 2" descr="Chassi.jpg"/>
            <p:cNvPicPr>
              <a:picLocks noChangeAspect="1"/>
            </p:cNvPicPr>
            <p:nvPr/>
          </p:nvPicPr>
          <p:blipFill rotWithShape="1">
            <a:blip r:embed="rId5"/>
            <a:srcRect t="19137"/>
            <a:stretch/>
          </p:blipFill>
          <p:spPr>
            <a:xfrm>
              <a:off x="4750487" y="2931790"/>
              <a:ext cx="2952328" cy="1720821"/>
            </a:xfrm>
            <a:prstGeom prst="rect">
              <a:avLst/>
            </a:prstGeom>
          </p:spPr>
        </p:pic>
        <p:sp>
          <p:nvSpPr>
            <p:cNvPr id="11" name="Retângulo 10"/>
            <p:cNvSpPr/>
            <p:nvPr/>
          </p:nvSpPr>
          <p:spPr>
            <a:xfrm>
              <a:off x="4408341" y="2447016"/>
              <a:ext cx="3420595" cy="360000"/>
            </a:xfrm>
            <a:prstGeom prst="rect">
              <a:avLst/>
            </a:prstGeom>
            <a:solidFill>
              <a:srgbClr val="3768C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CHASSI</a:t>
              </a:r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4408341" y="2447016"/>
              <a:ext cx="3420595" cy="2389932"/>
            </a:xfrm>
            <a:prstGeom prst="rect">
              <a:avLst/>
            </a:prstGeom>
            <a:noFill/>
            <a:ln w="12700">
              <a:solidFill>
                <a:srgbClr val="3768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3059832" y="3435846"/>
            <a:ext cx="2981318" cy="1405301"/>
            <a:chOff x="5100945" y="792741"/>
            <a:chExt cx="3420595" cy="1405301"/>
          </a:xfrm>
        </p:grpSpPr>
        <p:pic>
          <p:nvPicPr>
            <p:cNvPr id="5" name="Imagem 4" descr="Número chassi.jpg"/>
            <p:cNvPicPr>
              <a:picLocks noChangeAspect="1"/>
            </p:cNvPicPr>
            <p:nvPr/>
          </p:nvPicPr>
          <p:blipFill rotWithShape="1">
            <a:blip r:embed="rId6"/>
            <a:srcRect t="31307"/>
            <a:stretch/>
          </p:blipFill>
          <p:spPr>
            <a:xfrm>
              <a:off x="5418202" y="1263997"/>
              <a:ext cx="2786082" cy="789989"/>
            </a:xfrm>
            <a:prstGeom prst="rect">
              <a:avLst/>
            </a:prstGeom>
          </p:spPr>
        </p:pic>
        <p:sp>
          <p:nvSpPr>
            <p:cNvPr id="13" name="Retângulo 12"/>
            <p:cNvSpPr/>
            <p:nvPr/>
          </p:nvSpPr>
          <p:spPr>
            <a:xfrm>
              <a:off x="5100945" y="792741"/>
              <a:ext cx="3420595" cy="360000"/>
            </a:xfrm>
            <a:prstGeom prst="rect">
              <a:avLst/>
            </a:prstGeom>
            <a:solidFill>
              <a:srgbClr val="3768C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Nº DE IDENTIFICAÇÃO</a:t>
              </a:r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5100945" y="792741"/>
              <a:ext cx="3420595" cy="1405301"/>
            </a:xfrm>
            <a:prstGeom prst="rect">
              <a:avLst/>
            </a:prstGeom>
            <a:noFill/>
            <a:ln w="12700">
              <a:solidFill>
                <a:srgbClr val="3768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Seta para baixo 17"/>
          <p:cNvSpPr/>
          <p:nvPr/>
        </p:nvSpPr>
        <p:spPr>
          <a:xfrm rot="2114484">
            <a:off x="4952175" y="2882362"/>
            <a:ext cx="360040" cy="433725"/>
          </a:xfrm>
          <a:prstGeom prst="downArrow">
            <a:avLst/>
          </a:prstGeom>
          <a:solidFill>
            <a:srgbClr val="3768C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9" name="Seta para baixo 18"/>
          <p:cNvSpPr/>
          <p:nvPr/>
        </p:nvSpPr>
        <p:spPr>
          <a:xfrm rot="18841779">
            <a:off x="3718426" y="2910176"/>
            <a:ext cx="360040" cy="433725"/>
          </a:xfrm>
          <a:prstGeom prst="downArrow">
            <a:avLst/>
          </a:prstGeom>
          <a:solidFill>
            <a:srgbClr val="3768C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9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" r="46"/>
          <a:stretch/>
        </p:blipFill>
        <p:spPr>
          <a:xfrm>
            <a:off x="755576" y="2427734"/>
            <a:ext cx="7488832" cy="1944216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0" y="1085773"/>
            <a:ext cx="2411760" cy="3571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Manutenção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CHASSI / MONOBLOCO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01460" y="1497917"/>
            <a:ext cx="40985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/>
              <a:t>... </a:t>
            </a:r>
            <a:r>
              <a:rPr lang="pt-BR" sz="2200" b="1" i="1" dirty="0">
                <a:solidFill>
                  <a:srgbClr val="FF6600"/>
                </a:solidFill>
              </a:rPr>
              <a:t>revitalização</a:t>
            </a:r>
            <a:r>
              <a:rPr lang="pt-BR" sz="2200" i="1" dirty="0"/>
              <a:t> da </a:t>
            </a:r>
            <a:r>
              <a:rPr lang="pt-BR" sz="2200" b="1" i="1" dirty="0"/>
              <a:t>numeração do chassi</a:t>
            </a:r>
            <a:r>
              <a:rPr lang="pt-BR" sz="22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03751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A337C-422D-DCD3-E4B9-E8C6F0D31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 descr="BASE - Instrutor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5326301-6289-ACBC-6C2B-D662E98533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9F86CA1-7F85-E6BD-BECA-3CCE57CA5B71}"/>
              </a:ext>
            </a:extLst>
          </p:cNvPr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ESCAPAMENTO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7BB1801-438A-A0DE-A1D3-FD6E96819BF3}"/>
              </a:ext>
            </a:extLst>
          </p:cNvPr>
          <p:cNvSpPr txBox="1"/>
          <p:nvPr/>
        </p:nvSpPr>
        <p:spPr>
          <a:xfrm>
            <a:off x="215351" y="3796761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highlight>
                  <a:srgbClr val="00FF00"/>
                </a:highlight>
              </a:rPr>
              <a:t>Seus principais</a:t>
            </a:r>
            <a:br>
              <a:rPr lang="pt-BR" sz="2200" i="1" dirty="0">
                <a:highlight>
                  <a:srgbClr val="00FF00"/>
                </a:highlight>
              </a:rPr>
            </a:br>
            <a:r>
              <a:rPr lang="pt-BR" sz="2200" i="1" dirty="0">
                <a:highlight>
                  <a:srgbClr val="00FF00"/>
                </a:highlight>
              </a:rPr>
              <a:t>componentes são: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34784AF-FAE8-1234-EBD9-AB2B249DF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3848" y="2156741"/>
            <a:ext cx="5940152" cy="2787085"/>
          </a:xfrm>
          <a:prstGeom prst="rect">
            <a:avLst/>
          </a:prstGeom>
          <a:noFill/>
        </p:spPr>
      </p:pic>
      <p:pic>
        <p:nvPicPr>
          <p:cNvPr id="8" name="Imagem 7" descr="Uma imagem contendo mesa, relógio, caneca&#10;&#10;O conteúdo gerado por IA pode estar incorreto.">
            <a:extLst>
              <a:ext uri="{FF2B5EF4-FFF2-40B4-BE49-F238E27FC236}">
                <a16:creationId xmlns:a16="http://schemas.microsoft.com/office/drawing/2014/main" id="{E9F443CE-2C6F-C69A-0063-9F57458A6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37" y="3736072"/>
            <a:ext cx="1098830" cy="81956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AB512D7-5320-11F6-49E4-C7DFE04EBE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043" y="4133981"/>
            <a:ext cx="291403" cy="157843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83B91D7-703D-F52C-CB28-48290BDDB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63" y="4052557"/>
            <a:ext cx="467458" cy="273190"/>
          </a:xfrm>
          <a:prstGeom prst="rect">
            <a:avLst/>
          </a:prstGeom>
        </p:spPr>
      </p:pic>
      <p:pic>
        <p:nvPicPr>
          <p:cNvPr id="18" name="Imagem 17" descr="Uma imagem contendo escova&#10;&#10;O conteúdo gerado por IA pode estar incorreto.">
            <a:extLst>
              <a:ext uri="{FF2B5EF4-FFF2-40B4-BE49-F238E27FC236}">
                <a16:creationId xmlns:a16="http://schemas.microsoft.com/office/drawing/2014/main" id="{F31F510C-F6C8-CBF2-6247-F8B8B0D7EA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509" y="3872666"/>
            <a:ext cx="795286" cy="352111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04467B45-D162-F051-F8FE-4D48FBD6BF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055" y="3837116"/>
            <a:ext cx="855995" cy="20641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1063BB93-895C-A1B5-494F-72251477CA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02" y="3655865"/>
            <a:ext cx="783144" cy="352111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8D46606C-7BB0-E6B8-2612-E703D78332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9901" y="2413423"/>
            <a:ext cx="1115665" cy="1316850"/>
          </a:xfrm>
          <a:prstGeom prst="rect">
            <a:avLst/>
          </a:prstGeom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A0ACC5EE-C8C2-16A7-4149-97213346E2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71824" y="4145098"/>
            <a:ext cx="1329043" cy="798645"/>
          </a:xfrm>
          <a:prstGeom prst="rect">
            <a:avLst/>
          </a:prstGeom>
        </p:spPr>
      </p:pic>
      <p:pic>
        <p:nvPicPr>
          <p:cNvPr id="67" name="Imagem 66">
            <a:extLst>
              <a:ext uri="{FF2B5EF4-FFF2-40B4-BE49-F238E27FC236}">
                <a16:creationId xmlns:a16="http://schemas.microsoft.com/office/drawing/2014/main" id="{0122118E-8209-123E-D2BF-8FE568B550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20772" y="2591000"/>
            <a:ext cx="1115665" cy="1481456"/>
          </a:xfrm>
          <a:prstGeom prst="rect">
            <a:avLst/>
          </a:prstGeom>
        </p:spPr>
      </p:pic>
      <p:pic>
        <p:nvPicPr>
          <p:cNvPr id="70" name="Imagem 69">
            <a:extLst>
              <a:ext uri="{FF2B5EF4-FFF2-40B4-BE49-F238E27FC236}">
                <a16:creationId xmlns:a16="http://schemas.microsoft.com/office/drawing/2014/main" id="{A65809DD-26D8-2BD8-93FE-CC15A24655A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75963" y="3315241"/>
            <a:ext cx="871804" cy="816935"/>
          </a:xfrm>
          <a:prstGeom prst="rect">
            <a:avLst/>
          </a:prstGeom>
        </p:spPr>
      </p:pic>
      <p:pic>
        <p:nvPicPr>
          <p:cNvPr id="73" name="Imagem 72">
            <a:extLst>
              <a:ext uri="{FF2B5EF4-FFF2-40B4-BE49-F238E27FC236}">
                <a16:creationId xmlns:a16="http://schemas.microsoft.com/office/drawing/2014/main" id="{FB7919BD-D151-C272-F10A-DD392AA58C9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71428" y="3121425"/>
            <a:ext cx="1133954" cy="963251"/>
          </a:xfrm>
          <a:prstGeom prst="rect">
            <a:avLst/>
          </a:prstGeom>
        </p:spPr>
      </p:pic>
      <p:sp>
        <p:nvSpPr>
          <p:cNvPr id="79" name="CaixaDeTexto 78">
            <a:extLst>
              <a:ext uri="{FF2B5EF4-FFF2-40B4-BE49-F238E27FC236}">
                <a16:creationId xmlns:a16="http://schemas.microsoft.com/office/drawing/2014/main" id="{D7B5F40B-0D2E-F9AD-4958-BE0C9110D625}"/>
              </a:ext>
            </a:extLst>
          </p:cNvPr>
          <p:cNvSpPr txBox="1"/>
          <p:nvPr/>
        </p:nvSpPr>
        <p:spPr>
          <a:xfrm>
            <a:off x="202228" y="1205517"/>
            <a:ext cx="3974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highlight>
                  <a:srgbClr val="FFFF00"/>
                </a:highlight>
              </a:rPr>
              <a:t>Este sistema tem as </a:t>
            </a:r>
            <a:r>
              <a:rPr lang="pt-BR" sz="2200" b="1" i="1" dirty="0">
                <a:highlight>
                  <a:srgbClr val="FFFF00"/>
                </a:highlight>
              </a:rPr>
              <a:t>funções</a:t>
            </a:r>
            <a:r>
              <a:rPr lang="pt-BR" sz="2200" i="1" dirty="0">
                <a:highlight>
                  <a:srgbClr val="FFFF00"/>
                </a:highlight>
              </a:rPr>
              <a:t> de:</a:t>
            </a: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ECC2E0BB-6C70-AEAE-B810-55AE0BF61107}"/>
              </a:ext>
            </a:extLst>
          </p:cNvPr>
          <p:cNvSpPr txBox="1"/>
          <p:nvPr/>
        </p:nvSpPr>
        <p:spPr>
          <a:xfrm>
            <a:off x="187004" y="1679804"/>
            <a:ext cx="722969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  <a:spcAft>
                <a:spcPts val="1200"/>
              </a:spcAft>
            </a:pPr>
            <a:r>
              <a:rPr lang="pt-BR" sz="1500" i="1" dirty="0"/>
              <a:t>→</a:t>
            </a:r>
            <a:r>
              <a:rPr lang="pt-BR" sz="2200" i="1" dirty="0"/>
              <a:t> </a:t>
            </a:r>
            <a:r>
              <a:rPr lang="pt-BR" sz="2200" b="1" i="1" dirty="0"/>
              <a:t>expelir os gases</a:t>
            </a:r>
            <a:r>
              <a:rPr lang="pt-BR" sz="2200" i="1" dirty="0"/>
              <a:t> resultantes da queima de combustível</a:t>
            </a:r>
          </a:p>
          <a:p>
            <a:pPr>
              <a:lnSpc>
                <a:spcPts val="2600"/>
              </a:lnSpc>
              <a:spcAft>
                <a:spcPts val="1200"/>
              </a:spcAft>
            </a:pPr>
            <a:r>
              <a:rPr lang="pt-BR" sz="1500" i="1" dirty="0"/>
              <a:t>→</a:t>
            </a:r>
            <a:r>
              <a:rPr lang="pt-BR" sz="2200" i="1" dirty="0"/>
              <a:t> </a:t>
            </a:r>
            <a:r>
              <a:rPr lang="pt-BR" sz="2200" b="1" i="1" dirty="0"/>
              <a:t>reduzir a nocividade </a:t>
            </a:r>
            <a:r>
              <a:rPr lang="pt-BR" sz="2200" i="1" dirty="0"/>
              <a:t>dos gases </a:t>
            </a:r>
          </a:p>
          <a:p>
            <a:pPr>
              <a:lnSpc>
                <a:spcPts val="2600"/>
              </a:lnSpc>
              <a:spcAft>
                <a:spcPts val="1200"/>
              </a:spcAft>
            </a:pPr>
            <a:r>
              <a:rPr lang="pt-BR" sz="1500" i="1" dirty="0"/>
              <a:t>→</a:t>
            </a:r>
            <a:r>
              <a:rPr lang="pt-BR" sz="2200" i="1" dirty="0"/>
              <a:t> </a:t>
            </a:r>
            <a:r>
              <a:rPr lang="pt-BR" sz="2200" b="1" i="1" dirty="0"/>
              <a:t>abafar os ruídos</a:t>
            </a:r>
            <a:r>
              <a:rPr lang="pt-BR" sz="2200" i="1" dirty="0"/>
              <a:t> vindos do motor</a:t>
            </a:r>
          </a:p>
        </p:txBody>
      </p:sp>
      <p:pic>
        <p:nvPicPr>
          <p:cNvPr id="84" name="Imagem 83">
            <a:extLst>
              <a:ext uri="{FF2B5EF4-FFF2-40B4-BE49-F238E27FC236}">
                <a16:creationId xmlns:a16="http://schemas.microsoft.com/office/drawing/2014/main" id="{A498F2AD-C37D-F8EC-1B03-23A1A54597C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78280" y="2929548"/>
            <a:ext cx="1329043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6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0" y="1085773"/>
            <a:ext cx="2123728" cy="3571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Manutenção</a:t>
            </a:r>
          </a:p>
        </p:txBody>
      </p:sp>
      <p:pic>
        <p:nvPicPr>
          <p:cNvPr id="7" name="Imagem 6" descr="fumaç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6883" y="1512342"/>
            <a:ext cx="3515361" cy="219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 descr="barulh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60" y="792741"/>
            <a:ext cx="2683860" cy="2428892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3845814"/>
            <a:ext cx="4857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/>
              <a:t>Art. 230 – </a:t>
            </a:r>
            <a:r>
              <a:rPr lang="pt-BR" b="1" i="1" dirty="0"/>
              <a:t>Conduzir o veículo</a:t>
            </a:r>
            <a:r>
              <a:rPr lang="pt-BR" i="1" dirty="0"/>
              <a:t>:</a:t>
            </a:r>
          </a:p>
          <a:p>
            <a:r>
              <a:rPr lang="pt-BR" i="1" dirty="0"/>
              <a:t>XI - com </a:t>
            </a:r>
            <a:r>
              <a:rPr lang="pt-BR" b="1" i="1" dirty="0">
                <a:solidFill>
                  <a:srgbClr val="FF6600"/>
                </a:solidFill>
              </a:rPr>
              <a:t>descarga</a:t>
            </a:r>
            <a:r>
              <a:rPr lang="pt-BR" i="1" dirty="0"/>
              <a:t> </a:t>
            </a:r>
            <a:r>
              <a:rPr lang="pt-BR" b="1" i="1" dirty="0">
                <a:solidFill>
                  <a:srgbClr val="FF6600"/>
                </a:solidFill>
              </a:rPr>
              <a:t>livre</a:t>
            </a:r>
            <a:r>
              <a:rPr lang="pt-BR" i="1" dirty="0"/>
              <a:t> ou </a:t>
            </a:r>
            <a:r>
              <a:rPr lang="pt-BR" b="1" i="1" dirty="0">
                <a:solidFill>
                  <a:srgbClr val="00B0F0"/>
                </a:solidFill>
              </a:rPr>
              <a:t>silenciador</a:t>
            </a:r>
            <a:r>
              <a:rPr lang="pt-BR" i="1" dirty="0"/>
              <a:t> de motor de explosão defeituoso, </a:t>
            </a:r>
            <a:r>
              <a:rPr lang="pt-BR" b="1" i="1" dirty="0">
                <a:solidFill>
                  <a:srgbClr val="00B0F0"/>
                </a:solidFill>
              </a:rPr>
              <a:t>deficiente ou inoperante</a:t>
            </a:r>
            <a:r>
              <a:rPr lang="pt-BR" i="1" dirty="0"/>
              <a:t>;</a:t>
            </a:r>
          </a:p>
        </p:txBody>
      </p:sp>
      <p:sp>
        <p:nvSpPr>
          <p:cNvPr id="12" name="Seta para a direita 11"/>
          <p:cNvSpPr/>
          <p:nvPr/>
        </p:nvSpPr>
        <p:spPr>
          <a:xfrm>
            <a:off x="5308892" y="4137174"/>
            <a:ext cx="428628" cy="428628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5878211" y="3795886"/>
            <a:ext cx="2928958" cy="1000132"/>
          </a:xfrm>
          <a:prstGeom prst="roundRect">
            <a:avLst>
              <a:gd name="adj" fmla="val 5668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1"/>
                </a:solidFill>
              </a:rPr>
              <a:t>►Infração Grave – 5 pontos</a:t>
            </a:r>
          </a:p>
          <a:p>
            <a:r>
              <a:rPr lang="pt-BR" dirty="0">
                <a:solidFill>
                  <a:schemeClr val="tx1"/>
                </a:solidFill>
              </a:rPr>
              <a:t>►Multa de R$ 195,23</a:t>
            </a:r>
          </a:p>
          <a:p>
            <a:r>
              <a:rPr lang="pt-BR" dirty="0">
                <a:solidFill>
                  <a:schemeClr val="tx1"/>
                </a:solidFill>
              </a:rPr>
              <a:t>►Retenção do veículo 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ESCAPAMENTO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tângulo de cantos arredondados 8"/>
          <p:cNvSpPr/>
          <p:nvPr/>
        </p:nvSpPr>
        <p:spPr>
          <a:xfrm>
            <a:off x="4791122" y="2931790"/>
            <a:ext cx="4071966" cy="1639084"/>
          </a:xfrm>
          <a:prstGeom prst="roundRect">
            <a:avLst>
              <a:gd name="adj" fmla="val 28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500"/>
              </a:spcAft>
            </a:pPr>
            <a:r>
              <a:rPr lang="pt-BR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►Mau funcionamento Motor de Partida</a:t>
            </a:r>
          </a:p>
          <a:p>
            <a:pPr>
              <a:spcAft>
                <a:spcPts val="1500"/>
              </a:spcAft>
            </a:pPr>
            <a:r>
              <a:rPr lang="pt-BR" i="1" dirty="0">
                <a:solidFill>
                  <a:schemeClr val="tx1"/>
                </a:solidFill>
                <a:latin typeface="Calibri" pitchFamily="34" charset="0"/>
              </a:rPr>
              <a:t>►Falta de carga na bateria</a:t>
            </a:r>
          </a:p>
          <a:p>
            <a:pPr>
              <a:spcAft>
                <a:spcPts val="1500"/>
              </a:spcAft>
            </a:pPr>
            <a:r>
              <a:rPr lang="pt-BR" i="1" dirty="0">
                <a:solidFill>
                  <a:schemeClr val="tx1"/>
                </a:solidFill>
                <a:latin typeface="Calibri" pitchFamily="34" charset="0"/>
              </a:rPr>
              <a:t>►Problemas com o acionamento da chave de ignição</a:t>
            </a:r>
            <a:endParaRPr lang="pt-BR" i="1" dirty="0">
              <a:solidFill>
                <a:schemeClr val="tx1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78624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PROBLEMAS COMUNS</a:t>
            </a:r>
          </a:p>
          <a:p>
            <a:r>
              <a:rPr lang="pt-BR" sz="2200" dirty="0"/>
              <a:t>de Funcionamento</a:t>
            </a:r>
          </a:p>
        </p:txBody>
      </p:sp>
      <p:sp>
        <p:nvSpPr>
          <p:cNvPr id="13" name="CaixaDeTexto 12"/>
          <p:cNvSpPr txBox="1">
            <a:spLocks/>
          </p:cNvSpPr>
          <p:nvPr/>
        </p:nvSpPr>
        <p:spPr>
          <a:xfrm>
            <a:off x="4761731" y="1539217"/>
            <a:ext cx="4130749" cy="954000"/>
          </a:xfrm>
          <a:prstGeom prst="roundRect">
            <a:avLst>
              <a:gd name="adj" fmla="val 749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r>
              <a:rPr lang="pt-BR" i="1" dirty="0">
                <a:latin typeface="Calibri" pitchFamily="34" charset="0"/>
                <a:cs typeface="Calibri" pitchFamily="34" charset="0"/>
              </a:rPr>
              <a:t>►Falta de Combustível</a:t>
            </a:r>
          </a:p>
          <a:p>
            <a:r>
              <a:rPr lang="pt-BR" i="1" dirty="0">
                <a:latin typeface="Calibri" pitchFamily="34" charset="0"/>
              </a:rPr>
              <a:t>►Mau funcionamento Sist. Alimentação</a:t>
            </a:r>
            <a:endParaRPr lang="pt-BR" i="1" dirty="0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99" y="1401043"/>
            <a:ext cx="4611731" cy="117070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1" y="3165978"/>
            <a:ext cx="4611731" cy="117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9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0" t="5201" r="16454" b="3801"/>
          <a:stretch/>
        </p:blipFill>
        <p:spPr>
          <a:xfrm>
            <a:off x="2915816" y="1851670"/>
            <a:ext cx="2664296" cy="2365228"/>
          </a:xfrm>
          <a:prstGeom prst="rect">
            <a:avLst/>
          </a:prstGeom>
        </p:spPr>
      </p:pic>
      <p:sp>
        <p:nvSpPr>
          <p:cNvPr id="11" name="Arredondar Retângulo no Mesmo Canto Lateral 10"/>
          <p:cNvSpPr/>
          <p:nvPr/>
        </p:nvSpPr>
        <p:spPr>
          <a:xfrm rot="5400000">
            <a:off x="1491464" y="-408956"/>
            <a:ext cx="360000" cy="3350633"/>
          </a:xfrm>
          <a:prstGeom prst="round2SameRect">
            <a:avLst>
              <a:gd name="adj1" fmla="val 13369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Checklist TOP 20 - VERIFICAR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24726" y="1498604"/>
            <a:ext cx="2408865" cy="32983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dirty="0"/>
              <a:t>►Pneus</a:t>
            </a:r>
          </a:p>
          <a:p>
            <a:pPr>
              <a:lnSpc>
                <a:spcPts val="2500"/>
              </a:lnSpc>
            </a:pPr>
            <a:r>
              <a:rPr lang="pt-BR" dirty="0"/>
              <a:t>►Luzes </a:t>
            </a:r>
          </a:p>
          <a:p>
            <a:pPr>
              <a:lnSpc>
                <a:spcPts val="2500"/>
              </a:lnSpc>
            </a:pPr>
            <a:r>
              <a:rPr lang="pt-BR" dirty="0"/>
              <a:t>►Lubrificação Externa</a:t>
            </a:r>
          </a:p>
          <a:p>
            <a:pPr>
              <a:lnSpc>
                <a:spcPts val="2500"/>
              </a:lnSpc>
            </a:pPr>
            <a:r>
              <a:rPr lang="pt-BR" dirty="0"/>
              <a:t>►Elétrica</a:t>
            </a:r>
          </a:p>
          <a:p>
            <a:pPr>
              <a:lnSpc>
                <a:spcPts val="2500"/>
              </a:lnSpc>
            </a:pPr>
            <a:r>
              <a:rPr lang="pt-BR" dirty="0"/>
              <a:t>►Suspensão</a:t>
            </a:r>
          </a:p>
          <a:p>
            <a:pPr>
              <a:lnSpc>
                <a:spcPts val="2500"/>
              </a:lnSpc>
            </a:pPr>
            <a:r>
              <a:rPr lang="pt-BR" dirty="0"/>
              <a:t>►Ruídos</a:t>
            </a:r>
          </a:p>
          <a:p>
            <a:pPr>
              <a:lnSpc>
                <a:spcPts val="2500"/>
              </a:lnSpc>
            </a:pPr>
            <a:r>
              <a:rPr lang="pt-BR" dirty="0"/>
              <a:t>►Combustível</a:t>
            </a:r>
          </a:p>
          <a:p>
            <a:pPr>
              <a:lnSpc>
                <a:spcPts val="2500"/>
              </a:lnSpc>
            </a:pPr>
            <a:r>
              <a:rPr lang="pt-BR" dirty="0"/>
              <a:t>►Espelhos retrovisores</a:t>
            </a:r>
          </a:p>
          <a:p>
            <a:pPr>
              <a:lnSpc>
                <a:spcPts val="2500"/>
              </a:lnSpc>
            </a:pPr>
            <a:r>
              <a:rPr lang="pt-BR" dirty="0"/>
              <a:t>►Escapamento </a:t>
            </a:r>
          </a:p>
          <a:p>
            <a:pPr>
              <a:lnSpc>
                <a:spcPts val="2500"/>
              </a:lnSpc>
            </a:pPr>
            <a:r>
              <a:rPr lang="pt-BR" dirty="0"/>
              <a:t>►Cabos de comandos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006353" y="1563638"/>
            <a:ext cx="2763962" cy="32983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dirty="0"/>
              <a:t>►Freios</a:t>
            </a:r>
          </a:p>
          <a:p>
            <a:pPr>
              <a:lnSpc>
                <a:spcPts val="2500"/>
              </a:lnSpc>
            </a:pPr>
            <a:r>
              <a:rPr lang="pt-BR" dirty="0"/>
              <a:t>►Câmbio</a:t>
            </a:r>
          </a:p>
          <a:p>
            <a:pPr>
              <a:lnSpc>
                <a:spcPts val="2500"/>
              </a:lnSpc>
            </a:pPr>
            <a:r>
              <a:rPr lang="pt-BR" dirty="0"/>
              <a:t>►Indicações do Painel</a:t>
            </a:r>
          </a:p>
          <a:p>
            <a:pPr>
              <a:lnSpc>
                <a:spcPts val="2500"/>
              </a:lnSpc>
            </a:pPr>
            <a:r>
              <a:rPr lang="pt-BR" dirty="0"/>
              <a:t>►Correntes/Transmissão</a:t>
            </a:r>
          </a:p>
          <a:p>
            <a:pPr>
              <a:lnSpc>
                <a:spcPts val="2500"/>
              </a:lnSpc>
            </a:pPr>
            <a:r>
              <a:rPr lang="pt-BR" dirty="0"/>
              <a:t>►Óleo do motor</a:t>
            </a:r>
          </a:p>
          <a:p>
            <a:pPr>
              <a:lnSpc>
                <a:spcPts val="2500"/>
              </a:lnSpc>
            </a:pPr>
            <a:r>
              <a:rPr lang="pt-BR" dirty="0"/>
              <a:t>►Filtro de ar</a:t>
            </a:r>
          </a:p>
          <a:p>
            <a:pPr>
              <a:lnSpc>
                <a:spcPts val="2500"/>
              </a:lnSpc>
            </a:pPr>
            <a:r>
              <a:rPr lang="pt-BR" dirty="0"/>
              <a:t>►Guidão, Garfo e Manetes</a:t>
            </a:r>
          </a:p>
          <a:p>
            <a:pPr>
              <a:lnSpc>
                <a:spcPts val="2500"/>
              </a:lnSpc>
            </a:pPr>
            <a:r>
              <a:rPr lang="pt-BR" dirty="0"/>
              <a:t>►Pedaleiras</a:t>
            </a:r>
          </a:p>
          <a:p>
            <a:pPr>
              <a:lnSpc>
                <a:spcPts val="2500"/>
              </a:lnSpc>
            </a:pPr>
            <a:r>
              <a:rPr lang="pt-BR" dirty="0"/>
              <a:t>►Chassi</a:t>
            </a:r>
          </a:p>
          <a:p>
            <a:pPr>
              <a:lnSpc>
                <a:spcPts val="2500"/>
              </a:lnSpc>
            </a:pPr>
            <a:r>
              <a:rPr lang="pt-BR" dirty="0"/>
              <a:t>►Avarias diversas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VEÍCULOS DE 2 RODAS</a:t>
            </a:r>
          </a:p>
        </p:txBody>
      </p:sp>
    </p:spTree>
    <p:extLst>
      <p:ext uri="{BB962C8B-B14F-4D97-AF65-F5344CB8AC3E}">
        <p14:creationId xmlns:p14="http://schemas.microsoft.com/office/powerpoint/2010/main" val="110966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2" name="Imagem 31" descr="Motor de Car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1491630"/>
            <a:ext cx="4680520" cy="299033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38" name="CaixaDeTexto 37"/>
          <p:cNvSpPr txBox="1"/>
          <p:nvPr/>
        </p:nvSpPr>
        <p:spPr>
          <a:xfrm>
            <a:off x="467544" y="1563638"/>
            <a:ext cx="345638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200" i="1" dirty="0"/>
              <a:t>É uma </a:t>
            </a:r>
            <a:r>
              <a:rPr lang="pt-BR" sz="2200" b="1" i="1" dirty="0">
                <a:solidFill>
                  <a:srgbClr val="008000"/>
                </a:solidFill>
              </a:rPr>
              <a:t>máquina térmica</a:t>
            </a:r>
            <a:r>
              <a:rPr lang="pt-BR" sz="2200" i="1" dirty="0"/>
              <a:t>, que </a:t>
            </a:r>
            <a:r>
              <a:rPr lang="pt-BR" sz="2200" b="1" i="1" dirty="0">
                <a:solidFill>
                  <a:srgbClr val="00B0F0"/>
                </a:solidFill>
              </a:rPr>
              <a:t>transforma</a:t>
            </a:r>
            <a:r>
              <a:rPr lang="pt-BR" sz="2200" i="1" dirty="0"/>
              <a:t> a energia proveniente de uma reação química (energia térmica) em </a:t>
            </a:r>
            <a:r>
              <a:rPr lang="pt-BR" sz="2200" b="1" i="1" dirty="0">
                <a:solidFill>
                  <a:srgbClr val="FF6600"/>
                </a:solidFill>
              </a:rPr>
              <a:t>energia mecânica</a:t>
            </a:r>
            <a:r>
              <a:rPr lang="pt-BR" sz="2200" i="1" dirty="0"/>
              <a:t>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MOTOR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926258" y="3147814"/>
            <a:ext cx="2160240" cy="720368"/>
            <a:chOff x="926258" y="3147814"/>
            <a:chExt cx="2160240" cy="720368"/>
          </a:xfrm>
        </p:grpSpPr>
        <p:sp>
          <p:nvSpPr>
            <p:cNvPr id="2" name="Retângulo 1"/>
            <p:cNvSpPr/>
            <p:nvPr/>
          </p:nvSpPr>
          <p:spPr>
            <a:xfrm>
              <a:off x="926258" y="3147814"/>
              <a:ext cx="2160240" cy="36004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sp>
          <p:nvSpPr>
            <p:cNvPr id="3" name="Seta para baixo 2"/>
            <p:cNvSpPr/>
            <p:nvPr/>
          </p:nvSpPr>
          <p:spPr>
            <a:xfrm>
              <a:off x="1826358" y="3507854"/>
              <a:ext cx="360040" cy="360328"/>
            </a:xfrm>
            <a:prstGeom prst="downArrow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Retângulo 9"/>
          <p:cNvSpPr/>
          <p:nvPr/>
        </p:nvSpPr>
        <p:spPr>
          <a:xfrm>
            <a:off x="926258" y="3939614"/>
            <a:ext cx="2160240" cy="360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FORÇA MOTRIZ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Arredondar Retângulo no Mesmo Canto Lateral 10"/>
          <p:cNvSpPr/>
          <p:nvPr/>
        </p:nvSpPr>
        <p:spPr>
          <a:xfrm rot="5400000">
            <a:off x="1059414" y="30123"/>
            <a:ext cx="360000" cy="2486535"/>
          </a:xfrm>
          <a:prstGeom prst="round2SameRect">
            <a:avLst>
              <a:gd name="adj1" fmla="val 15818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CALIBRAGEM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4" y="1707654"/>
            <a:ext cx="3840426" cy="2160240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5" name="CaixaDeTexto 4"/>
          <p:cNvSpPr txBox="1"/>
          <p:nvPr/>
        </p:nvSpPr>
        <p:spPr>
          <a:xfrm>
            <a:off x="4355976" y="1635646"/>
            <a:ext cx="4608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dirty="0"/>
              <a:t>►Calibrar ao menos semanalmente</a:t>
            </a:r>
          </a:p>
          <a:p>
            <a:pPr>
              <a:spcAft>
                <a:spcPts val="600"/>
              </a:spcAft>
            </a:pPr>
            <a:r>
              <a:rPr lang="pt-BR" sz="2000" dirty="0"/>
              <a:t>►Ao calibrar, os pneus devem estar frios</a:t>
            </a:r>
          </a:p>
          <a:p>
            <a:r>
              <a:rPr lang="pt-BR" sz="2000" dirty="0"/>
              <a:t>►Sugere-se 28 F / 30 T</a:t>
            </a:r>
          </a:p>
          <a:p>
            <a:pPr marL="180975" indent="-180975"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</a:rPr>
              <a:t>Observar se contém a indicação no pneu</a:t>
            </a:r>
          </a:p>
          <a:p>
            <a:pPr>
              <a:spcAft>
                <a:spcPts val="600"/>
              </a:spcAft>
            </a:pPr>
            <a:r>
              <a:rPr lang="pt-BR" sz="2000" dirty="0"/>
              <a:t>►Via pavimentada → Maior pressão</a:t>
            </a:r>
          </a:p>
          <a:p>
            <a:pPr>
              <a:spcAft>
                <a:spcPts val="600"/>
              </a:spcAft>
            </a:pPr>
            <a:r>
              <a:rPr lang="pt-BR" sz="2000" dirty="0"/>
              <a:t>►Via não pavimentada → Menor pressão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4068242"/>
            <a:ext cx="9134221" cy="7357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720000" tIns="90000" rIns="720000" bIns="90000">
            <a:spAutoFit/>
          </a:bodyPr>
          <a:lstStyle/>
          <a:p>
            <a:pPr algn="ctr"/>
            <a:r>
              <a:rPr lang="pt-BR" i="1" dirty="0">
                <a:latin typeface="Calibri" panose="020F0502020204030204" pitchFamily="34" charset="0"/>
              </a:rPr>
              <a:t>A </a:t>
            </a:r>
            <a:r>
              <a:rPr lang="pt-BR" b="1" i="1" dirty="0">
                <a:latin typeface="Calibri" panose="020F0502020204030204" pitchFamily="34" charset="0"/>
              </a:rPr>
              <a:t>calibragem incorreta</a:t>
            </a:r>
            <a:r>
              <a:rPr lang="pt-BR" i="1" dirty="0">
                <a:latin typeface="Calibri" panose="020F0502020204030204" pitchFamily="34" charset="0"/>
              </a:rPr>
              <a:t>, além de diminuir o tempo de vida útil dos pneus, compromete a pilotagem e </a:t>
            </a:r>
            <a:r>
              <a:rPr lang="pt-BR" b="1" i="1" dirty="0">
                <a:latin typeface="Calibri" panose="020F0502020204030204" pitchFamily="34" charset="0"/>
              </a:rPr>
              <a:t>coloca em risco os ocupantes</a:t>
            </a:r>
            <a:r>
              <a:rPr lang="pt-BR" i="1" dirty="0">
                <a:latin typeface="Calibri" panose="020F0502020204030204" pitchFamily="34" charset="0"/>
              </a:rPr>
              <a:t> da motocicleta.</a:t>
            </a:r>
            <a:endParaRPr lang="pt-BR" i="1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VEÍCULOS DE 2 RODAS</a:t>
            </a:r>
          </a:p>
        </p:txBody>
      </p:sp>
    </p:spTree>
    <p:extLst>
      <p:ext uri="{BB962C8B-B14F-4D97-AF65-F5344CB8AC3E}">
        <p14:creationId xmlns:p14="http://schemas.microsoft.com/office/powerpoint/2010/main" val="248091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Arredondar Retângulo no Mesmo Canto Lateral 10"/>
          <p:cNvSpPr/>
          <p:nvPr/>
        </p:nvSpPr>
        <p:spPr>
          <a:xfrm rot="5400000">
            <a:off x="1063267" y="47287"/>
            <a:ext cx="360000" cy="2486535"/>
          </a:xfrm>
          <a:prstGeom prst="round2SameRect">
            <a:avLst>
              <a:gd name="adj1" fmla="val 15818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PNEUS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3788843"/>
            <a:ext cx="9144000" cy="1105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90000" rIns="360000" bIns="90000">
            <a:spAutoFit/>
          </a:bodyPr>
          <a:lstStyle/>
          <a:p>
            <a:r>
              <a:rPr lang="pt-BR" sz="2000" dirty="0">
                <a:latin typeface="Calibri" panose="020F0502020204030204" pitchFamily="34" charset="0"/>
              </a:rPr>
              <a:t>É PROIBIDO o uso de pneus </a:t>
            </a:r>
            <a:r>
              <a:rPr lang="pt-BR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reformados (recapado, recauchutado</a:t>
            </a:r>
            <a:r>
              <a:rPr lang="pt-BR" sz="2000" dirty="0">
                <a:latin typeface="Calibri" panose="020F0502020204030204" pitchFamily="34" charset="0"/>
              </a:rPr>
              <a:t> ou </a:t>
            </a:r>
            <a:r>
              <a:rPr lang="pt-BR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remoldado)</a:t>
            </a:r>
            <a:r>
              <a:rPr lang="pt-BR" sz="2000" dirty="0">
                <a:latin typeface="Calibri" panose="020F0502020204030204" pitchFamily="34" charset="0"/>
              </a:rPr>
              <a:t> em </a:t>
            </a:r>
            <a:r>
              <a:rPr lang="pt-BR" sz="2000" b="1" dirty="0">
                <a:latin typeface="Calibri" panose="020F0502020204030204" pitchFamily="34" charset="0"/>
              </a:rPr>
              <a:t>ciclomotores, triciclos, motonetas e motocicletas</a:t>
            </a:r>
            <a:r>
              <a:rPr lang="pt-BR" sz="2000" dirty="0">
                <a:latin typeface="Calibri" panose="020F0502020204030204" pitchFamily="34" charset="0"/>
              </a:rPr>
              <a:t>, além de rodas com trincas ou deformações. </a:t>
            </a:r>
            <a:r>
              <a:rPr lang="pt-BR" sz="1200" dirty="0">
                <a:latin typeface="Calibri" panose="020F0502020204030204" pitchFamily="34" charset="0"/>
              </a:rPr>
              <a:t>(Resolução 913/22 do Contran)</a:t>
            </a:r>
            <a:endParaRPr lang="pt-BR" sz="12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214282" y="1563638"/>
            <a:ext cx="3853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i="1" dirty="0"/>
              <a:t>T.W.I ► Tread Wear Indicator</a:t>
            </a:r>
          </a:p>
          <a:p>
            <a:r>
              <a:rPr lang="pt-BR" sz="2000" i="1" dirty="0"/>
              <a:t>É o </a:t>
            </a:r>
            <a:r>
              <a:rPr lang="pt-BR" sz="2000" b="1" i="1" dirty="0">
                <a:solidFill>
                  <a:srgbClr val="FF6600"/>
                </a:solidFill>
              </a:rPr>
              <a:t>indicador de desgaste do pneu.</a:t>
            </a:r>
            <a:endParaRPr lang="pt-BR" sz="2000" i="1" dirty="0">
              <a:solidFill>
                <a:srgbClr val="FF6600"/>
              </a:solidFill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4686273" y="1008185"/>
            <a:ext cx="4176464" cy="2654479"/>
            <a:chOff x="3707904" y="1203637"/>
            <a:chExt cx="5256584" cy="3590544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74"/>
            <a:stretch/>
          </p:blipFill>
          <p:spPr>
            <a:xfrm>
              <a:off x="3707904" y="1203637"/>
              <a:ext cx="5256584" cy="35905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CaixaDeTexto 8"/>
            <p:cNvSpPr txBox="1"/>
            <p:nvPr/>
          </p:nvSpPr>
          <p:spPr>
            <a:xfrm>
              <a:off x="5148064" y="3724555"/>
              <a:ext cx="99578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0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TWI</a:t>
              </a:r>
            </a:p>
          </p:txBody>
        </p:sp>
      </p:grp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VEÍCULOS DE 2 RODAS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214282" y="2499742"/>
            <a:ext cx="3516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/>
              <a:t>Necessário </a:t>
            </a:r>
            <a:r>
              <a:rPr lang="pt-BR" sz="2000" b="1" i="1" dirty="0">
                <a:solidFill>
                  <a:srgbClr val="00B0F0"/>
                </a:solidFill>
              </a:rPr>
              <a:t>substituir o pneu </a:t>
            </a:r>
            <a:r>
              <a:rPr lang="pt-BR" sz="2000" i="1" dirty="0"/>
              <a:t>quando a banda de rodagem atinge este indicador.</a:t>
            </a:r>
          </a:p>
        </p:txBody>
      </p:sp>
      <p:sp>
        <p:nvSpPr>
          <p:cNvPr id="2" name="Seta para a direita 1"/>
          <p:cNvSpPr/>
          <p:nvPr/>
        </p:nvSpPr>
        <p:spPr>
          <a:xfrm>
            <a:off x="3563888" y="2787774"/>
            <a:ext cx="648072" cy="542698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851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4" grpId="0"/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Arredondar Retângulo no Mesmo Canto Lateral 10"/>
          <p:cNvSpPr/>
          <p:nvPr/>
        </p:nvSpPr>
        <p:spPr>
          <a:xfrm rot="5400000">
            <a:off x="1060500" y="68323"/>
            <a:ext cx="360000" cy="2486535"/>
          </a:xfrm>
          <a:prstGeom prst="round2SameRect">
            <a:avLst>
              <a:gd name="adj1" fmla="val 21548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FUNCIONAMENTO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2" y="2859782"/>
            <a:ext cx="3154952" cy="210160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890" y="1145074"/>
            <a:ext cx="2499000" cy="1952790"/>
          </a:xfrm>
          <a:prstGeom prst="rect">
            <a:avLst/>
          </a:prstGeom>
        </p:spPr>
      </p:pic>
      <p:sp>
        <p:nvSpPr>
          <p:cNvPr id="6" name="Texto Explicativo 2 5"/>
          <p:cNvSpPr/>
          <p:nvPr/>
        </p:nvSpPr>
        <p:spPr>
          <a:xfrm>
            <a:off x="3419872" y="3219822"/>
            <a:ext cx="5544616" cy="1660813"/>
          </a:xfrm>
          <a:prstGeom prst="borderCallout2">
            <a:avLst>
              <a:gd name="adj1" fmla="val 61857"/>
              <a:gd name="adj2" fmla="val -14179"/>
              <a:gd name="adj3" fmla="val 83793"/>
              <a:gd name="adj4" fmla="val -1008"/>
              <a:gd name="adj5" fmla="val 78016"/>
              <a:gd name="adj6" fmla="val -2957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rgbClr val="FF0000"/>
                </a:solidFill>
              </a:rPr>
              <a:t>FAROL</a:t>
            </a:r>
            <a:r>
              <a:rPr lang="pt-BR" dirty="0">
                <a:solidFill>
                  <a:srgbClr val="FF0000"/>
                </a:solidFill>
              </a:rPr>
              <a:t> – </a:t>
            </a:r>
            <a:r>
              <a:rPr lang="pt-BR" dirty="0">
                <a:solidFill>
                  <a:schemeClr val="tx1"/>
                </a:solidFill>
              </a:rPr>
              <a:t>Verificar se estão funcionando a luz ALTA e BAIXA e se estão ajustados corretamente.</a:t>
            </a:r>
          </a:p>
          <a:p>
            <a:endParaRPr lang="pt-BR" dirty="0">
              <a:solidFill>
                <a:schemeClr val="tx1"/>
              </a:solidFill>
            </a:endParaRPr>
          </a:p>
          <a:p>
            <a:r>
              <a:rPr lang="pt-BR" sz="2000" b="1" dirty="0">
                <a:solidFill>
                  <a:srgbClr val="FF0000"/>
                </a:solidFill>
              </a:rPr>
              <a:t>SETAS –</a:t>
            </a:r>
            <a:r>
              <a:rPr lang="pt-BR" dirty="0">
                <a:solidFill>
                  <a:schemeClr val="tx1"/>
                </a:solidFill>
              </a:rPr>
              <a:t> Verificar se estão todas funcionando.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VEÍCULOS DE 2 RODAS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993068" y="1383637"/>
            <a:ext cx="3121606" cy="1427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/>
              <a:t>►Lanterna traseira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►Placa de Identificação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►Setas traseiras</a:t>
            </a:r>
          </a:p>
        </p:txBody>
      </p:sp>
    </p:spTree>
    <p:extLst>
      <p:ext uri="{BB962C8B-B14F-4D97-AF65-F5344CB8AC3E}">
        <p14:creationId xmlns:p14="http://schemas.microsoft.com/office/powerpoint/2010/main" val="31423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Arredondar Retângulo no Mesmo Canto Lateral 10"/>
          <p:cNvSpPr/>
          <p:nvPr/>
        </p:nvSpPr>
        <p:spPr>
          <a:xfrm rot="5400000">
            <a:off x="1060500" y="68323"/>
            <a:ext cx="360000" cy="2486535"/>
          </a:xfrm>
          <a:prstGeom prst="round2SameRect">
            <a:avLst>
              <a:gd name="adj1" fmla="val 21548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MANUTENÇÃO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VEÍCULOS DE 2 RODAS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44681"/>
            <a:ext cx="3840485" cy="2159729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0" name="CaixaDeTexto 9"/>
          <p:cNvSpPr txBox="1"/>
          <p:nvPr/>
        </p:nvSpPr>
        <p:spPr>
          <a:xfrm>
            <a:off x="6228184" y="3304410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/>
              <a:t>►Limpeza do kit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►Ajuste da corrente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►Lubrificação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95536" y="1845534"/>
            <a:ext cx="397421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000" i="1" dirty="0"/>
              <a:t>Realizar a manutenção preventiva </a:t>
            </a:r>
            <a:r>
              <a:rPr lang="pt-BR" sz="2000" b="1" i="1" dirty="0"/>
              <a:t>semanalmente</a:t>
            </a:r>
            <a:r>
              <a:rPr lang="pt-BR" sz="2000" i="1" dirty="0"/>
              <a:t> no kit </a:t>
            </a:r>
            <a:r>
              <a:rPr lang="pt-BR" sz="2000" b="1" i="1" dirty="0">
                <a:solidFill>
                  <a:srgbClr val="FF6600"/>
                </a:solidFill>
              </a:rPr>
              <a:t>corrente</a:t>
            </a:r>
            <a:r>
              <a:rPr lang="pt-BR" sz="2000" i="1" dirty="0"/>
              <a:t>, </a:t>
            </a:r>
            <a:r>
              <a:rPr lang="pt-BR" sz="2000" b="1" i="1" dirty="0">
                <a:solidFill>
                  <a:srgbClr val="00B0F0"/>
                </a:solidFill>
              </a:rPr>
              <a:t>coroa</a:t>
            </a:r>
            <a:r>
              <a:rPr lang="pt-BR" sz="2000" i="1" dirty="0"/>
              <a:t> e </a:t>
            </a:r>
            <a:r>
              <a:rPr lang="pt-BR" sz="2000" b="1" i="1" dirty="0">
                <a:solidFill>
                  <a:srgbClr val="00B050"/>
                </a:solidFill>
              </a:rPr>
              <a:t>pinhão</a:t>
            </a:r>
            <a:r>
              <a:rPr lang="pt-BR" sz="2000" i="1" dirty="0"/>
              <a:t> da motocicleta.</a:t>
            </a:r>
          </a:p>
        </p:txBody>
      </p:sp>
      <p:sp>
        <p:nvSpPr>
          <p:cNvPr id="8" name="Seta dobrada 7"/>
          <p:cNvSpPr/>
          <p:nvPr/>
        </p:nvSpPr>
        <p:spPr>
          <a:xfrm rot="10800000" flipH="1">
            <a:off x="5148064" y="3520434"/>
            <a:ext cx="850319" cy="79208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6739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12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314" y="1142990"/>
            <a:ext cx="8715404" cy="3488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01.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 Marque a alternativa que NÃO corresponde a uma peça fixa do motor:</a:t>
            </a:r>
          </a:p>
          <a:p>
            <a:pPr algn="just"/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Pistão.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Bloco de cilindros.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Cabeçote.</a:t>
            </a:r>
          </a:p>
          <a:p>
            <a:pPr algn="just">
              <a:lnSpc>
                <a:spcPct val="11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Cárter.</a:t>
            </a:r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75709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SE - Instruto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314" y="1142990"/>
            <a:ext cx="871540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02.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 Sobre os indicadores do painel, marque a alternativa FALSA:</a:t>
            </a:r>
          </a:p>
          <a:p>
            <a:pPr algn="just"/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  <a:spcAft>
                <a:spcPts val="24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         Luz indicadora de carga da bateria.</a:t>
            </a:r>
          </a:p>
          <a:p>
            <a:pPr algn="just">
              <a:lnSpc>
                <a:spcPct val="120000"/>
              </a:lnSpc>
              <a:spcAft>
                <a:spcPts val="24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         Luz indicadora da injeção eletrônica.</a:t>
            </a:r>
          </a:p>
          <a:p>
            <a:pPr algn="just">
              <a:lnSpc>
                <a:spcPct val="120000"/>
              </a:lnSpc>
              <a:spcAft>
                <a:spcPts val="24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          Luz indicadora do sistema de lubrificação.</a:t>
            </a:r>
          </a:p>
          <a:p>
            <a:pPr algn="just">
              <a:lnSpc>
                <a:spcPct val="110000"/>
              </a:lnSpc>
              <a:spcAft>
                <a:spcPts val="24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          Luz indicadora da temperatura do motor.</a:t>
            </a:r>
          </a:p>
        </p:txBody>
      </p:sp>
      <p:pic>
        <p:nvPicPr>
          <p:cNvPr id="4" name="Imagem 3" descr="luz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2714626"/>
            <a:ext cx="579120" cy="560832"/>
          </a:xfrm>
          <a:prstGeom prst="rect">
            <a:avLst/>
          </a:prstGeom>
        </p:spPr>
      </p:pic>
      <p:pic>
        <p:nvPicPr>
          <p:cNvPr id="5" name="Imagem 4" descr="Luz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2000246"/>
            <a:ext cx="579120" cy="579120"/>
          </a:xfrm>
          <a:prstGeom prst="rect">
            <a:avLst/>
          </a:prstGeom>
        </p:spPr>
      </p:pic>
      <p:pic>
        <p:nvPicPr>
          <p:cNvPr id="6" name="Imagem 5" descr="Luz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3429006"/>
            <a:ext cx="588264" cy="597408"/>
          </a:xfrm>
          <a:prstGeom prst="rect">
            <a:avLst/>
          </a:prstGeom>
        </p:spPr>
      </p:pic>
      <p:pic>
        <p:nvPicPr>
          <p:cNvPr id="7" name="Imagem 6" descr="Luz 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10" y="4214824"/>
            <a:ext cx="588264" cy="5334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180754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314" y="1142990"/>
            <a:ext cx="8572528" cy="3488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03.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 Assinale a alternativa que não corresponde a uma peça do sistema de alimentação do veículo:</a:t>
            </a:r>
          </a:p>
          <a:p>
            <a:pPr algn="just"/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Radiador.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Carburador.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Tanque de combustíveis.</a:t>
            </a:r>
          </a:p>
          <a:p>
            <a:pPr algn="just">
              <a:lnSpc>
                <a:spcPct val="11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Injeção eletrônica.</a:t>
            </a:r>
            <a:endParaRPr lang="pt-BR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137215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314" y="1142990"/>
            <a:ext cx="8715404" cy="3488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04.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 O sistema cuja finalidade é absorver os impactos gerados pelas irregularidades do pavimento é:</a:t>
            </a:r>
          </a:p>
          <a:p>
            <a:pPr algn="just"/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Diferencial.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Direção.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Transmissão.</a:t>
            </a:r>
          </a:p>
          <a:p>
            <a:pPr algn="just">
              <a:lnSpc>
                <a:spcPct val="11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Suspensão.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313566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314" y="1142990"/>
            <a:ext cx="8715404" cy="311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05.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 A finalidade do Sistema de Arrefecimento é:</a:t>
            </a:r>
          </a:p>
          <a:p>
            <a:pPr algn="just"/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Controlar as rotações do motor.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Evitar o atrito entre as peças móveis do motor.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Aumentar a potência do motor.</a:t>
            </a:r>
          </a:p>
          <a:p>
            <a:pPr algn="just">
              <a:lnSpc>
                <a:spcPct val="11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Controlar a temperatura do motor.</a:t>
            </a:r>
            <a:endParaRPr lang="pt-BR" sz="24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117646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314" y="1142990"/>
            <a:ext cx="8715404" cy="3488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06.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 Marque a alternativa FALSA sobre os sistemas de Lubrificação e Arrefecimento:</a:t>
            </a:r>
          </a:p>
          <a:p>
            <a:pPr algn="just"/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Ambos controlam a temperatura do motor.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Ambos precisam ser verificados diariamente.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Ambos são equipados com filtros.</a:t>
            </a:r>
          </a:p>
          <a:p>
            <a:pPr algn="just">
              <a:lnSpc>
                <a:spcPct val="11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Ambos têm influência direta sobre o tempo de vida útil do motor.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43279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m 3" descr="Peças fixas do mot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5" y="1338527"/>
            <a:ext cx="5331551" cy="335758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4794" y="1409965"/>
            <a:ext cx="2712296" cy="3400332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6215074" y="999341"/>
            <a:ext cx="2928926" cy="39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Disposição das Peças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MOTOR – Principais Peças Fixas</a:t>
            </a:r>
          </a:p>
        </p:txBody>
      </p:sp>
      <p:sp>
        <p:nvSpPr>
          <p:cNvPr id="3" name="Seta para a direita 2"/>
          <p:cNvSpPr/>
          <p:nvPr/>
        </p:nvSpPr>
        <p:spPr>
          <a:xfrm>
            <a:off x="5508104" y="1707654"/>
            <a:ext cx="360040" cy="36004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4" name="Seta para a direita 13"/>
          <p:cNvSpPr/>
          <p:nvPr/>
        </p:nvSpPr>
        <p:spPr>
          <a:xfrm>
            <a:off x="5515695" y="2283718"/>
            <a:ext cx="360040" cy="36004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5" name="Seta para a direita 14"/>
          <p:cNvSpPr/>
          <p:nvPr/>
        </p:nvSpPr>
        <p:spPr>
          <a:xfrm>
            <a:off x="5508104" y="2837300"/>
            <a:ext cx="360040" cy="36004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6" name="Seta para a direita 15"/>
          <p:cNvSpPr/>
          <p:nvPr/>
        </p:nvSpPr>
        <p:spPr>
          <a:xfrm>
            <a:off x="5515695" y="3389994"/>
            <a:ext cx="360040" cy="36004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7" name="Seta para a direita 16"/>
          <p:cNvSpPr/>
          <p:nvPr/>
        </p:nvSpPr>
        <p:spPr>
          <a:xfrm>
            <a:off x="5515695" y="3942688"/>
            <a:ext cx="360040" cy="36004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02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314" y="1142990"/>
            <a:ext cx="8715404" cy="311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7.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 Sobre Sistema Elétrico, marque a FALSA:</a:t>
            </a:r>
          </a:p>
          <a:p>
            <a:pPr algn="just"/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Bateria – é um armazenador de energia elétrica.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Bobina – converte baixa tensão em alta tensão.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Velas de Ignição – provocam centelha.</a:t>
            </a:r>
          </a:p>
          <a:p>
            <a:pPr algn="just">
              <a:lnSpc>
                <a:spcPct val="11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Alternador – é um gerador de energia mecânica.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162586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314" y="1142990"/>
            <a:ext cx="8715404" cy="2897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08.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 O freio de estacionamento, por padrão, tem atuação ________ .</a:t>
            </a:r>
          </a:p>
          <a:p>
            <a:pPr algn="just"/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1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nas rodas dianteiras</a:t>
            </a:r>
          </a:p>
          <a:p>
            <a:pPr algn="just">
              <a:lnSpc>
                <a:spcPct val="11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na transmissão</a:t>
            </a:r>
          </a:p>
          <a:p>
            <a:pPr algn="just">
              <a:lnSpc>
                <a:spcPct val="11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nas rodas traseiras</a:t>
            </a:r>
          </a:p>
          <a:p>
            <a:pPr algn="just">
              <a:lnSpc>
                <a:spcPct val="11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nas rodas traseiras e dianteiras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71649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314" y="1142990"/>
            <a:ext cx="8715404" cy="3672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09.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 Indique abaixo os itens que devem ser verificados com maior frequência:</a:t>
            </a:r>
          </a:p>
          <a:p>
            <a:pPr algn="just"/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1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Nível de óleo da caixa de câmbio e lonas de freio.</a:t>
            </a:r>
          </a:p>
          <a:p>
            <a:pPr algn="just">
              <a:lnSpc>
                <a:spcPct val="11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Nível de óleo do motor, água do arrefecimento e calibragem dos pneus.</a:t>
            </a:r>
          </a:p>
          <a:p>
            <a:pPr algn="just">
              <a:lnSpc>
                <a:spcPct val="11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Filtro de combustível e bomba d’água.</a:t>
            </a:r>
          </a:p>
          <a:p>
            <a:pPr algn="just">
              <a:lnSpc>
                <a:spcPct val="11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Filtro de ar e velas de ignição.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301552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314" y="1142990"/>
            <a:ext cx="8715404" cy="3266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10.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 Quem gera, fornece e libera a energia elétrica do veículo são _________, __________ e ___________, respectivamente:</a:t>
            </a:r>
          </a:p>
          <a:p>
            <a:pPr algn="just"/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1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Bateria, Alternador e Chave de ignição</a:t>
            </a:r>
          </a:p>
          <a:p>
            <a:pPr algn="just">
              <a:lnSpc>
                <a:spcPct val="11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Chave de ignição, Bateria e Alternador</a:t>
            </a:r>
          </a:p>
          <a:p>
            <a:pPr algn="just">
              <a:lnSpc>
                <a:spcPct val="11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Alternador, Bateria e Chave de ignição</a:t>
            </a:r>
          </a:p>
          <a:p>
            <a:pPr algn="just">
              <a:lnSpc>
                <a:spcPct val="11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Bateria, Chave de ignição e Alternador</a:t>
            </a:r>
            <a:endParaRPr lang="pt-BR" sz="24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6019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11.</a:t>
            </a:r>
            <a:r>
              <a:rPr lang="pt-BR" sz="2200" b="1" dirty="0">
                <a:latin typeface="Calibri" panose="020F0502020204030204" pitchFamily="34" charset="0"/>
              </a:rPr>
              <a:t> Sabe-se que os pneus do veículo precisam ser substituídos quando...</a:t>
            </a:r>
          </a:p>
          <a:p>
            <a:pPr lvl="0"/>
            <a:endParaRPr lang="pt-BR" sz="2000" dirty="0"/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latin typeface="Calibri" panose="020F0502020204030204" pitchFamily="34" charset="0"/>
              </a:rPr>
              <a:t>o desgaste da banda de rodagem atingir o TWI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houver dano que comprometa a sua utilização.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todas  alternativas estão corretas.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latin typeface="Calibri" panose="020F0502020204030204" pitchFamily="34" charset="0"/>
              </a:rPr>
              <a:t>o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correr desgaste irregular da sua banda de rodagem.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42507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12.</a:t>
            </a:r>
            <a:r>
              <a:rPr lang="pt-BR" sz="2200" b="1" dirty="0">
                <a:latin typeface="Calibri" panose="020F0502020204030204" pitchFamily="34" charset="0"/>
              </a:rPr>
              <a:t> O filtro de ar tem como função:</a:t>
            </a:r>
          </a:p>
          <a:p>
            <a:pPr lvl="0"/>
            <a:endParaRPr lang="pt-BR" sz="2000" dirty="0"/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Filtrar o combustível.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Filtrar o óleo lubrificante.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Filtrar o ar que vai para a câmara de combustão.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Filtrar o ar que refrigera o motor.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13883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062114"/>
            <a:ext cx="8924852" cy="3819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13.</a:t>
            </a:r>
            <a:r>
              <a:rPr lang="pt-BR" sz="2200" b="1" dirty="0">
                <a:latin typeface="Calibri" panose="020F0502020204030204" pitchFamily="34" charset="0"/>
              </a:rPr>
              <a:t> Em caso de mau funcionamento, ou interrupção total do motor, os dois sistemas que primeiro devemos verificar são:</a:t>
            </a:r>
          </a:p>
          <a:p>
            <a:pPr lvl="0"/>
            <a:endParaRPr lang="pt-BR" sz="2000" dirty="0"/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Alimentação; Elétrico.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Lubrificação; frenagem.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Arrefecimento; suspensão.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Direção; transmissão.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172638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18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14.</a:t>
            </a:r>
            <a:r>
              <a:rPr lang="pt-BR" sz="2200" b="1" dirty="0">
                <a:latin typeface="Calibri" panose="020F0502020204030204" pitchFamily="34" charset="0"/>
              </a:rPr>
              <a:t> Qual a função básica do sistema de freios ABS?</a:t>
            </a:r>
          </a:p>
          <a:p>
            <a:pPr marL="265113" lvl="0" indent="-265113">
              <a:spcAft>
                <a:spcPts val="18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Amenizar os balanços do veículo, durante a frenagem.</a:t>
            </a:r>
          </a:p>
          <a:p>
            <a:pPr marL="265113" lvl="0" indent="-265113">
              <a:spcAft>
                <a:spcPts val="18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Melhorar o controle do carro em pistas de maior aderência.</a:t>
            </a:r>
          </a:p>
          <a:p>
            <a:pPr marL="265113" lvl="0" indent="-265113">
              <a:spcAft>
                <a:spcPts val="18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Controlar a força inserida no freio, a fim de não permitir o travamento das rodas durante uma frenagem mais brusca.</a:t>
            </a:r>
          </a:p>
          <a:p>
            <a:pPr marL="265113" lvl="0" indent="-265113">
              <a:spcAft>
                <a:spcPts val="18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Absorver impactos no momento de um sinistro.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67987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062114"/>
            <a:ext cx="8924852" cy="3819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15.</a:t>
            </a:r>
            <a:r>
              <a:rPr lang="pt-BR" sz="2200" b="1" dirty="0">
                <a:latin typeface="Calibri" panose="020F0502020204030204" pitchFamily="34" charset="0"/>
              </a:rPr>
              <a:t> O veículo começa a puxar para um dos lados. Isso é indício de:	</a:t>
            </a:r>
          </a:p>
          <a:p>
            <a:pPr lvl="0"/>
            <a:endParaRPr lang="pt-BR" sz="2000" dirty="0"/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Todas as alternativas estão corretas.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Folga no sistema de direção.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Pneu descalibrado ou furado.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Falta de alinhamento das rodas.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325348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224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4" name="Google Shape;224;p35"/>
          <p:cNvSpPr txBox="1"/>
          <p:nvPr/>
        </p:nvSpPr>
        <p:spPr>
          <a:xfrm>
            <a:off x="120519" y="1128412"/>
            <a:ext cx="8920241" cy="353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16.</a:t>
            </a: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Qual sistema é indis</a:t>
            </a:r>
            <a:r>
              <a:rPr lang="pt-BR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pensável</a:t>
            </a: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ao funcionamento dos equipamentos de sinalização luminosa do veículo?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transmissão.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363" marR="0" lvl="0" indent="-360363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s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uspensão.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363" marR="0" lvl="0" indent="-360363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Elétrico.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3" marR="0" lvl="0" indent="-360363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 </a:t>
            </a:r>
            <a:r>
              <a:rPr lang="pt-B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fr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eios. 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88921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m 3" descr="Peças moveis do mot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19622"/>
            <a:ext cx="5000660" cy="3071834"/>
          </a:xfrm>
          <a:prstGeom prst="rect">
            <a:avLst/>
          </a:prstGeom>
        </p:spPr>
      </p:pic>
      <p:pic>
        <p:nvPicPr>
          <p:cNvPr id="5" name="Imagem 4" descr="Peças Móveis montada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76087" y="2219459"/>
            <a:ext cx="3111709" cy="1822367"/>
          </a:xfrm>
          <a:prstGeom prst="rect">
            <a:avLst/>
          </a:prstGeom>
        </p:spPr>
      </p:pic>
      <p:sp>
        <p:nvSpPr>
          <p:cNvPr id="6" name="Chave direita 5"/>
          <p:cNvSpPr/>
          <p:nvPr/>
        </p:nvSpPr>
        <p:spPr>
          <a:xfrm>
            <a:off x="5037295" y="1348184"/>
            <a:ext cx="571504" cy="3214710"/>
          </a:xfrm>
          <a:prstGeom prst="rightBrace">
            <a:avLst>
              <a:gd name="adj1" fmla="val 60426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MOTOR – Principais Peças Móveis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5724127" y="1544194"/>
            <a:ext cx="3427815" cy="39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Disposição das Peças</a:t>
            </a:r>
          </a:p>
        </p:txBody>
      </p:sp>
    </p:spTree>
    <p:extLst>
      <p:ext uri="{BB962C8B-B14F-4D97-AF65-F5344CB8AC3E}">
        <p14:creationId xmlns:p14="http://schemas.microsoft.com/office/powerpoint/2010/main" val="303328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17.</a:t>
            </a:r>
            <a:r>
              <a:rPr lang="pt-BR" sz="2200" b="1" dirty="0">
                <a:latin typeface="Calibri" panose="020F0502020204030204" pitchFamily="34" charset="0"/>
              </a:rPr>
              <a:t> O processo que verifica vários ângulos da suspensão e evita o desgaste prematuro dos pneus e dos componentes do sistema de direção, chama-se:</a:t>
            </a:r>
          </a:p>
          <a:p>
            <a:pPr lvl="0"/>
            <a:endParaRPr lang="pt-BR" sz="2000" dirty="0"/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Alinhamento das rodas.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Calibragem dos pneus.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Balanceamento das rodas.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Todas afirmativas estão corretas.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89983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238586" y="1131590"/>
            <a:ext cx="8488539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18.</a:t>
            </a:r>
            <a:r>
              <a:rPr lang="pt-BR" sz="2200" b="1" dirty="0">
                <a:latin typeface="Calibri" panose="020F0502020204030204" pitchFamily="34" charset="0"/>
              </a:rPr>
              <a:t> Sentir trepidação no volante de direção, ao alcançar uma determinada velocidade, é sinal da necessidade de manutenção indicada na alternativa: </a:t>
            </a:r>
          </a:p>
          <a:p>
            <a:pPr lvl="0"/>
            <a:endParaRPr lang="pt-BR" sz="2200" b="1" dirty="0">
              <a:latin typeface="Calibri" panose="020F050202020403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</a:t>
            </a:r>
            <a:r>
              <a:rPr lang="pt-BR" sz="2200" dirty="0">
                <a:latin typeface="Calibri" panose="020F0502020204030204" pitchFamily="34" charset="0"/>
              </a:rPr>
              <a:t> Balanceamento das rodas.</a:t>
            </a:r>
          </a:p>
          <a:p>
            <a:pPr lvl="0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Troca do fluído de freios.</a:t>
            </a:r>
          </a:p>
          <a:p>
            <a:pPr lvl="0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Lubrificação da caixa de direção.</a:t>
            </a:r>
          </a:p>
          <a:p>
            <a:pPr lvl="0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Alinhamento das rodas.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52893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79512" y="1203598"/>
            <a:ext cx="8784976" cy="3525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19.</a:t>
            </a:r>
            <a:r>
              <a:rPr lang="pt-BR" sz="2200" b="1" dirty="0">
                <a:latin typeface="Calibri" panose="020F0502020204030204" pitchFamily="34" charset="0"/>
              </a:rPr>
              <a:t> Qual o nome do conjunto de componentes que liga e desliga o volante do motor à caixa de câmbio?</a:t>
            </a:r>
          </a:p>
          <a:p>
            <a:pPr lvl="0"/>
            <a:endParaRPr lang="pt-BR" sz="2400" dirty="0"/>
          </a:p>
          <a:p>
            <a:pPr lvl="0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</a:t>
            </a:r>
            <a:r>
              <a:rPr lang="pt-BR" sz="2200" dirty="0">
                <a:latin typeface="Calibri" panose="020F0502020204030204" pitchFamily="34" charset="0"/>
              </a:rPr>
              <a:t> Embreagem.</a:t>
            </a:r>
          </a:p>
          <a:p>
            <a:pPr lvl="0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Arrefecimento.</a:t>
            </a:r>
          </a:p>
          <a:p>
            <a:pPr lvl="0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Rodízio.</a:t>
            </a:r>
          </a:p>
          <a:p>
            <a:pPr lvl="0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Direção.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179301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214282" y="1203598"/>
            <a:ext cx="8678198" cy="3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20.</a:t>
            </a:r>
            <a:r>
              <a:rPr lang="pt-BR" sz="2200" b="1" dirty="0">
                <a:latin typeface="Calibri" panose="020F0502020204030204" pitchFamily="34" charset="0"/>
              </a:rPr>
              <a:t> Sobre o cânister, é INCORRETO afirmar:</a:t>
            </a:r>
          </a:p>
          <a:p>
            <a:pPr lvl="0"/>
            <a:endParaRPr lang="pt-BR" sz="2400" dirty="0"/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Absorve vapores do combustível.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Envia os vapores para câmaras de combustão.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Impede que gases se dissipem no meio ambiente.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Converte gases tóxicos em gases inofensivos.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96738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214282" y="1062114"/>
            <a:ext cx="8848579" cy="3738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15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21.</a:t>
            </a:r>
            <a:r>
              <a:rPr lang="pt-BR" sz="2200" b="1" dirty="0">
                <a:latin typeface="Calibri" panose="020F0502020204030204" pitchFamily="34" charset="0"/>
              </a:rPr>
              <a:t> Observe as alternativas abaixo e assinale a INCORRETA, sobre o funcionamento do motor:</a:t>
            </a:r>
          </a:p>
          <a:p>
            <a:pPr marL="265113" lvl="0" indent="-265113">
              <a:spcAft>
                <a:spcPts val="15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A queima da mistura ar-combustível é convertida em energia mecânica.</a:t>
            </a:r>
          </a:p>
          <a:p>
            <a:pPr marL="265113" lvl="0" indent="-265113">
              <a:spcAft>
                <a:spcPts val="15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A ignição desloca a energia do motor para as rodas.</a:t>
            </a:r>
          </a:p>
          <a:p>
            <a:pPr marL="265113" lvl="0" indent="-265113">
              <a:spcAft>
                <a:spcPts val="15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A mistura ar-combustível é levada para dentro dos  cilindros onde é comprimida e queimada.</a:t>
            </a:r>
          </a:p>
          <a:p>
            <a:pPr marL="265113" lvl="0" indent="-265113">
              <a:spcAft>
                <a:spcPts val="15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Nos motores a diesel, somente o ar é comprimido  na câmara de combustão.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50516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062114"/>
            <a:ext cx="8924852" cy="3819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22.</a:t>
            </a:r>
            <a:r>
              <a:rPr lang="pt-BR" sz="2200" b="1" dirty="0">
                <a:latin typeface="Calibri" panose="020F0502020204030204" pitchFamily="34" charset="0"/>
              </a:rPr>
              <a:t> Distribuidor, velas de ignição e bobina são dispositivos dispensáveis nos veículos cujo motor funciona à base de combustível ______________.</a:t>
            </a:r>
          </a:p>
          <a:p>
            <a:pPr lvl="0"/>
            <a:endParaRPr lang="pt-BR" sz="2000" dirty="0"/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etanol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diesel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gás natural veicular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gasolina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93316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23.</a:t>
            </a:r>
            <a:r>
              <a:rPr lang="pt-BR" sz="2200" b="1" dirty="0">
                <a:latin typeface="Calibri" panose="020F0502020204030204" pitchFamily="34" charset="0"/>
              </a:rPr>
              <a:t> A válvula termostática é um dispositivo do sistema _____________ e fica localizada entre o radiador e o motor.</a:t>
            </a:r>
          </a:p>
          <a:p>
            <a:pPr lvl="0"/>
            <a:endParaRPr lang="pt-BR" sz="2000" dirty="0"/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de ignição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de arrefecimento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elétrico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de alimentação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10364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24.</a:t>
            </a:r>
            <a:r>
              <a:rPr lang="pt-BR" sz="2200" b="1" dirty="0">
                <a:latin typeface="Calibri" panose="020F0502020204030204" pitchFamily="34" charset="0"/>
              </a:rPr>
              <a:t> Sobre a injeção eletrônica, marque a incorreta:</a:t>
            </a:r>
          </a:p>
          <a:p>
            <a:pPr lvl="0"/>
            <a:endParaRPr lang="pt-BR" sz="2000" dirty="0"/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Sua manutenção deve ser feita periodicamente.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Os bicos injetores são elementos que precisam de reparos.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Por ser um componente eletrônico, dispensa manutenção periódica.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Agrega mais eficiência ao sistema de alimentação.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73416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25.</a:t>
            </a:r>
            <a:r>
              <a:rPr lang="pt-BR" sz="2200" b="1" dirty="0">
                <a:latin typeface="Calibri" panose="020F0502020204030204" pitchFamily="34" charset="0"/>
              </a:rPr>
              <a:t> O motor está funcionando, você coloca a primeira marcha, acelera, solta a embreagem e o veículo não sai do lugar. A primeira suspeita é que o problema esteja relacionado ao sistema de _______________.</a:t>
            </a:r>
          </a:p>
          <a:p>
            <a:pPr lvl="0"/>
            <a:endParaRPr lang="pt-BR" sz="2000" dirty="0"/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arrefecimento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transmissão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ignição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suspensão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312150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26.</a:t>
            </a:r>
            <a:r>
              <a:rPr lang="pt-BR" sz="2200" b="1" dirty="0">
                <a:latin typeface="Calibri" panose="020F0502020204030204" pitchFamily="34" charset="0"/>
              </a:rPr>
              <a:t> Qual a função do sistema de ignição?</a:t>
            </a:r>
          </a:p>
          <a:p>
            <a:pPr lvl="0"/>
            <a:endParaRPr lang="pt-BR" sz="2000" dirty="0"/>
          </a:p>
          <a:p>
            <a:pPr marL="265113" lvl="0" indent="-265113"/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Preparar e transportar o combustível.</a:t>
            </a:r>
          </a:p>
          <a:p>
            <a:pPr marL="265113" lvl="0" indent="-265113"/>
            <a:endParaRPr lang="pt-BR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65113" lvl="0" indent="-265113"/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Provocar faísca no sistema de escape.</a:t>
            </a:r>
          </a:p>
          <a:p>
            <a:pPr marL="265113" lvl="0" indent="-265113"/>
            <a:endParaRPr lang="pt-BR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65113" lvl="0" indent="-265113"/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Provocar uma faísca (centelha) na câmara de combustão do motor, para que ocorra a queima da mistura explosiva.</a:t>
            </a:r>
          </a:p>
          <a:p>
            <a:pPr marL="265113" lvl="0" indent="-265113"/>
            <a:endParaRPr lang="pt-BR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65113" lvl="0" indent="-265113"/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Evitar o desgaste prematuro do motor.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421098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BASE - Instruto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MOTOR</a:t>
            </a:r>
          </a:p>
        </p:txBody>
      </p:sp>
      <p:pic>
        <p:nvPicPr>
          <p:cNvPr id="3" name="Imagem 2" descr="Diagrama, Desenho técnico&#10;&#10;O conteúdo gerado por IA pode estar incorreto.">
            <a:extLst>
              <a:ext uri="{FF2B5EF4-FFF2-40B4-BE49-F238E27FC236}">
                <a16:creationId xmlns:a16="http://schemas.microsoft.com/office/drawing/2014/main" id="{3A00B41D-F25B-BB75-8108-B2D30A8E3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778" y="2293498"/>
            <a:ext cx="3048000" cy="2286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B096C4D-5A52-8261-C03D-D1D549F9F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7" r="14703"/>
          <a:stretch/>
        </p:blipFill>
        <p:spPr>
          <a:xfrm>
            <a:off x="364352" y="2571750"/>
            <a:ext cx="2304256" cy="2286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1921313-3C5B-5803-B337-F920537BDE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r="18831"/>
          <a:stretch/>
        </p:blipFill>
        <p:spPr>
          <a:xfrm>
            <a:off x="2964074" y="2283718"/>
            <a:ext cx="2520280" cy="246182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06D3DE9-B375-E464-2FE4-11C16BCA6AB7}"/>
              </a:ext>
            </a:extLst>
          </p:cNvPr>
          <p:cNvSpPr txBox="1"/>
          <p:nvPr/>
        </p:nvSpPr>
        <p:spPr>
          <a:xfrm>
            <a:off x="251321" y="1084228"/>
            <a:ext cx="4176664" cy="840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200" i="1" dirty="0"/>
              <a:t>Classificação dos motores quanto a </a:t>
            </a:r>
            <a:r>
              <a:rPr lang="pt-BR" sz="2200" b="1" i="1" dirty="0"/>
              <a:t>disposição dos seus cilindros</a:t>
            </a:r>
            <a:r>
              <a:rPr lang="pt-BR" sz="2200" i="1" dirty="0"/>
              <a:t>.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8DD57BF8-CBFF-F15D-3115-79411A1648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8825" y="2004147"/>
            <a:ext cx="3151905" cy="2877561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24906369-E1BC-1032-43B4-D71D310077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5698" y="2019436"/>
            <a:ext cx="2536156" cy="2877561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C0DB7E5E-290A-F10D-9AD2-48E69EB116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512" y="2019436"/>
            <a:ext cx="2395936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5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214281" y="1131590"/>
            <a:ext cx="8826479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27.</a:t>
            </a:r>
            <a:r>
              <a:rPr lang="pt-BR" sz="2200" b="1" dirty="0">
                <a:latin typeface="Calibri" panose="020F0502020204030204" pitchFamily="34" charset="0"/>
              </a:rPr>
              <a:t> O sistema de arrefecimento de um veículo pode ser:</a:t>
            </a:r>
          </a:p>
          <a:p>
            <a:pPr lvl="0"/>
            <a:endParaRPr lang="pt-BR" sz="2000" dirty="0"/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à ar.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à água.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latin typeface="Calibri" panose="020F0502020204030204" pitchFamily="34" charset="0"/>
              </a:rPr>
              <a:t>à á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gua e ar.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Todas estão corretas.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313667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28.</a:t>
            </a:r>
            <a:r>
              <a:rPr lang="pt-BR" sz="2200" b="1" dirty="0">
                <a:latin typeface="Calibri" panose="020F0502020204030204" pitchFamily="34" charset="0"/>
              </a:rPr>
              <a:t> As peças que compõem o motor necessitam de lubrificação para:</a:t>
            </a:r>
          </a:p>
          <a:p>
            <a:pPr lvl="0"/>
            <a:endParaRPr lang="pt-BR" sz="2000" dirty="0"/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O veículo funcionar facilmente de manhã.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Engatar melhor as marchas.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Aumentar a sua potência.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Reduzir seu desgaste e o aquecimento.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311746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214283" y="1062114"/>
            <a:ext cx="8750206" cy="3819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29.</a:t>
            </a:r>
            <a:r>
              <a:rPr lang="pt-BR" sz="2200" b="1" dirty="0">
                <a:latin typeface="Calibri" panose="020F0502020204030204" pitchFamily="34" charset="0"/>
              </a:rPr>
              <a:t> A força motriz é levada até as rodas por meio ___________________.</a:t>
            </a:r>
          </a:p>
          <a:p>
            <a:pPr lvl="0"/>
            <a:endParaRPr lang="pt-BR" sz="2000" dirty="0"/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latin typeface="Calibri" panose="020F0502020204030204" pitchFamily="34" charset="0"/>
              </a:rPr>
              <a:t>do sistema de transmissão</a:t>
            </a:r>
            <a:endParaRPr lang="pt-BR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do motor do veículo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do motor de arranque</a:t>
            </a:r>
          </a:p>
          <a:p>
            <a:pPr marL="265113" lvl="0" indent="-265113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da embreagem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32301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icture 230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0" name="Google Shape;230;p36"/>
          <p:cNvSpPr txBox="1"/>
          <p:nvPr/>
        </p:nvSpPr>
        <p:spPr>
          <a:xfrm>
            <a:off x="120519" y="1131590"/>
            <a:ext cx="8912867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30.</a:t>
            </a: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Instrumento que indica a temperatura do motor: </a:t>
            </a:r>
            <a:endParaRPr sz="2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Amperímetro.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Termômetro.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Odômetro.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Manômetro.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190877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BASE - Instruto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MOTOR – Tempos de trabalho</a:t>
            </a:r>
          </a:p>
        </p:txBody>
      </p:sp>
      <p:grpSp>
        <p:nvGrpSpPr>
          <p:cNvPr id="33" name="Grupo 32"/>
          <p:cNvGrpSpPr/>
          <p:nvPr/>
        </p:nvGrpSpPr>
        <p:grpSpPr>
          <a:xfrm>
            <a:off x="395536" y="1563638"/>
            <a:ext cx="1642452" cy="2692306"/>
            <a:chOff x="412545" y="1923678"/>
            <a:chExt cx="1642452" cy="2692306"/>
          </a:xfrm>
        </p:grpSpPr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" b="190"/>
            <a:stretch/>
          </p:blipFill>
          <p:spPr>
            <a:xfrm>
              <a:off x="433170" y="2407619"/>
              <a:ext cx="1575455" cy="2187740"/>
            </a:xfrm>
            <a:custGeom>
              <a:avLst/>
              <a:gdLst>
                <a:gd name="connsiteX0" fmla="*/ 0 w 1575455"/>
                <a:gd name="connsiteY0" fmla="*/ 0 h 2187740"/>
                <a:gd name="connsiteX1" fmla="*/ 1575455 w 1575455"/>
                <a:gd name="connsiteY1" fmla="*/ 0 h 2187740"/>
                <a:gd name="connsiteX2" fmla="*/ 1575455 w 1575455"/>
                <a:gd name="connsiteY2" fmla="*/ 2187740 h 2187740"/>
                <a:gd name="connsiteX3" fmla="*/ 0 w 1575455"/>
                <a:gd name="connsiteY3" fmla="*/ 2187740 h 2187740"/>
                <a:gd name="connsiteX4" fmla="*/ 0 w 1575455"/>
                <a:gd name="connsiteY4" fmla="*/ 0 h 218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455" h="2187740">
                  <a:moveTo>
                    <a:pt x="0" y="0"/>
                  </a:moveTo>
                  <a:lnTo>
                    <a:pt x="1575455" y="0"/>
                  </a:lnTo>
                  <a:lnTo>
                    <a:pt x="1575455" y="2187740"/>
                  </a:lnTo>
                  <a:lnTo>
                    <a:pt x="0" y="218774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3" name="Retângulo 2"/>
            <p:cNvSpPr/>
            <p:nvPr/>
          </p:nvSpPr>
          <p:spPr>
            <a:xfrm>
              <a:off x="415822" y="1923678"/>
              <a:ext cx="1639175" cy="360040"/>
            </a:xfrm>
            <a:prstGeom prst="rect">
              <a:avLst/>
            </a:prstGeom>
            <a:solidFill>
              <a:srgbClr val="6BC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tx1"/>
                  </a:solidFill>
                </a:rPr>
                <a:t>ADMISSÃO</a:t>
              </a:r>
            </a:p>
          </p:txBody>
        </p:sp>
        <p:sp>
          <p:nvSpPr>
            <p:cNvPr id="4" name="Retângulo 3"/>
            <p:cNvSpPr/>
            <p:nvPr/>
          </p:nvSpPr>
          <p:spPr>
            <a:xfrm>
              <a:off x="412545" y="1923678"/>
              <a:ext cx="1642452" cy="2692306"/>
            </a:xfrm>
            <a:prstGeom prst="rect">
              <a:avLst/>
            </a:prstGeom>
            <a:noFill/>
            <a:ln>
              <a:solidFill>
                <a:srgbClr val="6BC4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sp>
          <p:nvSpPr>
            <p:cNvPr id="29" name="Seta para baixo 28"/>
            <p:cNvSpPr/>
            <p:nvPr/>
          </p:nvSpPr>
          <p:spPr>
            <a:xfrm>
              <a:off x="539552" y="2366369"/>
              <a:ext cx="216024" cy="205381"/>
            </a:xfrm>
            <a:prstGeom prst="downArrow">
              <a:avLst/>
            </a:prstGeom>
            <a:solidFill>
              <a:srgbClr val="6BC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2616436" y="1563638"/>
            <a:ext cx="1650523" cy="2692306"/>
            <a:chOff x="2633445" y="1923678"/>
            <a:chExt cx="1650523" cy="2692306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" b="9"/>
            <a:stretch/>
          </p:blipFill>
          <p:spPr>
            <a:xfrm>
              <a:off x="2662158" y="2366369"/>
              <a:ext cx="1575455" cy="2187740"/>
            </a:xfrm>
            <a:custGeom>
              <a:avLst/>
              <a:gdLst>
                <a:gd name="connsiteX0" fmla="*/ 0 w 1575455"/>
                <a:gd name="connsiteY0" fmla="*/ 0 h 2187740"/>
                <a:gd name="connsiteX1" fmla="*/ 1575455 w 1575455"/>
                <a:gd name="connsiteY1" fmla="*/ 0 h 2187740"/>
                <a:gd name="connsiteX2" fmla="*/ 1575455 w 1575455"/>
                <a:gd name="connsiteY2" fmla="*/ 2187740 h 2187740"/>
                <a:gd name="connsiteX3" fmla="*/ 0 w 1575455"/>
                <a:gd name="connsiteY3" fmla="*/ 2187740 h 2187740"/>
                <a:gd name="connsiteX4" fmla="*/ 0 w 1575455"/>
                <a:gd name="connsiteY4" fmla="*/ 0 h 218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455" h="2187740">
                  <a:moveTo>
                    <a:pt x="0" y="0"/>
                  </a:moveTo>
                  <a:lnTo>
                    <a:pt x="1575455" y="0"/>
                  </a:lnTo>
                  <a:lnTo>
                    <a:pt x="1575455" y="2187740"/>
                  </a:lnTo>
                  <a:lnTo>
                    <a:pt x="0" y="218774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19" name="Retângulo 18"/>
            <p:cNvSpPr/>
            <p:nvPr/>
          </p:nvSpPr>
          <p:spPr>
            <a:xfrm>
              <a:off x="2644793" y="1923678"/>
              <a:ext cx="1639175" cy="360040"/>
            </a:xfrm>
            <a:prstGeom prst="rect">
              <a:avLst/>
            </a:prstGeom>
            <a:solidFill>
              <a:srgbClr val="D7D1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tx1"/>
                  </a:solidFill>
                </a:rPr>
                <a:t>COMPRESSÃO</a:t>
              </a:r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2633445" y="1923678"/>
              <a:ext cx="1642452" cy="2692306"/>
            </a:xfrm>
            <a:prstGeom prst="rect">
              <a:avLst/>
            </a:prstGeom>
            <a:noFill/>
            <a:ln>
              <a:solidFill>
                <a:srgbClr val="D7D1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sp>
          <p:nvSpPr>
            <p:cNvPr id="30" name="Seta para baixo 29"/>
            <p:cNvSpPr/>
            <p:nvPr/>
          </p:nvSpPr>
          <p:spPr>
            <a:xfrm rot="10800000">
              <a:off x="2771800" y="2366368"/>
              <a:ext cx="216024" cy="205381"/>
            </a:xfrm>
            <a:prstGeom prst="downArrow">
              <a:avLst/>
            </a:prstGeom>
            <a:solidFill>
              <a:srgbClr val="D7D1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7169524" y="1562005"/>
            <a:ext cx="1642452" cy="2692306"/>
            <a:chOff x="7186533" y="1922045"/>
            <a:chExt cx="1642452" cy="2692306"/>
          </a:xfrm>
        </p:grpSpPr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" r="145"/>
            <a:stretch/>
          </p:blipFill>
          <p:spPr>
            <a:xfrm>
              <a:off x="7201922" y="2387962"/>
              <a:ext cx="1575455" cy="2187740"/>
            </a:xfrm>
            <a:custGeom>
              <a:avLst/>
              <a:gdLst>
                <a:gd name="connsiteX0" fmla="*/ 0 w 1575455"/>
                <a:gd name="connsiteY0" fmla="*/ 0 h 2187740"/>
                <a:gd name="connsiteX1" fmla="*/ 1575455 w 1575455"/>
                <a:gd name="connsiteY1" fmla="*/ 0 h 2187740"/>
                <a:gd name="connsiteX2" fmla="*/ 1575455 w 1575455"/>
                <a:gd name="connsiteY2" fmla="*/ 2187740 h 2187740"/>
                <a:gd name="connsiteX3" fmla="*/ 0 w 1575455"/>
                <a:gd name="connsiteY3" fmla="*/ 2187740 h 2187740"/>
                <a:gd name="connsiteX4" fmla="*/ 0 w 1575455"/>
                <a:gd name="connsiteY4" fmla="*/ 0 h 218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455" h="2187740">
                  <a:moveTo>
                    <a:pt x="0" y="0"/>
                  </a:moveTo>
                  <a:lnTo>
                    <a:pt x="1575455" y="0"/>
                  </a:lnTo>
                  <a:lnTo>
                    <a:pt x="1575455" y="2187740"/>
                  </a:lnTo>
                  <a:lnTo>
                    <a:pt x="0" y="218774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21" name="Retângulo 20"/>
            <p:cNvSpPr/>
            <p:nvPr/>
          </p:nvSpPr>
          <p:spPr>
            <a:xfrm>
              <a:off x="7188172" y="1923678"/>
              <a:ext cx="1639175" cy="360040"/>
            </a:xfrm>
            <a:prstGeom prst="rect">
              <a:avLst/>
            </a:prstGeom>
            <a:solidFill>
              <a:srgbClr val="729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tx1"/>
                  </a:solidFill>
                </a:rPr>
                <a:t>ESCAPE</a:t>
              </a:r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7186533" y="1922045"/>
              <a:ext cx="1642452" cy="2692306"/>
            </a:xfrm>
            <a:prstGeom prst="rect">
              <a:avLst/>
            </a:prstGeom>
            <a:noFill/>
            <a:ln>
              <a:solidFill>
                <a:srgbClr val="729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sp>
          <p:nvSpPr>
            <p:cNvPr id="31" name="Seta para baixo 30"/>
            <p:cNvSpPr/>
            <p:nvPr/>
          </p:nvSpPr>
          <p:spPr>
            <a:xfrm rot="10800000">
              <a:off x="7308304" y="2349313"/>
              <a:ext cx="216024" cy="205381"/>
            </a:xfrm>
            <a:prstGeom prst="downArrow">
              <a:avLst/>
            </a:prstGeom>
            <a:solidFill>
              <a:srgbClr val="729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4912745" y="1563638"/>
            <a:ext cx="1647246" cy="2692306"/>
            <a:chOff x="4929754" y="1923678"/>
            <a:chExt cx="1647246" cy="2692306"/>
          </a:xfrm>
        </p:grpSpPr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" r="145"/>
            <a:stretch/>
          </p:blipFill>
          <p:spPr>
            <a:xfrm>
              <a:off x="4963158" y="2388930"/>
              <a:ext cx="1575455" cy="2187740"/>
            </a:xfrm>
            <a:custGeom>
              <a:avLst/>
              <a:gdLst>
                <a:gd name="connsiteX0" fmla="*/ 0 w 1575455"/>
                <a:gd name="connsiteY0" fmla="*/ 0 h 2187740"/>
                <a:gd name="connsiteX1" fmla="*/ 1575455 w 1575455"/>
                <a:gd name="connsiteY1" fmla="*/ 0 h 2187740"/>
                <a:gd name="connsiteX2" fmla="*/ 1575455 w 1575455"/>
                <a:gd name="connsiteY2" fmla="*/ 2187740 h 2187740"/>
                <a:gd name="connsiteX3" fmla="*/ 0 w 1575455"/>
                <a:gd name="connsiteY3" fmla="*/ 2187740 h 2187740"/>
                <a:gd name="connsiteX4" fmla="*/ 0 w 1575455"/>
                <a:gd name="connsiteY4" fmla="*/ 0 h 218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455" h="2187740">
                  <a:moveTo>
                    <a:pt x="0" y="0"/>
                  </a:moveTo>
                  <a:lnTo>
                    <a:pt x="1575455" y="0"/>
                  </a:lnTo>
                  <a:lnTo>
                    <a:pt x="1575455" y="2187740"/>
                  </a:lnTo>
                  <a:lnTo>
                    <a:pt x="0" y="218774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20" name="Retângulo 19"/>
            <p:cNvSpPr/>
            <p:nvPr/>
          </p:nvSpPr>
          <p:spPr>
            <a:xfrm>
              <a:off x="4937825" y="1923678"/>
              <a:ext cx="1639175" cy="360040"/>
            </a:xfrm>
            <a:prstGeom prst="rect">
              <a:avLst/>
            </a:prstGeom>
            <a:solidFill>
              <a:srgbClr val="75D3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tx1"/>
                  </a:solidFill>
                </a:rPr>
                <a:t>EXPLOSÃO</a:t>
              </a:r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4929754" y="1923678"/>
              <a:ext cx="1642452" cy="2692306"/>
            </a:xfrm>
            <a:prstGeom prst="rect">
              <a:avLst/>
            </a:prstGeom>
            <a:noFill/>
            <a:ln>
              <a:solidFill>
                <a:srgbClr val="75D3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sp>
          <p:nvSpPr>
            <p:cNvPr id="32" name="Seta para baixo 31"/>
            <p:cNvSpPr/>
            <p:nvPr/>
          </p:nvSpPr>
          <p:spPr>
            <a:xfrm>
              <a:off x="5076056" y="2395704"/>
              <a:ext cx="216024" cy="205381"/>
            </a:xfrm>
            <a:prstGeom prst="downArrow">
              <a:avLst/>
            </a:prstGeom>
            <a:solidFill>
              <a:srgbClr val="75D3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99"/>
        </a:solidFill>
        <a:ln w="12700">
          <a:solidFill>
            <a:srgbClr val="FF0000"/>
          </a:solidFill>
        </a:ln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12589</TotalTime>
  <Words>2842</Words>
  <Application>Microsoft Office PowerPoint</Application>
  <PresentationFormat>Apresentação na tela (16:9)</PresentationFormat>
  <Paragraphs>589</Paragraphs>
  <Slides>83</Slides>
  <Notes>83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83</vt:i4>
      </vt:variant>
    </vt:vector>
  </HeadingPairs>
  <TitlesOfParts>
    <vt:vector size="88" baseType="lpstr">
      <vt:lpstr>Arial</vt:lpstr>
      <vt:lpstr>Arial Black</vt:lpstr>
      <vt:lpstr>Calibri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AERaça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SalaDeAula</dc:creator>
  <cp:lastModifiedBy>Ronaldo Rodrigues Cardoso</cp:lastModifiedBy>
  <cp:revision>1497</cp:revision>
  <dcterms:created xsi:type="dcterms:W3CDTF">2012-09-21T18:40:16Z</dcterms:created>
  <dcterms:modified xsi:type="dcterms:W3CDTF">2025-02-27T17:07:17Z</dcterms:modified>
</cp:coreProperties>
</file>